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3709C-1F81-4A47-8313-240719E884C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328F4-EC7A-4591-BB9C-CC1684995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309A-AA1F-4314-AC5D-0B1123CADBE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3862-1676-4577-BBFB-18D14D2B3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apeuticjurisprudence.org/" TargetMode="External"/><Relationship Id="rId2" Type="http://schemas.openxmlformats.org/officeDocument/2006/relationships/hyperlink" Target="http://www.mainstreamtj.wordpres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Bwexler@yahoo.com" TargetMode="External"/><Relationship Id="rId4" Type="http://schemas.openxmlformats.org/officeDocument/2006/relationships/hyperlink" Target="http://www.facebook.com/TherapeuticJurisprude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Wine and Bottles: A Metaphor and Methodology for  Mainstreaming Therapeutic Jurisprudence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SOAR Presentation</a:t>
            </a:r>
          </a:p>
          <a:p>
            <a:r>
              <a:rPr lang="en-US" dirty="0" smtClean="0"/>
              <a:t>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Short, readable Blog—TJ in the Mainstream: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www.mainstreamtj.wordpress.com</a:t>
            </a:r>
            <a:r>
              <a:rPr lang="en-US" dirty="0" smtClean="0"/>
              <a:t>  (enter email address and click “follow” to get updates)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www.therapeuticjurisprudence.org</a:t>
            </a:r>
            <a:r>
              <a:rPr lang="en-US" dirty="0" smtClean="0"/>
              <a:t> –intro and </a:t>
            </a:r>
            <a:r>
              <a:rPr lang="en-US" dirty="0" err="1" smtClean="0"/>
              <a:t>bibliography,etc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</a:t>
            </a:r>
            <a:r>
              <a:rPr lang="en-US" dirty="0" smtClean="0">
                <a:hlinkClick r:id="rId4"/>
              </a:rPr>
              <a:t>www.facebook.com/</a:t>
            </a:r>
            <a:r>
              <a:rPr lang="en-US" dirty="0" err="1" smtClean="0">
                <a:hlinkClick r:id="rId4"/>
              </a:rPr>
              <a:t>TherapeuticJurisprudence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smtClean="0">
                <a:hlinkClick r:id="rId5"/>
              </a:rPr>
              <a:t>davidBwexler@yahoo.com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Jurisprudence (TJ)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Law as a Therapeutic Agent</a:t>
            </a:r>
          </a:p>
          <a:p>
            <a:r>
              <a:rPr lang="en-US" dirty="0" smtClean="0"/>
              <a:t>The “Law” consists of :</a:t>
            </a:r>
          </a:p>
          <a:p>
            <a:r>
              <a:rPr lang="en-US" dirty="0" smtClean="0"/>
              <a:t>1. The Rules and Procedures (Legal Structures or “Bottles”)</a:t>
            </a:r>
          </a:p>
          <a:p>
            <a:pPr>
              <a:buNone/>
            </a:pPr>
            <a:r>
              <a:rPr lang="en-US" dirty="0" smtClean="0"/>
              <a:t>     2. The Practices and Techniques of Legal Actors ( “Liquid” or “Wine”)</a:t>
            </a:r>
          </a:p>
          <a:p>
            <a:pPr>
              <a:buNone/>
            </a:pPr>
            <a:r>
              <a:rPr lang="en-US" dirty="0" smtClean="0"/>
              <a:t>        a. A powerful metaphor, not to promote “wine!”! Remember: some people might have trouble with “tea” and “teapots”!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“problem-solving courts” to “mainstreaming” TJ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TJ practices are best known in problem-solving courts( </a:t>
            </a:r>
            <a:r>
              <a:rPr lang="en-US" dirty="0" err="1" smtClean="0"/>
              <a:t>eg</a:t>
            </a:r>
            <a:r>
              <a:rPr lang="en-US" dirty="0" smtClean="0"/>
              <a:t>, drug treatment courts, mental health courts)</a:t>
            </a:r>
          </a:p>
          <a:p>
            <a:r>
              <a:rPr lang="en-US" dirty="0" smtClean="0"/>
              <a:t>Such courts </a:t>
            </a:r>
            <a:r>
              <a:rPr lang="en-US" i="1" dirty="0" smtClean="0"/>
              <a:t>invite</a:t>
            </a:r>
            <a:r>
              <a:rPr lang="en-US" dirty="0" smtClean="0"/>
              <a:t> the application of TJ practices:</a:t>
            </a:r>
          </a:p>
          <a:p>
            <a:r>
              <a:rPr lang="en-US" dirty="0"/>
              <a:t> </a:t>
            </a:r>
            <a:r>
              <a:rPr lang="en-US" dirty="0" smtClean="0"/>
              <a:t> a. active judicial involvement</a:t>
            </a:r>
          </a:p>
          <a:p>
            <a:r>
              <a:rPr lang="en-US" dirty="0"/>
              <a:t> </a:t>
            </a:r>
            <a:r>
              <a:rPr lang="en-US" dirty="0" smtClean="0"/>
              <a:t>b. active participation by parties</a:t>
            </a:r>
          </a:p>
          <a:p>
            <a:r>
              <a:rPr lang="en-US" dirty="0" smtClean="0"/>
              <a:t>c . active listening, displays of empathy. etc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we need to see the extent to which such TJ practices will be welcome in </a:t>
            </a:r>
            <a:r>
              <a:rPr lang="en-US" i="1" dirty="0" smtClean="0"/>
              <a:t>other</a:t>
            </a:r>
            <a:r>
              <a:rPr lang="en-US" dirty="0" smtClean="0"/>
              <a:t> legal settings : Can the TJ </a:t>
            </a:r>
            <a:r>
              <a:rPr lang="en-US" i="1" dirty="0" smtClean="0"/>
              <a:t>wine </a:t>
            </a:r>
            <a:r>
              <a:rPr lang="en-US" dirty="0" smtClean="0"/>
              <a:t>be poured into the different </a:t>
            </a:r>
            <a:r>
              <a:rPr lang="en-US" i="1" dirty="0" smtClean="0"/>
              <a:t>bottle ?</a:t>
            </a:r>
          </a:p>
          <a:p>
            <a:r>
              <a:rPr lang="en-US" dirty="0" smtClean="0"/>
              <a:t>A.  Diversion—under US federal law: a bad bottle: rigid, legalistic prescribed form</a:t>
            </a:r>
          </a:p>
          <a:p>
            <a:r>
              <a:rPr lang="en-US" dirty="0"/>
              <a:t> </a:t>
            </a:r>
            <a:r>
              <a:rPr lang="en-US" dirty="0" smtClean="0"/>
              <a:t>B. Criminal Settlement Conferences:” bad “ federal bottle: no judge involvement;  “good “ Arizona bottle in terms of </a:t>
            </a:r>
            <a:r>
              <a:rPr lang="en-US" i="1" dirty="0" smtClean="0"/>
              <a:t>potential</a:t>
            </a:r>
            <a:r>
              <a:rPr lang="en-US" dirty="0" smtClean="0"/>
              <a:t> therapeutic application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Pouring Better Wine into an Existing Good Bottle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A. Criminal Settlement Conference</a:t>
            </a:r>
          </a:p>
          <a:p>
            <a:r>
              <a:rPr lang="en-US" dirty="0"/>
              <a:t> </a:t>
            </a:r>
            <a:r>
              <a:rPr lang="en-US" dirty="0" smtClean="0"/>
              <a:t>a. Skimpy—often  just bare-bones</a:t>
            </a:r>
          </a:p>
          <a:p>
            <a:r>
              <a:rPr lang="en-US" dirty="0"/>
              <a:t> </a:t>
            </a:r>
            <a:r>
              <a:rPr lang="en-US" dirty="0" smtClean="0"/>
              <a:t> b. Robust—inclusive participation, respectful, empathetic; potential for apology</a:t>
            </a:r>
          </a:p>
          <a:p>
            <a:r>
              <a:rPr lang="en-US" dirty="0" smtClean="0"/>
              <a:t>B. Probationary Sentencing</a:t>
            </a:r>
          </a:p>
          <a:p>
            <a:r>
              <a:rPr lang="en-US" dirty="0"/>
              <a:t> </a:t>
            </a:r>
            <a:r>
              <a:rPr lang="en-US" dirty="0" smtClean="0"/>
              <a:t>a. Instead of judge unilaterally ordering probation and its conditions, the judge could  first actively solicit  the offender’s input.</a:t>
            </a:r>
          </a:p>
          <a:p>
            <a:r>
              <a:rPr lang="en-US" dirty="0" smtClean="0"/>
              <a:t>b. This should increase compliance and sense of fair treatment.</a:t>
            </a:r>
          </a:p>
          <a:p>
            <a:r>
              <a:rPr lang="en-US" dirty="0" smtClean="0"/>
              <a:t>c. Note that psychology is a ‘vineyard’ for TJ wine.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Better Bottles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Psychology/criminology can also help build better bottles(laws, procedures, and legal structures):</a:t>
            </a:r>
          </a:p>
          <a:p>
            <a:r>
              <a:rPr lang="en-US" dirty="0"/>
              <a:t> </a:t>
            </a:r>
            <a:r>
              <a:rPr lang="en-US" dirty="0" smtClean="0"/>
              <a:t> Example: recent study suggesting that abolition of “discretionary release” parole led to :</a:t>
            </a:r>
          </a:p>
          <a:p>
            <a:r>
              <a:rPr lang="en-US" dirty="0" smtClean="0"/>
              <a:t>1. more disciplinary offenses</a:t>
            </a:r>
          </a:p>
          <a:p>
            <a:r>
              <a:rPr lang="en-US" dirty="0"/>
              <a:t> </a:t>
            </a:r>
            <a:r>
              <a:rPr lang="en-US" dirty="0" smtClean="0"/>
              <a:t>2. less enrollment in rehabilitative programs</a:t>
            </a:r>
          </a:p>
          <a:p>
            <a:r>
              <a:rPr lang="en-US" dirty="0" smtClean="0"/>
              <a:t>3.  greater recidivism on release</a:t>
            </a:r>
          </a:p>
          <a:p>
            <a:r>
              <a:rPr lang="en-US" dirty="0" smtClean="0"/>
              <a:t>Probably a less rewarding professional work setting too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Wine and Bottles in Administrative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 Wine: The importance of Voice, Validation, Respectful  Treatment( related to access to justice concerns)</a:t>
            </a:r>
          </a:p>
          <a:p>
            <a:r>
              <a:rPr lang="en-US" dirty="0" smtClean="0"/>
              <a:t> a. some criminal injuries compensation board clients felt “rushed”(“get on with it; let’s cut to the chase”) (lack of “voice”)</a:t>
            </a:r>
          </a:p>
          <a:p>
            <a:r>
              <a:rPr lang="en-US" dirty="0" smtClean="0"/>
              <a:t>b. Forms took lots of time to fill out but sometimes claimants felt the forms hadn’t been carefully read(lack of “validation”)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. form reform and simplification can be important to increasing access to justice and claimant satisfaction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Settings,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 Rude receptionists: the entire environment is  highly important</a:t>
            </a:r>
          </a:p>
          <a:p>
            <a:r>
              <a:rPr lang="en-US" dirty="0" smtClean="0"/>
              <a:t>d. Court-like settings—trappings of court even for those who chose CICB to avoid adversary system. Better to have non-threatening private room, water, Kleenex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Bottles:  most administrative work will relate to the “wine”, but sometimes Bottles can be important:</a:t>
            </a:r>
          </a:p>
          <a:p>
            <a:r>
              <a:rPr lang="en-US" dirty="0" smtClean="0"/>
              <a:t>   a CICB amendment requiring notification to offender, instead of leaving choice to victim/claimant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Many claimants choose agency </a:t>
            </a:r>
            <a:r>
              <a:rPr lang="en-US" i="1" dirty="0" smtClean="0"/>
              <a:t>instead </a:t>
            </a:r>
            <a:r>
              <a:rPr lang="en-US" dirty="0" smtClean="0"/>
              <a:t>of adversary civil suits-- to avoid stressful contact with offenders. Now, the bottle is less “friendly” and some victims may avoid using it.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630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Wine and Bottles: A Metaphor and Methodology for  Mainstreaming Therapeutic Jurisprudence </vt:lpstr>
      <vt:lpstr>Therapeutic Jurisprudence (TJ)</vt:lpstr>
      <vt:lpstr>From “problem-solving courts” to “mainstreaming” TJ</vt:lpstr>
      <vt:lpstr>Mainstreaming</vt:lpstr>
      <vt:lpstr>Pouring Better Wine into an Existing Good Bottle</vt:lpstr>
      <vt:lpstr>Building Better Bottles</vt:lpstr>
      <vt:lpstr>Examples of Wine and Bottles in Administrative Settings</vt:lpstr>
      <vt:lpstr>Administrative Settings, continued</vt:lpstr>
      <vt:lpstr>Administrative, continued</vt:lpstr>
      <vt:lpstr>Principal Resources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and Bottles: A Metaphor and Methodology to Mainstreaming Therapeutic Jurisprudence </dc:title>
  <dc:creator>dwexler</dc:creator>
  <cp:lastModifiedBy>dwexler</cp:lastModifiedBy>
  <cp:revision>19</cp:revision>
  <dcterms:created xsi:type="dcterms:W3CDTF">2014-09-26T19:27:07Z</dcterms:created>
  <dcterms:modified xsi:type="dcterms:W3CDTF">2014-09-30T16:12:27Z</dcterms:modified>
</cp:coreProperties>
</file>