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7" r:id="rId8"/>
    <p:sldId id="266" r:id="rId9"/>
    <p:sldId id="264" r:id="rId10"/>
    <p:sldId id="268" r:id="rId11"/>
    <p:sldId id="269" r:id="rId12"/>
    <p:sldId id="265" r:id="rId13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3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4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4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3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8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7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1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4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5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86937-2C28-4DCE-B452-8CA203515A76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88618-5FF2-427B-9A83-0D600CED9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6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3902" y="1122363"/>
            <a:ext cx="8734097" cy="2387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ACCESS TO CIVIL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r>
              <a:rPr lang="en-US" sz="4400" b="1" dirty="0" smtClean="0">
                <a:solidFill>
                  <a:srgbClr val="FF0000"/>
                </a:solidFill>
              </a:rPr>
              <a:t>&amp; FAMILY JUSTICE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A Roadmap for Change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sz="1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5605463"/>
            <a:ext cx="2893321" cy="928560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3200" y="5605463"/>
            <a:ext cx="8636000" cy="985837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68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04" y="365125"/>
            <a:ext cx="9857195" cy="578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Who was on the Committee?</a:t>
            </a:r>
          </a:p>
          <a:p>
            <a:pPr marL="0" indent="0">
              <a:buNone/>
            </a:pPr>
            <a:r>
              <a:rPr lang="en-US" sz="4400" dirty="0" smtClean="0"/>
              <a:t>Chief Justice of Canada (</a:t>
            </a:r>
            <a:r>
              <a:rPr lang="en-US" sz="4400" dirty="0" err="1"/>
              <a:t>H</a:t>
            </a:r>
            <a:r>
              <a:rPr lang="en-US" sz="4400" dirty="0" err="1" smtClean="0"/>
              <a:t>onourary</a:t>
            </a:r>
            <a:r>
              <a:rPr lang="en-US" sz="4400" dirty="0" smtClean="0"/>
              <a:t> Chair)</a:t>
            </a:r>
          </a:p>
          <a:p>
            <a:pPr marL="0" indent="0">
              <a:buNone/>
            </a:pPr>
            <a:r>
              <a:rPr lang="en-US" sz="4400" dirty="0" smtClean="0"/>
              <a:t>Justice Thomas Cromwell (Chair)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Chief Justice of Ontario	Provincial Court Judges</a:t>
            </a:r>
            <a:r>
              <a:rPr lang="en-US" sz="1600" dirty="0"/>
              <a:t>	</a:t>
            </a:r>
            <a:r>
              <a:rPr lang="en-US" sz="1600" dirty="0" smtClean="0"/>
              <a:t>Legal Aid</a:t>
            </a:r>
          </a:p>
          <a:p>
            <a:pPr marL="0" indent="0">
              <a:buNone/>
            </a:pPr>
            <a:r>
              <a:rPr lang="en-US" sz="1600" dirty="0" smtClean="0"/>
              <a:t>Deputy Ministers of Justice	Canadian Bar Association	Federation of Law Societies </a:t>
            </a:r>
          </a:p>
          <a:p>
            <a:pPr marL="0" indent="0">
              <a:buNone/>
            </a:pPr>
            <a:r>
              <a:rPr lang="en-US" sz="1600" dirty="0" smtClean="0"/>
              <a:t>Canadian Bar Association	Forum on Civil Justice		Canadian Institute for the Administration of Justice</a:t>
            </a:r>
          </a:p>
          <a:p>
            <a:pPr marL="0" indent="0">
              <a:buNone/>
            </a:pPr>
            <a:r>
              <a:rPr lang="en-US" sz="1600" dirty="0" smtClean="0"/>
              <a:t>Canadian Judicial Council	Law Deans			Court Administration</a:t>
            </a:r>
          </a:p>
          <a:p>
            <a:pPr marL="0" indent="0">
              <a:buNone/>
            </a:pPr>
            <a:r>
              <a:rPr lang="en-US" sz="1600" dirty="0" smtClean="0"/>
              <a:t>Public Legal Education </a:t>
            </a:r>
            <a:r>
              <a:rPr lang="en-US" sz="1600" dirty="0" err="1" smtClean="0"/>
              <a:t>Assoc</a:t>
            </a:r>
            <a:r>
              <a:rPr lang="en-US" sz="1600" dirty="0" smtClean="0"/>
              <a:t>	Pro Bono Law		A  Representative of the Public</a:t>
            </a:r>
            <a:endParaRPr lang="en-US" sz="1600" dirty="0"/>
          </a:p>
          <a:p>
            <a:pPr marL="0" indent="0">
              <a:buNone/>
            </a:pPr>
            <a:endParaRPr lang="en-US" sz="1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6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820" y="365125"/>
            <a:ext cx="9503979" cy="6025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Who was Missing?</a:t>
            </a:r>
          </a:p>
          <a:p>
            <a:r>
              <a:rPr lang="en-US" sz="4400" dirty="0" smtClean="0"/>
              <a:t>Tribunals</a:t>
            </a:r>
          </a:p>
          <a:p>
            <a:r>
              <a:rPr lang="en-US" sz="4400" dirty="0" smtClean="0"/>
              <a:t>Aboriginals</a:t>
            </a:r>
          </a:p>
          <a:p>
            <a:r>
              <a:rPr lang="en-US" sz="4400" dirty="0" smtClean="0"/>
              <a:t>Racialized persons</a:t>
            </a:r>
          </a:p>
          <a:p>
            <a:r>
              <a:rPr lang="en-US" sz="4400" dirty="0" smtClean="0"/>
              <a:t>Advocacy groups for the poor</a:t>
            </a:r>
          </a:p>
          <a:p>
            <a:r>
              <a:rPr lang="en-US" sz="4400" dirty="0" smtClean="0"/>
              <a:t>Others?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7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24" y="365125"/>
            <a:ext cx="9703676" cy="4625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Role of </a:t>
            </a:r>
            <a:r>
              <a:rPr lang="en-US" sz="4400" b="1" dirty="0" smtClean="0"/>
              <a:t>Tribunals in Access to Justice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6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04" y="365125"/>
            <a:ext cx="10464167" cy="5678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b="1" dirty="0" smtClean="0"/>
              <a:t>Purpose of the Report</a:t>
            </a:r>
          </a:p>
          <a:p>
            <a:pPr marL="0" indent="0">
              <a:buNone/>
            </a:pPr>
            <a:endParaRPr lang="en-US" sz="4800" b="1" dirty="0" smtClean="0"/>
          </a:p>
          <a:p>
            <a:r>
              <a:rPr lang="en-US" sz="3600" dirty="0" smtClean="0"/>
              <a:t>To promote a broad understanding of what access to justice means and the access problems facing our civil </a:t>
            </a:r>
            <a:r>
              <a:rPr lang="en-US" sz="3600" dirty="0" smtClean="0"/>
              <a:t>   and </a:t>
            </a:r>
            <a:r>
              <a:rPr lang="en-US" sz="3600" dirty="0" smtClean="0"/>
              <a:t>family justice system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To identify and promote a new way of </a:t>
            </a:r>
            <a:r>
              <a:rPr lang="en-US" sz="3600" dirty="0" smtClean="0"/>
              <a:t>thinking:                                  a </a:t>
            </a:r>
            <a:r>
              <a:rPr lang="en-US" sz="3600" dirty="0" smtClean="0"/>
              <a:t>culture </a:t>
            </a:r>
            <a:r>
              <a:rPr lang="en-US" sz="3600" dirty="0" smtClean="0"/>
              <a:t>shift </a:t>
            </a:r>
            <a:r>
              <a:rPr lang="en-US" sz="3600" dirty="0" smtClean="0"/>
              <a:t>to guide the approach to reform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To provide an access to justice roadmap for real improvement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9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4814" y="365125"/>
            <a:ext cx="10783614" cy="53735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11000" b="1" dirty="0" smtClean="0"/>
              <a:t>Major Access to Justice Gaps</a:t>
            </a:r>
          </a:p>
          <a:p>
            <a:pPr marL="0" indent="0">
              <a:buNone/>
            </a:pPr>
            <a:endParaRPr lang="en-US" sz="5100" b="1" dirty="0" smtClean="0"/>
          </a:p>
          <a:p>
            <a:r>
              <a:rPr lang="en-US" sz="6700" dirty="0" smtClean="0"/>
              <a:t>12M Canadians will face at least one legal problem in any 3-year period.  Few will have the resources to solve them</a:t>
            </a:r>
          </a:p>
          <a:p>
            <a:pPr marL="0" indent="0">
              <a:buNone/>
            </a:pPr>
            <a:endParaRPr lang="en-US" sz="6700" dirty="0" smtClean="0"/>
          </a:p>
          <a:p>
            <a:r>
              <a:rPr lang="en-US" sz="6700" dirty="0" smtClean="0"/>
              <a:t>Poor and vulnerable persons experience more legal </a:t>
            </a:r>
            <a:r>
              <a:rPr lang="en-US" sz="6700" smtClean="0"/>
              <a:t>problems </a:t>
            </a:r>
            <a:r>
              <a:rPr lang="en-US" sz="6700" smtClean="0"/>
              <a:t>than </a:t>
            </a:r>
            <a:r>
              <a:rPr lang="en-US" sz="6700" dirty="0" smtClean="0"/>
              <a:t>higher income earners and more secure persons</a:t>
            </a:r>
          </a:p>
          <a:p>
            <a:pPr marL="0" indent="0">
              <a:buNone/>
            </a:pPr>
            <a:endParaRPr lang="en-US" sz="6700" dirty="0" smtClean="0"/>
          </a:p>
          <a:p>
            <a:r>
              <a:rPr lang="en-US" sz="6700" dirty="0" smtClean="0"/>
              <a:t>Legal problems multiply leading to social and health related problems</a:t>
            </a:r>
          </a:p>
          <a:p>
            <a:pPr marL="0" indent="0">
              <a:buNone/>
            </a:pPr>
            <a:endParaRPr lang="en-US" sz="6700" dirty="0"/>
          </a:p>
          <a:p>
            <a:r>
              <a:rPr lang="en-US" sz="6700" dirty="0" smtClean="0"/>
              <a:t>Unresolved legal problems adversely affect people’s lives and the public purse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1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04" y="365125"/>
            <a:ext cx="10495697" cy="5450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 smtClean="0"/>
              <a:t>The current system of justice is:</a:t>
            </a:r>
          </a:p>
          <a:p>
            <a:pPr marL="0" indent="0">
              <a:buNone/>
            </a:pPr>
            <a:endParaRPr lang="en-US" sz="4400" b="1" dirty="0" smtClean="0"/>
          </a:p>
          <a:p>
            <a:r>
              <a:rPr lang="en-US" sz="4400" dirty="0" smtClean="0"/>
              <a:t>inaccessible to so many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/>
              <a:t>u</a:t>
            </a:r>
            <a:r>
              <a:rPr lang="en-US" sz="4400" dirty="0" smtClean="0"/>
              <a:t>nable to respond adequately to the problem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/>
              <a:t>n</a:t>
            </a:r>
            <a:r>
              <a:rPr lang="en-US" sz="4400" dirty="0" smtClean="0"/>
              <a:t>ot sustainable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4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04" y="365125"/>
            <a:ext cx="10338043" cy="5675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b="1" dirty="0" smtClean="0"/>
              <a:t>Principles for Change</a:t>
            </a:r>
          </a:p>
          <a:p>
            <a:pPr marL="0" indent="0">
              <a:buNone/>
            </a:pPr>
            <a:endParaRPr lang="en-US" sz="4400" b="1" dirty="0" smtClean="0"/>
          </a:p>
          <a:p>
            <a:r>
              <a:rPr lang="en-US" sz="3200" dirty="0" smtClean="0"/>
              <a:t>Put the Public First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Collaborate and Coordinate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Prevent and Educate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Simplify, Make Coherent, Proportional and Sustainable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Take Action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Focus on Outcomes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5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4" y="365125"/>
            <a:ext cx="10583918" cy="5597793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lphaUcPeriod"/>
            </a:pPr>
            <a:r>
              <a:rPr lang="en-US" sz="4400" b="1" dirty="0" smtClean="0"/>
              <a:t>Innovative Goals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Refocus the Justice System to Reflect and Address Everyday Legal Problems</a:t>
            </a:r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Make Essential Legal Services Available to </a:t>
            </a:r>
            <a:r>
              <a:rPr lang="en-US" sz="3200" dirty="0" smtClean="0"/>
              <a:t>Everyone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 smtClean="0"/>
              <a:t>Make </a:t>
            </a:r>
            <a:r>
              <a:rPr lang="en-US" sz="3200" dirty="0" smtClean="0"/>
              <a:t>Courts and Tribunals Fully Accessible Multi-Service </a:t>
            </a:r>
            <a:r>
              <a:rPr lang="en-US" sz="3200" dirty="0" err="1" smtClean="0"/>
              <a:t>Centres</a:t>
            </a:r>
            <a:r>
              <a:rPr lang="en-US" sz="3200" dirty="0" smtClean="0"/>
              <a:t> for Public Dispute Resolution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 smtClean="0"/>
              <a:t>Make Coordinated and Appropriate Multidisciplinary Family Services Easily Accessible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6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04" y="365125"/>
            <a:ext cx="10558762" cy="5450369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lphaUcPeriod" startAt="2"/>
            </a:pPr>
            <a:r>
              <a:rPr lang="en-US" sz="4400" b="1" dirty="0" smtClean="0"/>
              <a:t>Institutional and Structural Goals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514350" indent="-514350">
              <a:buAutoNum type="arabicPeriod" startAt="5"/>
            </a:pPr>
            <a:r>
              <a:rPr lang="en-US" sz="3600" dirty="0" smtClean="0"/>
              <a:t>Create Local and National Access to </a:t>
            </a:r>
            <a:r>
              <a:rPr lang="en-US" sz="3600" dirty="0" smtClean="0"/>
              <a:t>                    Justice </a:t>
            </a:r>
            <a:r>
              <a:rPr lang="en-US" sz="3600" dirty="0" smtClean="0"/>
              <a:t>Implementation Mechanisms</a:t>
            </a:r>
          </a:p>
          <a:p>
            <a:pPr marL="0" indent="0">
              <a:buNone/>
            </a:pPr>
            <a:endParaRPr lang="en-US" sz="3600" dirty="0" smtClean="0"/>
          </a:p>
          <a:p>
            <a:pPr marL="514350" indent="-514350">
              <a:buAutoNum type="arabicPeriod" startAt="5"/>
            </a:pPr>
            <a:r>
              <a:rPr lang="en-US" sz="3600" dirty="0" smtClean="0"/>
              <a:t>Promote a Sustainable, Accessible and Integrated Justice Agenda through Legal Education</a:t>
            </a:r>
          </a:p>
          <a:p>
            <a:pPr marL="514350" indent="-514350">
              <a:buAutoNum type="arabicPeriod" startAt="5"/>
            </a:pPr>
            <a:endParaRPr lang="en-US" sz="3600" dirty="0" smtClean="0"/>
          </a:p>
          <a:p>
            <a:pPr marL="514350" indent="-514350">
              <a:buAutoNum type="arabicPeriod" startAt="5"/>
            </a:pPr>
            <a:r>
              <a:rPr lang="en-US" sz="3600" dirty="0" smtClean="0"/>
              <a:t>Enhance the Innovation Capacity of the </a:t>
            </a:r>
            <a:r>
              <a:rPr lang="en-US" sz="3600" dirty="0"/>
              <a:t> </a:t>
            </a:r>
            <a:r>
              <a:rPr lang="en-US" sz="3600" dirty="0" smtClean="0"/>
              <a:t>            </a:t>
            </a:r>
            <a:r>
              <a:rPr lang="en-US" sz="3600" dirty="0" smtClean="0"/>
              <a:t>Justice </a:t>
            </a:r>
            <a:r>
              <a:rPr lang="en-US" sz="3600" dirty="0" smtClean="0"/>
              <a:t>System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5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04" y="365125"/>
            <a:ext cx="9857195" cy="4625975"/>
          </a:xfrm>
        </p:spPr>
        <p:txBody>
          <a:bodyPr>
            <a:normAutofit/>
          </a:bodyPr>
          <a:lstStyle/>
          <a:p>
            <a:pPr marL="742950" indent="-742950">
              <a:buAutoNum type="alphaUcPeriod" startAt="3"/>
            </a:pPr>
            <a:r>
              <a:rPr lang="en-US" sz="4400" b="1" dirty="0" smtClean="0"/>
              <a:t>Research and Funding Goals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742950" indent="-742950">
              <a:buAutoNum type="arabicPeriod" startAt="8"/>
            </a:pPr>
            <a:r>
              <a:rPr lang="en-US" sz="3600" dirty="0" smtClean="0"/>
              <a:t>Support Access to Justice Research to Promote Evidence-Based Policy </a:t>
            </a:r>
            <a:r>
              <a:rPr lang="en-US" sz="3600" dirty="0" smtClean="0"/>
              <a:t>Making</a:t>
            </a:r>
          </a:p>
          <a:p>
            <a:pPr marL="742950" indent="-742950">
              <a:buAutoNum type="arabicPeriod" startAt="8"/>
            </a:pPr>
            <a:endParaRPr lang="en-US" sz="3600" dirty="0"/>
          </a:p>
          <a:p>
            <a:pPr marL="742950" indent="-742950">
              <a:buAutoNum type="arabicPeriod" startAt="8"/>
            </a:pPr>
            <a:r>
              <a:rPr lang="en-US" sz="3600" dirty="0" smtClean="0"/>
              <a:t>Promote </a:t>
            </a:r>
            <a:r>
              <a:rPr lang="en-US" sz="3600" dirty="0" smtClean="0"/>
              <a:t>Coherent, Integrated and Sustained </a:t>
            </a:r>
            <a:r>
              <a:rPr lang="en-US" sz="3600" dirty="0" smtClean="0"/>
              <a:t>Funding </a:t>
            </a:r>
            <a:r>
              <a:rPr lang="en-US" sz="3600" dirty="0" smtClean="0"/>
              <a:t>Strategies</a:t>
            </a:r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2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676" y="365125"/>
            <a:ext cx="9651124" cy="6140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Access to Justice is at a Critical Stage</a:t>
            </a:r>
          </a:p>
          <a:p>
            <a:pPr marL="0" indent="0">
              <a:buNone/>
            </a:pPr>
            <a:r>
              <a:rPr lang="en-US" sz="4400" b="1" dirty="0" smtClean="0"/>
              <a:t>The Change Needed Must Be:</a:t>
            </a:r>
            <a:endParaRPr lang="en-US" sz="4400" b="1" dirty="0" smtClean="0"/>
          </a:p>
          <a:p>
            <a:r>
              <a:rPr lang="en-US" sz="3600" dirty="0" smtClean="0"/>
              <a:t>Major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Sustained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Collaborative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/>
              <a:t>S</a:t>
            </a:r>
            <a:r>
              <a:rPr lang="en-US" sz="3600" dirty="0" smtClean="0"/>
              <a:t>ystem-wide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4" y="5815494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03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340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ACCESS TO CIVIL &amp; FAMILY JUSTICE A Roadmap for Change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CIVIL &amp; FAMILY JUSTICE A Roadmap for Change Action Committee on Access to Justice in Civil and Family Matters October 2013</dc:title>
  <dc:creator>Lori Leblond</dc:creator>
  <cp:lastModifiedBy>Beth Symes</cp:lastModifiedBy>
  <cp:revision>46</cp:revision>
  <cp:lastPrinted>2014-11-04T14:32:10Z</cp:lastPrinted>
  <dcterms:created xsi:type="dcterms:W3CDTF">2014-10-24T19:19:22Z</dcterms:created>
  <dcterms:modified xsi:type="dcterms:W3CDTF">2014-11-04T15:37:59Z</dcterms:modified>
</cp:coreProperties>
</file>