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2" r:id="rId2"/>
  </p:sldMasterIdLst>
  <p:notesMasterIdLst>
    <p:notesMasterId r:id="rId16"/>
  </p:notesMasterIdLst>
  <p:handoutMasterIdLst>
    <p:handoutMasterId r:id="rId17"/>
  </p:handoutMasterIdLst>
  <p:sldIdLst>
    <p:sldId id="328" r:id="rId3"/>
    <p:sldId id="356" r:id="rId4"/>
    <p:sldId id="329" r:id="rId5"/>
    <p:sldId id="361" r:id="rId6"/>
    <p:sldId id="362" r:id="rId7"/>
    <p:sldId id="330" r:id="rId8"/>
    <p:sldId id="333" r:id="rId9"/>
    <p:sldId id="342" r:id="rId10"/>
    <p:sldId id="354" r:id="rId11"/>
    <p:sldId id="347" r:id="rId12"/>
    <p:sldId id="338" r:id="rId13"/>
    <p:sldId id="352" r:id="rId14"/>
    <p:sldId id="3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4E8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0" autoAdjust="0"/>
  </p:normalViewPr>
  <p:slideViewPr>
    <p:cSldViewPr snapToGrid="0" snapToObjects="1">
      <p:cViewPr varScale="1">
        <p:scale>
          <a:sx n="89" d="100"/>
          <a:sy n="89" d="100"/>
        </p:scale>
        <p:origin x="-16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9464CD-A00A-C943-95A2-D02179D91E03}" type="datetimeFigureOut">
              <a:rPr lang="en-US" smtClean="0"/>
              <a:t>2014-10-24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67FF33-CFF3-1E4C-8ABF-487087695E8B}" type="slidenum">
              <a:rPr lang="en-US" smtClean="0"/>
              <a:t>‹#›</a:t>
            </a:fld>
            <a:endParaRPr lang="en-US"/>
          </a:p>
        </p:txBody>
      </p:sp>
    </p:spTree>
    <p:extLst>
      <p:ext uri="{BB962C8B-B14F-4D97-AF65-F5344CB8AC3E}">
        <p14:creationId xmlns:p14="http://schemas.microsoft.com/office/powerpoint/2010/main" val="12264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E4A41-6F64-254A-A76A-2B82B27FA25D}" type="datetimeFigureOut">
              <a:rPr lang="en-US" smtClean="0"/>
              <a:pPr/>
              <a:t>2014-10-24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5B7CE-8851-2B4E-B4DF-A5F80334C867}" type="slidenum">
              <a:rPr lang="en-US" smtClean="0"/>
              <a:pPr/>
              <a:t>‹#›</a:t>
            </a:fld>
            <a:endParaRPr lang="en-US"/>
          </a:p>
        </p:txBody>
      </p:sp>
    </p:spTree>
    <p:extLst>
      <p:ext uri="{BB962C8B-B14F-4D97-AF65-F5344CB8AC3E}">
        <p14:creationId xmlns:p14="http://schemas.microsoft.com/office/powerpoint/2010/main" val="3291017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182279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18322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217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Tree>
    <p:extLst>
      <p:ext uri="{BB962C8B-B14F-4D97-AF65-F5344CB8AC3E}">
        <p14:creationId xmlns:p14="http://schemas.microsoft.com/office/powerpoint/2010/main" val="30644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0757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72644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96338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140825E-4A15-4D39-8176-1F07E904CB30}" type="datetimeFigureOut">
              <a:rPr lang="en-US" smtClean="0"/>
              <a:pPr/>
              <a:t>2014-10-24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196892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551151B-7698-5249-9C62-88F1268CCE86}" type="datetimeFigureOut">
              <a:rPr lang="en-US" smtClean="0"/>
              <a:t>2014-10-24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85146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151B-7698-5249-9C62-88F1268CCE86}" type="datetimeFigureOut">
              <a:rPr lang="en-US" smtClean="0"/>
              <a:t>2014-10-24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51713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59255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564309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1880682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572773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261511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268697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551151B-7698-5249-9C62-88F1268CCE86}"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215333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302269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140825E-4A15-4D39-8176-1F07E904CB30}" type="datetimeFigureOut">
              <a:rPr lang="en-US" smtClean="0"/>
              <a:pPr/>
              <a:t>2014-10-24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24152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551151B-7698-5249-9C62-88F1268CCE86}" type="datetimeFigureOut">
              <a:rPr lang="en-US" smtClean="0"/>
              <a:t>2014-10-24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104852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151B-7698-5249-9C62-88F1268CCE86}" type="datetimeFigureOut">
              <a:rPr lang="en-US" smtClean="0"/>
              <a:t>2014-10-24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20535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423124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551151B-7698-5249-9C62-88F1268CCE86}"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extLst>
      <p:ext uri="{BB962C8B-B14F-4D97-AF65-F5344CB8AC3E}">
        <p14:creationId xmlns:p14="http://schemas.microsoft.com/office/powerpoint/2010/main" val="770217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778" y="0"/>
            <a:ext cx="8706554" cy="917263"/>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1151B-7698-5249-9C62-88F1268CCE86}" type="datetimeFigureOut">
              <a:rPr lang="en-US" smtClean="0"/>
              <a:t>2014-10-24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pPr/>
              <a:t>‹#›</a:t>
            </a:fld>
            <a:endParaRPr lang="en-US"/>
          </a:p>
        </p:txBody>
      </p:sp>
      <p:sp>
        <p:nvSpPr>
          <p:cNvPr id="8" name="TextBox 7"/>
          <p:cNvSpPr txBox="1"/>
          <p:nvPr userDrawn="1"/>
        </p:nvSpPr>
        <p:spPr>
          <a:xfrm>
            <a:off x="0" y="-1"/>
            <a:ext cx="9144000" cy="541867"/>
          </a:xfrm>
          <a:prstGeom prst="rect">
            <a:avLst/>
          </a:prstGeom>
          <a:solidFill>
            <a:srgbClr val="FFCC66"/>
          </a:solidFill>
        </p:spPr>
        <p:txBody>
          <a:bodyPr wrap="square" rtlCol="0">
            <a:spAutoFit/>
          </a:bodyPr>
          <a:lstStyle/>
          <a:p>
            <a:endParaRPr lang="en-US" dirty="0"/>
          </a:p>
        </p:txBody>
      </p:sp>
      <p:sp>
        <p:nvSpPr>
          <p:cNvPr id="7" name="TextBox 6"/>
          <p:cNvSpPr txBox="1"/>
          <p:nvPr userDrawn="1"/>
        </p:nvSpPr>
        <p:spPr>
          <a:xfrm>
            <a:off x="-1" y="270932"/>
            <a:ext cx="9144001" cy="646331"/>
          </a:xfrm>
          <a:prstGeom prst="rect">
            <a:avLst/>
          </a:prstGeom>
          <a:solidFill>
            <a:srgbClr val="666666"/>
          </a:solidFill>
        </p:spPr>
        <p:txBody>
          <a:bodyPr wrap="square" rtlCol="0">
            <a:spAutoFit/>
          </a:bodyPr>
          <a:lstStyle/>
          <a:p>
            <a:endParaRPr lang="en-US" dirty="0" smtClean="0">
              <a:solidFill>
                <a:schemeClr val="tx1"/>
              </a:solidFill>
            </a:endParaRPr>
          </a:p>
          <a:p>
            <a:endParaRPr lang="en-US" dirty="0">
              <a:solidFill>
                <a:schemeClr val="tx1"/>
              </a:solidFill>
            </a:endParaRPr>
          </a:p>
        </p:txBody>
      </p:sp>
      <p:sp>
        <p:nvSpPr>
          <p:cNvPr id="9" name="TextBox 8"/>
          <p:cNvSpPr txBox="1"/>
          <p:nvPr userDrawn="1"/>
        </p:nvSpPr>
        <p:spPr>
          <a:xfrm>
            <a:off x="0" y="5705812"/>
            <a:ext cx="9033402" cy="646331"/>
          </a:xfrm>
          <a:prstGeom prst="rect">
            <a:avLst/>
          </a:prstGeom>
          <a:solidFill>
            <a:srgbClr val="666666"/>
          </a:solidFill>
        </p:spPr>
        <p:txBody>
          <a:bodyPr wrap="square" rtlCol="0">
            <a:spAutoFit/>
          </a:bodyPr>
          <a:lstStyle/>
          <a:p>
            <a:endParaRPr lang="en-US" dirty="0" smtClean="0"/>
          </a:p>
          <a:p>
            <a:endParaRPr lang="en-US" dirty="0" smtClean="0"/>
          </a:p>
        </p:txBody>
      </p:sp>
      <p:cxnSp>
        <p:nvCxnSpPr>
          <p:cNvPr id="10" name="Straight Connector 9"/>
          <p:cNvCxnSpPr/>
          <p:nvPr userDrawn="1"/>
        </p:nvCxnSpPr>
        <p:spPr>
          <a:xfrm>
            <a:off x="0" y="6180668"/>
            <a:ext cx="9033402"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1507068" y="6352143"/>
            <a:ext cx="5655733" cy="369332"/>
          </a:xfrm>
          <a:prstGeom prst="rect">
            <a:avLst/>
          </a:prstGeom>
          <a:solidFill>
            <a:srgbClr val="FFCC66"/>
          </a:solidFill>
        </p:spPr>
        <p:txBody>
          <a:bodyPr wrap="square" rtlCol="0">
            <a:spAutoFit/>
          </a:bodyPr>
          <a:lstStyle/>
          <a:p>
            <a:endParaRPr lang="en-US" dirty="0"/>
          </a:p>
        </p:txBody>
      </p:sp>
      <p:pic>
        <p:nvPicPr>
          <p:cNvPr id="12" name="Picture 11" descr="SELF-REPRESENTED LITIGANTS PROJECT 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2801" y="5043486"/>
            <a:ext cx="1981200" cy="1312864"/>
          </a:xfrm>
          <a:prstGeom prst="rect">
            <a:avLst/>
          </a:prstGeom>
        </p:spPr>
      </p:pic>
      <p:pic>
        <p:nvPicPr>
          <p:cNvPr id="13" name="Picture 12" descr="law_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2" y="6247003"/>
            <a:ext cx="2459566" cy="474472"/>
          </a:xfrm>
          <a:prstGeom prst="rect">
            <a:avLst/>
          </a:prstGeom>
        </p:spPr>
      </p:pic>
    </p:spTree>
    <p:extLst>
      <p:ext uri="{BB962C8B-B14F-4D97-AF65-F5344CB8AC3E}">
        <p14:creationId xmlns:p14="http://schemas.microsoft.com/office/powerpoint/2010/main" val="200928306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457200" rtl="0" eaLnBrk="1" latinLnBrk="0" hangingPunct="1">
        <a:spcBef>
          <a:spcPct val="0"/>
        </a:spcBef>
        <a:buNone/>
        <a:defRPr sz="4400" kern="1200">
          <a:solidFill>
            <a:schemeClr val="bg1"/>
          </a:solidFill>
          <a:latin typeface="Sathu"/>
          <a:ea typeface="+mj-ea"/>
          <a:cs typeface="Sathu"/>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Sathu"/>
          <a:ea typeface="+mn-ea"/>
          <a:cs typeface="Sathu"/>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Sathu"/>
          <a:ea typeface="+mn-ea"/>
          <a:cs typeface="Sathu"/>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Sathu"/>
          <a:ea typeface="+mn-ea"/>
          <a:cs typeface="Sathu"/>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Sathu"/>
          <a:ea typeface="+mn-ea"/>
          <a:cs typeface="Sathu"/>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Sathu"/>
          <a:ea typeface="+mn-ea"/>
          <a:cs typeface="Sathu"/>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0" y="5534337"/>
            <a:ext cx="9033402" cy="646331"/>
          </a:xfrm>
          <a:prstGeom prst="rect">
            <a:avLst/>
          </a:prstGeom>
          <a:solidFill>
            <a:srgbClr val="666666"/>
          </a:solidFill>
        </p:spPr>
        <p:txBody>
          <a:bodyPr wrap="square" rtlCol="0">
            <a:spAutoFit/>
          </a:bodyPr>
          <a:lstStyle/>
          <a:p>
            <a:endParaRPr lang="en-US" dirty="0" smtClean="0"/>
          </a:p>
          <a:p>
            <a:endParaRPr lang="en-US" dirty="0" smtClean="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1151B-7698-5249-9C62-88F1268CCE86}" type="datetimeFigureOut">
              <a:rPr lang="en-US" smtClean="0"/>
              <a:t>2014-10-24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pPr/>
              <a:t>‹#›</a:t>
            </a:fld>
            <a:endParaRPr lang="en-US"/>
          </a:p>
        </p:txBody>
      </p:sp>
      <p:sp>
        <p:nvSpPr>
          <p:cNvPr id="7" name="TextBox 6"/>
          <p:cNvSpPr txBox="1"/>
          <p:nvPr userDrawn="1"/>
        </p:nvSpPr>
        <p:spPr>
          <a:xfrm>
            <a:off x="0" y="-1"/>
            <a:ext cx="9144000" cy="541867"/>
          </a:xfrm>
          <a:prstGeom prst="rect">
            <a:avLst/>
          </a:prstGeom>
          <a:solidFill>
            <a:srgbClr val="FFCC66"/>
          </a:solidFill>
        </p:spPr>
        <p:txBody>
          <a:bodyPr wrap="square" rtlCol="0">
            <a:spAutoFit/>
          </a:bodyPr>
          <a:lstStyle/>
          <a:p>
            <a:endParaRPr lang="en-US" dirty="0"/>
          </a:p>
        </p:txBody>
      </p:sp>
      <p:sp>
        <p:nvSpPr>
          <p:cNvPr id="8" name="TextBox 7"/>
          <p:cNvSpPr txBox="1"/>
          <p:nvPr userDrawn="1"/>
        </p:nvSpPr>
        <p:spPr>
          <a:xfrm>
            <a:off x="-1" y="270932"/>
            <a:ext cx="9144001" cy="646331"/>
          </a:xfrm>
          <a:prstGeom prst="rect">
            <a:avLst/>
          </a:prstGeom>
          <a:solidFill>
            <a:srgbClr val="666666"/>
          </a:solidFill>
        </p:spPr>
        <p:txBody>
          <a:bodyPr wrap="square" rtlCol="0">
            <a:spAutoFit/>
          </a:bodyPr>
          <a:lstStyle/>
          <a:p>
            <a:endParaRPr lang="en-US" dirty="0" smtClean="0"/>
          </a:p>
          <a:p>
            <a:endParaRPr lang="en-US" dirty="0"/>
          </a:p>
        </p:txBody>
      </p:sp>
      <p:cxnSp>
        <p:nvCxnSpPr>
          <p:cNvPr id="9" name="Straight Connector 8"/>
          <p:cNvCxnSpPr/>
          <p:nvPr userDrawn="1"/>
        </p:nvCxnSpPr>
        <p:spPr>
          <a:xfrm>
            <a:off x="0" y="5940779"/>
            <a:ext cx="9033402"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1515536" y="6171684"/>
            <a:ext cx="5655733" cy="369332"/>
          </a:xfrm>
          <a:prstGeom prst="rect">
            <a:avLst/>
          </a:prstGeom>
          <a:solidFill>
            <a:srgbClr val="FFCC66"/>
          </a:solidFill>
        </p:spPr>
        <p:txBody>
          <a:bodyPr wrap="square" rtlCol="0">
            <a:spAutoFit/>
          </a:bodyPr>
          <a:lstStyle/>
          <a:p>
            <a:endParaRPr lang="en-US" b="1" dirty="0"/>
          </a:p>
        </p:txBody>
      </p:sp>
      <p:pic>
        <p:nvPicPr>
          <p:cNvPr id="12" name="Picture 11" descr="law_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2" y="6192336"/>
            <a:ext cx="2459566" cy="474472"/>
          </a:xfrm>
          <a:prstGeom prst="rect">
            <a:avLst/>
          </a:prstGeom>
        </p:spPr>
      </p:pic>
      <p:pic>
        <p:nvPicPr>
          <p:cNvPr id="13" name="Picture 12" descr="SELF-REPRESENTED LITIGANTS PROJECT 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162801" y="4867804"/>
            <a:ext cx="1981200" cy="1312864"/>
          </a:xfrm>
          <a:prstGeom prst="rect">
            <a:avLst/>
          </a:prstGeom>
        </p:spPr>
      </p:pic>
    </p:spTree>
    <p:extLst>
      <p:ext uri="{BB962C8B-B14F-4D97-AF65-F5344CB8AC3E}">
        <p14:creationId xmlns:p14="http://schemas.microsoft.com/office/powerpoint/2010/main" val="2779085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Sathu"/>
          <a:ea typeface="+mj-ea"/>
          <a:cs typeface="Sathu"/>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athu"/>
          <a:ea typeface="+mn-ea"/>
          <a:cs typeface="Sathu"/>
        </a:defRPr>
      </a:lvl1pPr>
      <a:lvl2pPr marL="742950" indent="-285750" algn="l" defTabSz="457200" rtl="0" eaLnBrk="1" latinLnBrk="0" hangingPunct="1">
        <a:spcBef>
          <a:spcPct val="20000"/>
        </a:spcBef>
        <a:buFont typeface="Arial"/>
        <a:buChar char="–"/>
        <a:defRPr sz="2800" kern="1200">
          <a:solidFill>
            <a:schemeClr val="tx1"/>
          </a:solidFill>
          <a:latin typeface="Sathu"/>
          <a:ea typeface="+mn-ea"/>
          <a:cs typeface="Sathu"/>
        </a:defRPr>
      </a:lvl2pPr>
      <a:lvl3pPr marL="1143000" indent="-228600" algn="l" defTabSz="457200" rtl="0" eaLnBrk="1" latinLnBrk="0" hangingPunct="1">
        <a:spcBef>
          <a:spcPct val="20000"/>
        </a:spcBef>
        <a:buFont typeface="Arial"/>
        <a:buChar char="•"/>
        <a:defRPr sz="2400" kern="1200">
          <a:solidFill>
            <a:schemeClr val="tx1"/>
          </a:solidFill>
          <a:latin typeface="Sathu"/>
          <a:ea typeface="+mn-ea"/>
          <a:cs typeface="Sathu"/>
        </a:defRPr>
      </a:lvl3pPr>
      <a:lvl4pPr marL="1600200" indent="-228600" algn="l" defTabSz="457200" rtl="0" eaLnBrk="1" latinLnBrk="0" hangingPunct="1">
        <a:spcBef>
          <a:spcPct val="20000"/>
        </a:spcBef>
        <a:buFont typeface="Arial"/>
        <a:buChar char="–"/>
        <a:defRPr sz="2000" kern="1200">
          <a:solidFill>
            <a:schemeClr val="tx1"/>
          </a:solidFill>
          <a:latin typeface="Sathu"/>
          <a:ea typeface="+mn-ea"/>
          <a:cs typeface="Sathu"/>
        </a:defRPr>
      </a:lvl4pPr>
      <a:lvl5pPr marL="2057400" indent="-228600" algn="l" defTabSz="457200" rtl="0" eaLnBrk="1" latinLnBrk="0" hangingPunct="1">
        <a:spcBef>
          <a:spcPct val="20000"/>
        </a:spcBef>
        <a:buFont typeface="Arial"/>
        <a:buChar char="»"/>
        <a:defRPr sz="2000" kern="1200">
          <a:solidFill>
            <a:schemeClr val="tx1"/>
          </a:solidFill>
          <a:latin typeface="Sathu"/>
          <a:ea typeface="+mn-ea"/>
          <a:cs typeface="Sathu"/>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s://www.facebook.com/pages/Representing-yourself-in-a-legal-action/285291868160529" TargetMode="External"/><Relationship Id="rId1" Type="http://schemas.openxmlformats.org/officeDocument/2006/relationships/slideLayout" Target="../slideLayouts/slideLayout2.xml"/><Relationship Id="rId2" Type="http://schemas.openxmlformats.org/officeDocument/2006/relationships/hyperlink" Target="http://www.representing-yourself.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9198"/>
            <a:ext cx="7772400" cy="1470025"/>
          </a:xfrm>
        </p:spPr>
        <p:txBody>
          <a:bodyPr>
            <a:normAutofit fontScale="90000"/>
            <a:scene3d>
              <a:camera prst="orthographicFront"/>
              <a:lightRig rig="soft" dir="t"/>
            </a:scene3d>
          </a:bodyPr>
          <a:lstStyle/>
          <a:p>
            <a:pPr>
              <a:defRPr/>
            </a:pPr>
            <a:r>
              <a:rPr lang="en-US" sz="5500" dirty="0" smtClean="0">
                <a:solidFill>
                  <a:srgbClr val="558ED5"/>
                </a:solidFill>
              </a:rPr>
              <a:t>Responding to the New Normal: </a:t>
            </a:r>
            <a:br>
              <a:rPr lang="en-US" sz="5500" dirty="0" smtClean="0">
                <a:solidFill>
                  <a:srgbClr val="558ED5"/>
                </a:solidFill>
              </a:rPr>
            </a:br>
            <a:r>
              <a:rPr lang="en-US" sz="5500" dirty="0" smtClean="0">
                <a:solidFill>
                  <a:srgbClr val="558ED5"/>
                </a:solidFill>
              </a:rPr>
              <a:t>the Self-Represented Litigant Phenomenon</a:t>
            </a:r>
            <a:endParaRPr lang="en-US" sz="5500" dirty="0">
              <a:solidFill>
                <a:srgbClr val="558ED5"/>
              </a:solidFill>
            </a:endParaRPr>
          </a:p>
        </p:txBody>
      </p:sp>
      <p:sp>
        <p:nvSpPr>
          <p:cNvPr id="15362" name="Subtitle 2"/>
          <p:cNvSpPr>
            <a:spLocks noGrp="1"/>
          </p:cNvSpPr>
          <p:nvPr>
            <p:ph type="subTitle" idx="1"/>
          </p:nvPr>
        </p:nvSpPr>
        <p:spPr>
          <a:xfrm>
            <a:off x="685800" y="4416561"/>
            <a:ext cx="7772400" cy="657879"/>
          </a:xfrm>
        </p:spPr>
        <p:txBody>
          <a:bodyPr>
            <a:normAutofit fontScale="47500" lnSpcReduction="20000"/>
          </a:bodyPr>
          <a:lstStyle/>
          <a:p>
            <a:pPr marR="0" algn="r"/>
            <a:r>
              <a:rPr lang="en-US" sz="3600" dirty="0" smtClean="0">
                <a:latin typeface="Lucida Sans Unicode" charset="0"/>
                <a:ea typeface="ＭＳ Ｐゴシック" charset="0"/>
                <a:cs typeface="ＭＳ Ｐゴシック" charset="0"/>
              </a:rPr>
              <a:t>Sue Rice, Project Manager – National Self-Represented Litigants Project</a:t>
            </a:r>
          </a:p>
          <a:p>
            <a:pPr marR="0" algn="r"/>
            <a:r>
              <a:rPr lang="en-US" sz="3600" dirty="0" smtClean="0">
                <a:latin typeface="Lucida Sans Unicode" charset="0"/>
                <a:ea typeface="ＭＳ Ｐゴシック" charset="0"/>
                <a:cs typeface="ＭＳ Ｐゴシック" charset="0"/>
              </a:rPr>
              <a:t>Faculty of Law - University of Windsor</a:t>
            </a: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7336523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2.jpeg"/>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rot="5400000">
            <a:off x="1030804" y="1465376"/>
            <a:ext cx="2015279" cy="3730589"/>
          </a:xfrm>
          <a:prstGeom prst="rect">
            <a:avLst/>
          </a:prstGeom>
        </p:spPr>
      </p:pic>
      <p:pic>
        <p:nvPicPr>
          <p:cNvPr id="8" name="Picture 7" descr="images-2.jpe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981944" y="931856"/>
            <a:ext cx="3195058" cy="2005638"/>
          </a:xfrm>
          <a:prstGeom prst="rect">
            <a:avLst/>
          </a:prstGeom>
        </p:spPr>
      </p:pic>
      <p:pic>
        <p:nvPicPr>
          <p:cNvPr id="10" name="Picture 9" descr="images-2.jpe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6377730" y="1538680"/>
            <a:ext cx="1647553" cy="3522710"/>
          </a:xfrm>
          <a:prstGeom prst="rect">
            <a:avLst/>
          </a:prstGeom>
        </p:spPr>
      </p:pic>
      <p:sp>
        <p:nvSpPr>
          <p:cNvPr id="19458" name="Title 1"/>
          <p:cNvSpPr>
            <a:spLocks noGrp="1"/>
          </p:cNvSpPr>
          <p:nvPr>
            <p:ph type="title"/>
          </p:nvPr>
        </p:nvSpPr>
        <p:spPr>
          <a:xfrm>
            <a:off x="0" y="122396"/>
            <a:ext cx="8706554" cy="809460"/>
          </a:xfrm>
        </p:spPr>
        <p:txBody>
          <a:bodyPr>
            <a:normAutofit/>
          </a:bodyPr>
          <a:lstStyle/>
          <a:p>
            <a:pPr eaLnBrk="1" hangingPunct="1"/>
            <a:r>
              <a:rPr lang="en-US" sz="4000" b="1" dirty="0"/>
              <a:t>THE AFFORDABILITY PUZZLE</a:t>
            </a:r>
          </a:p>
        </p:txBody>
      </p:sp>
      <p:sp>
        <p:nvSpPr>
          <p:cNvPr id="7" name="TextBox 6"/>
          <p:cNvSpPr txBox="1"/>
          <p:nvPr/>
        </p:nvSpPr>
        <p:spPr>
          <a:xfrm>
            <a:off x="3903738" y="1243485"/>
            <a:ext cx="1410991" cy="954107"/>
          </a:xfrm>
          <a:prstGeom prst="rect">
            <a:avLst/>
          </a:prstGeom>
          <a:noFill/>
        </p:spPr>
        <p:txBody>
          <a:bodyPr wrap="square" rtlCol="0">
            <a:spAutoFit/>
          </a:bodyPr>
          <a:lstStyle/>
          <a:p>
            <a:pPr algn="ctr"/>
            <a:r>
              <a:rPr lang="en-US" sz="2800" b="1" dirty="0" smtClean="0">
                <a:latin typeface="Sathu"/>
                <a:cs typeface="Sathu"/>
              </a:rPr>
              <a:t>Legal </a:t>
            </a:r>
          </a:p>
          <a:p>
            <a:pPr algn="ctr"/>
            <a:r>
              <a:rPr lang="en-US" sz="2800" b="1" dirty="0" smtClean="0">
                <a:latin typeface="Sathu"/>
                <a:cs typeface="Sathu"/>
              </a:rPr>
              <a:t>Costs</a:t>
            </a:r>
            <a:endParaRPr lang="en-US" sz="2800" b="1" dirty="0">
              <a:latin typeface="Sathu"/>
              <a:cs typeface="Sathu"/>
            </a:endParaRPr>
          </a:p>
        </p:txBody>
      </p:sp>
      <p:sp>
        <p:nvSpPr>
          <p:cNvPr id="12" name="TextBox 11"/>
          <p:cNvSpPr txBox="1"/>
          <p:nvPr/>
        </p:nvSpPr>
        <p:spPr>
          <a:xfrm>
            <a:off x="6329011" y="2854116"/>
            <a:ext cx="2633851" cy="954107"/>
          </a:xfrm>
          <a:prstGeom prst="rect">
            <a:avLst/>
          </a:prstGeom>
          <a:noFill/>
        </p:spPr>
        <p:txBody>
          <a:bodyPr wrap="square" rtlCol="0">
            <a:spAutoFit/>
          </a:bodyPr>
          <a:lstStyle/>
          <a:p>
            <a:pPr algn="ctr"/>
            <a:r>
              <a:rPr lang="en-US" sz="2800" b="1" dirty="0" smtClean="0">
                <a:latin typeface="Sathu"/>
                <a:cs typeface="Sathu"/>
              </a:rPr>
              <a:t>Insufficient Resources</a:t>
            </a:r>
            <a:endParaRPr lang="en-US" sz="2800" b="1" dirty="0">
              <a:latin typeface="Sathu"/>
              <a:cs typeface="Sathu"/>
            </a:endParaRPr>
          </a:p>
        </p:txBody>
      </p:sp>
      <p:sp>
        <p:nvSpPr>
          <p:cNvPr id="14" name="TextBox 13"/>
          <p:cNvSpPr txBox="1"/>
          <p:nvPr/>
        </p:nvSpPr>
        <p:spPr>
          <a:xfrm>
            <a:off x="173150" y="2854116"/>
            <a:ext cx="3025096" cy="954107"/>
          </a:xfrm>
          <a:prstGeom prst="rect">
            <a:avLst/>
          </a:prstGeom>
          <a:noFill/>
        </p:spPr>
        <p:txBody>
          <a:bodyPr wrap="square" rtlCol="0">
            <a:spAutoFit/>
          </a:bodyPr>
          <a:lstStyle/>
          <a:p>
            <a:pPr lvl="0" algn="ctr"/>
            <a:r>
              <a:rPr lang="en-US" sz="2800" dirty="0"/>
              <a:t>Perceived </a:t>
            </a:r>
            <a:r>
              <a:rPr lang="en-US" sz="2800" dirty="0" smtClean="0"/>
              <a:t>Value </a:t>
            </a:r>
          </a:p>
          <a:p>
            <a:pPr lvl="0" algn="ctr"/>
            <a:r>
              <a:rPr lang="en-US" sz="2800" dirty="0" smtClean="0"/>
              <a:t>of Legal Services</a:t>
            </a:r>
            <a:endParaRPr lang="en-US" sz="2800" dirty="0"/>
          </a:p>
        </p:txBody>
      </p:sp>
      <p:pic>
        <p:nvPicPr>
          <p:cNvPr id="9" name="Picture 8" descr="images-2.jpe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81944" y="3559339"/>
            <a:ext cx="3195056" cy="2108321"/>
          </a:xfrm>
          <a:prstGeom prst="rect">
            <a:avLst/>
          </a:prstGeom>
        </p:spPr>
      </p:pic>
      <p:sp>
        <p:nvSpPr>
          <p:cNvPr id="13" name="TextBox 12"/>
          <p:cNvSpPr txBox="1"/>
          <p:nvPr/>
        </p:nvSpPr>
        <p:spPr>
          <a:xfrm>
            <a:off x="3653593" y="4338308"/>
            <a:ext cx="1921484" cy="954107"/>
          </a:xfrm>
          <a:prstGeom prst="rect">
            <a:avLst/>
          </a:prstGeom>
          <a:noFill/>
        </p:spPr>
        <p:txBody>
          <a:bodyPr wrap="square" rtlCol="0">
            <a:spAutoFit/>
          </a:bodyPr>
          <a:lstStyle/>
          <a:p>
            <a:pPr algn="ctr"/>
            <a:r>
              <a:rPr lang="en-US" sz="2800" b="1" dirty="0" smtClean="0">
                <a:latin typeface="Sathu"/>
                <a:cs typeface="Sathu"/>
              </a:rPr>
              <a:t>Self-Help</a:t>
            </a:r>
          </a:p>
          <a:p>
            <a:pPr algn="ctr"/>
            <a:r>
              <a:rPr lang="en-US" sz="2800" b="1" dirty="0" smtClean="0">
                <a:latin typeface="Sathu"/>
                <a:cs typeface="Sathu"/>
              </a:rPr>
              <a:t>Culture</a:t>
            </a:r>
            <a:endParaRPr lang="en-US" sz="2800" b="1" dirty="0">
              <a:latin typeface="Sathu"/>
              <a:cs typeface="Sathu"/>
            </a:endParaRPr>
          </a:p>
        </p:txBody>
      </p:sp>
    </p:spTree>
    <p:extLst>
      <p:ext uri="{BB962C8B-B14F-4D97-AF65-F5344CB8AC3E}">
        <p14:creationId xmlns:p14="http://schemas.microsoft.com/office/powerpoint/2010/main" val="2472288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513" y="1062635"/>
            <a:ext cx="8430611" cy="2438400"/>
          </a:xfrm>
        </p:spPr>
        <p:txBody>
          <a:bodyPr>
            <a:noAutofit/>
            <a:scene3d>
              <a:camera prst="orthographicFront"/>
              <a:lightRig rig="soft" dir="t"/>
            </a:scene3d>
          </a:bodyPr>
          <a:lstStyle/>
          <a:p>
            <a:pPr>
              <a:defRPr/>
            </a:pPr>
            <a:r>
              <a:rPr lang="en-US" sz="3600" dirty="0" smtClean="0">
                <a:solidFill>
                  <a:srgbClr val="558ED5"/>
                </a:solidFill>
              </a:rPr>
              <a:t>53% of the study sample had begun with a lawyer, but ran out of funds/ willingness to pay</a:t>
            </a:r>
            <a:endParaRPr lang="en-US" sz="3600" dirty="0">
              <a:solidFill>
                <a:srgbClr val="558ED5"/>
              </a:solidFill>
              <a:cs typeface="+mj-cs"/>
            </a:endParaRPr>
          </a:p>
        </p:txBody>
      </p:sp>
      <p:sp>
        <p:nvSpPr>
          <p:cNvPr id="24578" name="Subtitle 2"/>
          <p:cNvSpPr>
            <a:spLocks noGrp="1"/>
          </p:cNvSpPr>
          <p:nvPr>
            <p:ph type="subTitle" idx="1"/>
          </p:nvPr>
        </p:nvSpPr>
        <p:spPr>
          <a:xfrm>
            <a:off x="1484154" y="3516165"/>
            <a:ext cx="7142351" cy="1371600"/>
          </a:xfrm>
        </p:spPr>
        <p:txBody>
          <a:bodyPr>
            <a:normAutofit/>
          </a:bodyPr>
          <a:lstStyle/>
          <a:p>
            <a:pPr marR="0" algn="r" eaLnBrk="1" hangingPunct="1"/>
            <a:r>
              <a:rPr lang="en-US" sz="3600" dirty="0" smtClean="0">
                <a:ea typeface="ＭＳ Ｐゴシック" charset="0"/>
              </a:rPr>
              <a:t>86% of the sample sought    legal advice</a:t>
            </a:r>
            <a:endParaRPr lang="en-US" sz="3600" dirty="0">
              <a:ea typeface="ＭＳ Ｐゴシック" charset="0"/>
            </a:endParaRPr>
          </a:p>
        </p:txBody>
      </p:sp>
    </p:spTree>
    <p:extLst>
      <p:ext uri="{BB962C8B-B14F-4D97-AF65-F5344CB8AC3E}">
        <p14:creationId xmlns:p14="http://schemas.microsoft.com/office/powerpoint/2010/main" val="389273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8">
                                            <p:txEl>
                                              <p:pRg st="0" end="0"/>
                                            </p:txEl>
                                          </p:spTgt>
                                        </p:tgtEl>
                                        <p:attrNameLst>
                                          <p:attrName>style.visibility</p:attrName>
                                        </p:attrNameLst>
                                      </p:cBhvr>
                                      <p:to>
                                        <p:strVal val="visible"/>
                                      </p:to>
                                    </p:set>
                                    <p:anim calcmode="lin" valueType="num">
                                      <p:cBhvr additive="base">
                                        <p:cTn id="13"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96"/>
            <a:ext cx="9144000" cy="794867"/>
          </a:xfrm>
        </p:spPr>
        <p:txBody>
          <a:bodyPr>
            <a:noAutofit/>
          </a:bodyPr>
          <a:lstStyle/>
          <a:p>
            <a:r>
              <a:rPr lang="en-US" sz="2400" b="1" dirty="0" smtClean="0"/>
              <a:t>WHAT DOES A SRL ACCESSIBLE TRIBUNAL LOOK LIKE?</a:t>
            </a:r>
            <a:endParaRPr lang="en-US" sz="2400" dirty="0"/>
          </a:p>
        </p:txBody>
      </p:sp>
      <p:sp>
        <p:nvSpPr>
          <p:cNvPr id="5" name="TextBox 4"/>
          <p:cNvSpPr txBox="1"/>
          <p:nvPr/>
        </p:nvSpPr>
        <p:spPr>
          <a:xfrm>
            <a:off x="499398" y="1211936"/>
            <a:ext cx="8153624" cy="5970866"/>
          </a:xfrm>
          <a:prstGeom prst="rect">
            <a:avLst/>
          </a:prstGeom>
          <a:noFill/>
        </p:spPr>
        <p:txBody>
          <a:bodyPr wrap="square" rtlCol="0">
            <a:spAutoFit/>
          </a:bodyPr>
          <a:lstStyle/>
          <a:p>
            <a:pPr marL="457200" indent="-457200">
              <a:buFont typeface="Wingdings" charset="2"/>
              <a:buChar char="Ø"/>
            </a:pPr>
            <a:r>
              <a:rPr lang="en-US" sz="3200" dirty="0">
                <a:solidFill>
                  <a:schemeClr val="tx2">
                    <a:lumMod val="60000"/>
                    <a:lumOff val="40000"/>
                  </a:schemeClr>
                </a:solidFill>
              </a:rPr>
              <a:t>SRL “Tribunal Orientation” </a:t>
            </a:r>
          </a:p>
          <a:p>
            <a:pPr marL="171450" indent="-171450">
              <a:buFont typeface="Wingdings" charset="2"/>
              <a:buChar char="Ø"/>
            </a:pPr>
            <a:endParaRPr lang="en-US" sz="800" dirty="0">
              <a:solidFill>
                <a:schemeClr val="tx2">
                  <a:lumMod val="60000"/>
                  <a:lumOff val="40000"/>
                </a:schemeClr>
              </a:solidFill>
            </a:endParaRPr>
          </a:p>
          <a:p>
            <a:pPr marL="457200" indent="-457200">
              <a:buFont typeface="Wingdings" charset="2"/>
              <a:buChar char="Ø"/>
            </a:pPr>
            <a:r>
              <a:rPr lang="en-US" sz="3200" dirty="0">
                <a:solidFill>
                  <a:schemeClr val="tx2">
                    <a:lumMod val="60000"/>
                    <a:lumOff val="40000"/>
                  </a:schemeClr>
                </a:solidFill>
              </a:rPr>
              <a:t>Coaching for SRLs (by lawyers and others) for mediation and appearances</a:t>
            </a:r>
          </a:p>
          <a:p>
            <a:pPr marL="171450" indent="-171450">
              <a:buFont typeface="Wingdings" charset="2"/>
              <a:buChar char="Ø"/>
            </a:pPr>
            <a:endParaRPr lang="en-US" sz="800" dirty="0">
              <a:solidFill>
                <a:schemeClr val="tx2">
                  <a:lumMod val="60000"/>
                  <a:lumOff val="40000"/>
                </a:schemeClr>
              </a:solidFill>
            </a:endParaRPr>
          </a:p>
          <a:p>
            <a:pPr marL="457200" indent="-457200">
              <a:buFont typeface="Wingdings" charset="2"/>
              <a:buChar char="Ø"/>
            </a:pPr>
            <a:r>
              <a:rPr lang="en-US" sz="3200" dirty="0">
                <a:solidFill>
                  <a:schemeClr val="tx2">
                    <a:lumMod val="60000"/>
                    <a:lumOff val="40000"/>
                  </a:schemeClr>
                </a:solidFill>
              </a:rPr>
              <a:t>Form and process simplification</a:t>
            </a:r>
          </a:p>
          <a:p>
            <a:pPr marL="171450" indent="-171450">
              <a:buFont typeface="Wingdings" charset="2"/>
              <a:buChar char="Ø"/>
            </a:pPr>
            <a:endParaRPr lang="en-US" sz="800" dirty="0">
              <a:solidFill>
                <a:schemeClr val="tx2">
                  <a:lumMod val="60000"/>
                  <a:lumOff val="40000"/>
                </a:schemeClr>
              </a:solidFill>
            </a:endParaRPr>
          </a:p>
          <a:p>
            <a:pPr marL="457200" indent="-457200">
              <a:buFont typeface="Wingdings" charset="2"/>
              <a:buChar char="Ø"/>
            </a:pPr>
            <a:r>
              <a:rPr lang="en-US" sz="3200" dirty="0">
                <a:solidFill>
                  <a:schemeClr val="tx2">
                    <a:lumMod val="60000"/>
                    <a:lumOff val="40000"/>
                  </a:schemeClr>
                </a:solidFill>
              </a:rPr>
              <a:t>On-line resources designed specifically for SRLs</a:t>
            </a:r>
          </a:p>
          <a:p>
            <a:pPr marL="171450" indent="-171450">
              <a:buFont typeface="Wingdings" charset="2"/>
              <a:buChar char="Ø"/>
            </a:pPr>
            <a:endParaRPr lang="en-US" sz="800" dirty="0">
              <a:solidFill>
                <a:schemeClr val="tx2">
                  <a:lumMod val="60000"/>
                  <a:lumOff val="40000"/>
                </a:schemeClr>
              </a:solidFill>
            </a:endParaRPr>
          </a:p>
          <a:p>
            <a:pPr marL="457200" indent="-457200">
              <a:buFont typeface="Wingdings" charset="2"/>
              <a:buChar char="Ø"/>
            </a:pPr>
            <a:r>
              <a:rPr lang="en-US" sz="3200" dirty="0">
                <a:solidFill>
                  <a:schemeClr val="tx2">
                    <a:lumMod val="60000"/>
                    <a:lumOff val="40000"/>
                  </a:schemeClr>
                </a:solidFill>
              </a:rPr>
              <a:t>Emotional support </a:t>
            </a:r>
            <a:r>
              <a:rPr lang="en-US" sz="3200" dirty="0" err="1">
                <a:solidFill>
                  <a:schemeClr val="tx2">
                    <a:lumMod val="60000"/>
                    <a:lumOff val="40000"/>
                  </a:schemeClr>
                </a:solidFill>
              </a:rPr>
              <a:t>eg</a:t>
            </a:r>
            <a:r>
              <a:rPr lang="en-US" sz="3200" dirty="0">
                <a:solidFill>
                  <a:schemeClr val="tx2">
                    <a:lumMod val="60000"/>
                    <a:lumOff val="40000"/>
                  </a:schemeClr>
                </a:solidFill>
              </a:rPr>
              <a:t> McKenzie </a:t>
            </a:r>
            <a:r>
              <a:rPr lang="en-US" sz="3200" dirty="0" smtClean="0">
                <a:solidFill>
                  <a:schemeClr val="tx2">
                    <a:lumMod val="60000"/>
                    <a:lumOff val="40000"/>
                  </a:schemeClr>
                </a:solidFill>
              </a:rPr>
              <a:t>friends</a:t>
            </a:r>
          </a:p>
          <a:p>
            <a:endParaRPr lang="en-US" dirty="0"/>
          </a:p>
          <a:p>
            <a:endParaRPr lang="en-US" dirty="0" smtClean="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5489831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16" y="780274"/>
            <a:ext cx="8700283" cy="1057000"/>
          </a:xfrm>
        </p:spPr>
        <p:txBody>
          <a:bodyPr>
            <a:normAutofit/>
          </a:bodyPr>
          <a:lstStyle/>
          <a:p>
            <a:pPr algn="ctr"/>
            <a:r>
              <a:rPr lang="en-US" sz="3200" dirty="0" smtClean="0">
                <a:solidFill>
                  <a:srgbClr val="000000"/>
                </a:solidFill>
                <a:hlinkClick r:id="rId2"/>
              </a:rPr>
              <a:t>www.representingyourselfcanada.com</a:t>
            </a:r>
            <a:endParaRPr lang="en-US" sz="3200" dirty="0">
              <a:solidFill>
                <a:srgbClr val="000000"/>
              </a:solidFill>
            </a:endParaRPr>
          </a:p>
        </p:txBody>
      </p:sp>
      <p:pic>
        <p:nvPicPr>
          <p:cNvPr id="4" name="Content Placeholder 3" descr="SELF-REPRESENTED LITIGANTS PROJECT LOGO.jpg"/>
          <p:cNvPicPr>
            <a:picLocks noGrp="1" noChangeAspect="1"/>
          </p:cNvPicPr>
          <p:nvPr>
            <p:ph idx="1"/>
          </p:nvPr>
        </p:nvPicPr>
        <p:blipFill>
          <a:blip r:embed="rId3"/>
          <a:stretch>
            <a:fillRect/>
          </a:stretch>
        </p:blipFill>
        <p:spPr>
          <a:xfrm>
            <a:off x="443716" y="1684279"/>
            <a:ext cx="5388463" cy="3558498"/>
          </a:xfrm>
        </p:spPr>
      </p:pic>
      <p:sp>
        <p:nvSpPr>
          <p:cNvPr id="3" name="TextBox 2"/>
          <p:cNvSpPr txBox="1"/>
          <p:nvPr/>
        </p:nvSpPr>
        <p:spPr>
          <a:xfrm>
            <a:off x="6238859" y="1913343"/>
            <a:ext cx="2748363" cy="3139321"/>
          </a:xfrm>
          <a:prstGeom prst="rect">
            <a:avLst/>
          </a:prstGeom>
          <a:noFill/>
        </p:spPr>
        <p:txBody>
          <a:bodyPr wrap="square" rtlCol="0">
            <a:spAutoFit/>
          </a:bodyPr>
          <a:lstStyle/>
          <a:p>
            <a:r>
              <a:rPr lang="en-US" b="1" dirty="0"/>
              <a:t>Twitter: </a:t>
            </a:r>
            <a:r>
              <a:rPr lang="en-US" b="1" dirty="0" err="1">
                <a:solidFill>
                  <a:srgbClr val="0000FF"/>
                </a:solidFill>
              </a:rPr>
              <a:t>profjuliemac</a:t>
            </a:r>
            <a:r>
              <a:rPr lang="en-US" b="1" dirty="0"/>
              <a:t> </a:t>
            </a:r>
            <a:endParaRPr lang="en-US" b="1" dirty="0" smtClean="0"/>
          </a:p>
          <a:p>
            <a:r>
              <a:rPr lang="en-US" i="1" dirty="0" smtClean="0"/>
              <a:t>(</a:t>
            </a:r>
            <a:r>
              <a:rPr lang="en-US" i="1" dirty="0"/>
              <a:t>add #a2jwatercooler to your tweets to join the discussion community</a:t>
            </a:r>
            <a:r>
              <a:rPr lang="en-US" i="1" dirty="0" smtClean="0"/>
              <a:t>)</a:t>
            </a:r>
          </a:p>
          <a:p>
            <a:endParaRPr lang="en-US" b="1" dirty="0"/>
          </a:p>
          <a:p>
            <a:r>
              <a:rPr lang="en-US" b="1" dirty="0"/>
              <a:t>Facebook:</a:t>
            </a:r>
            <a:r>
              <a:rPr lang="en-US" dirty="0"/>
              <a:t> </a:t>
            </a:r>
            <a:r>
              <a:rPr lang="en-US" b="1" u="sng" dirty="0">
                <a:hlinkClick r:id="rId4"/>
              </a:rPr>
              <a:t>https://www.facebook.com/pages/Representing-yourself-in-a-legal-action/285291868160529</a:t>
            </a:r>
            <a:endParaRPr lang="en-US" b="1" dirty="0"/>
          </a:p>
        </p:txBody>
      </p:sp>
    </p:spTree>
    <p:extLst>
      <p:ext uri="{BB962C8B-B14F-4D97-AF65-F5344CB8AC3E}">
        <p14:creationId xmlns:p14="http://schemas.microsoft.com/office/powerpoint/2010/main" val="20146624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7068" y="6393629"/>
            <a:ext cx="5655733" cy="369332"/>
          </a:xfrm>
          <a:prstGeom prst="rect">
            <a:avLst/>
          </a:prstGeom>
          <a:solidFill>
            <a:srgbClr val="FFCC66"/>
          </a:solidFill>
        </p:spPr>
        <p:txBody>
          <a:bodyPr wrap="square" rtlCol="0">
            <a:spAutoFit/>
          </a:bodyPr>
          <a:lstStyle/>
          <a:p>
            <a:endParaRPr lang="en-US" dirty="0"/>
          </a:p>
        </p:txBody>
      </p:sp>
      <p:sp>
        <p:nvSpPr>
          <p:cNvPr id="5" name="TextBox 4"/>
          <p:cNvSpPr txBox="1"/>
          <p:nvPr/>
        </p:nvSpPr>
        <p:spPr>
          <a:xfrm>
            <a:off x="0" y="-1"/>
            <a:ext cx="9144000" cy="541867"/>
          </a:xfrm>
          <a:prstGeom prst="rect">
            <a:avLst/>
          </a:prstGeom>
          <a:solidFill>
            <a:srgbClr val="FFCC66"/>
          </a:solidFill>
        </p:spPr>
        <p:txBody>
          <a:bodyPr wrap="square" rtlCol="0">
            <a:spAutoFit/>
          </a:bodyPr>
          <a:lstStyle/>
          <a:p>
            <a:endParaRPr lang="en-US" dirty="0"/>
          </a:p>
        </p:txBody>
      </p:sp>
      <p:sp>
        <p:nvSpPr>
          <p:cNvPr id="6" name="TextBox 5"/>
          <p:cNvSpPr txBox="1"/>
          <p:nvPr/>
        </p:nvSpPr>
        <p:spPr>
          <a:xfrm>
            <a:off x="-1" y="270932"/>
            <a:ext cx="9144001" cy="646331"/>
          </a:xfrm>
          <a:prstGeom prst="rect">
            <a:avLst/>
          </a:prstGeom>
          <a:solidFill>
            <a:srgbClr val="666666"/>
          </a:solidFill>
        </p:spPr>
        <p:txBody>
          <a:bodyPr wrap="square" rtlCol="0">
            <a:spAutoFit/>
          </a:bodyPr>
          <a:lstStyle/>
          <a:p>
            <a:endParaRPr lang="en-US" dirty="0" smtClean="0"/>
          </a:p>
          <a:p>
            <a:endParaRPr lang="en-US" dirty="0"/>
          </a:p>
        </p:txBody>
      </p:sp>
      <p:sp>
        <p:nvSpPr>
          <p:cNvPr id="3" name="TextBox 2"/>
          <p:cNvSpPr txBox="1"/>
          <p:nvPr/>
        </p:nvSpPr>
        <p:spPr>
          <a:xfrm>
            <a:off x="548326" y="1451468"/>
            <a:ext cx="7488390" cy="3416320"/>
          </a:xfrm>
          <a:prstGeom prst="rect">
            <a:avLst/>
          </a:prstGeom>
          <a:noFill/>
        </p:spPr>
        <p:txBody>
          <a:bodyPr wrap="square" rtlCol="0">
            <a:spAutoFit/>
          </a:bodyPr>
          <a:lstStyle/>
          <a:p>
            <a:pPr algn="ctr"/>
            <a:r>
              <a:rPr lang="en-US" sz="3600" i="1" dirty="0">
                <a:solidFill>
                  <a:srgbClr val="558ED5"/>
                </a:solidFill>
                <a:latin typeface="Sathu"/>
                <a:cs typeface="Sathu"/>
              </a:rPr>
              <a:t>"Think of being a SRL like throwing yourself into the </a:t>
            </a:r>
            <a:r>
              <a:rPr lang="en-US" sz="3600" i="1" dirty="0" smtClean="0">
                <a:solidFill>
                  <a:srgbClr val="558ED5"/>
                </a:solidFill>
                <a:latin typeface="Sathu"/>
                <a:cs typeface="Sathu"/>
              </a:rPr>
              <a:t>middle of </a:t>
            </a:r>
            <a:r>
              <a:rPr lang="en-US" sz="3600" i="1" dirty="0">
                <a:solidFill>
                  <a:srgbClr val="558ED5"/>
                </a:solidFill>
                <a:latin typeface="Sathu"/>
                <a:cs typeface="Sathu"/>
              </a:rPr>
              <a:t>the </a:t>
            </a:r>
            <a:r>
              <a:rPr lang="en-US" sz="3600" i="1" dirty="0" smtClean="0">
                <a:solidFill>
                  <a:srgbClr val="558ED5"/>
                </a:solidFill>
                <a:latin typeface="Sathu"/>
                <a:cs typeface="Sathu"/>
              </a:rPr>
              <a:t>ocean. You flail </a:t>
            </a:r>
            <a:r>
              <a:rPr lang="en-US" sz="3600" i="1" dirty="0">
                <a:solidFill>
                  <a:srgbClr val="558ED5"/>
                </a:solidFill>
                <a:latin typeface="Sathu"/>
                <a:cs typeface="Sathu"/>
              </a:rPr>
              <a:t>about and </a:t>
            </a:r>
            <a:r>
              <a:rPr lang="en-US" sz="3600" i="1" dirty="0" smtClean="0">
                <a:solidFill>
                  <a:srgbClr val="558ED5"/>
                </a:solidFill>
                <a:latin typeface="Sathu"/>
                <a:cs typeface="Sathu"/>
              </a:rPr>
              <a:t>look </a:t>
            </a:r>
            <a:r>
              <a:rPr lang="en-US" sz="3600" i="1" dirty="0">
                <a:solidFill>
                  <a:srgbClr val="558ED5"/>
                </a:solidFill>
                <a:latin typeface="Sathu"/>
                <a:cs typeface="Sathu"/>
              </a:rPr>
              <a:t>up to the sun for </a:t>
            </a:r>
            <a:r>
              <a:rPr lang="en-US" sz="3600" i="1" dirty="0" smtClean="0">
                <a:solidFill>
                  <a:srgbClr val="558ED5"/>
                </a:solidFill>
                <a:latin typeface="Sathu"/>
                <a:cs typeface="Sathu"/>
              </a:rPr>
              <a:t>direction, </a:t>
            </a:r>
            <a:r>
              <a:rPr lang="en-US" sz="3600" i="1" dirty="0">
                <a:solidFill>
                  <a:srgbClr val="558ED5"/>
                </a:solidFill>
                <a:latin typeface="Sathu"/>
                <a:cs typeface="Sathu"/>
              </a:rPr>
              <a:t>but you have no idea </a:t>
            </a:r>
            <a:r>
              <a:rPr lang="en-US" sz="3600" i="1" dirty="0" smtClean="0">
                <a:solidFill>
                  <a:srgbClr val="558ED5"/>
                </a:solidFill>
                <a:latin typeface="Sathu"/>
                <a:cs typeface="Sathu"/>
              </a:rPr>
              <a:t>what is </a:t>
            </a:r>
            <a:r>
              <a:rPr lang="en-US" sz="3600" i="1" dirty="0">
                <a:solidFill>
                  <a:srgbClr val="558ED5"/>
                </a:solidFill>
                <a:latin typeface="Sathu"/>
                <a:cs typeface="Sathu"/>
              </a:rPr>
              <a:t>north, south, east or west."</a:t>
            </a:r>
          </a:p>
        </p:txBody>
      </p:sp>
    </p:spTree>
    <p:extLst>
      <p:ext uri="{BB962C8B-B14F-4D97-AF65-F5344CB8AC3E}">
        <p14:creationId xmlns:p14="http://schemas.microsoft.com/office/powerpoint/2010/main" val="5852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908" y="250673"/>
            <a:ext cx="8773964" cy="705345"/>
          </a:xfrm>
        </p:spPr>
        <p:txBody>
          <a:bodyPr>
            <a:normAutofit/>
          </a:bodyPr>
          <a:lstStyle/>
          <a:p>
            <a:r>
              <a:rPr lang="en-US" sz="4000" b="1" dirty="0" smtClean="0"/>
              <a:t>THE NUMBERS</a:t>
            </a:r>
          </a:p>
        </p:txBody>
      </p:sp>
      <p:sp>
        <p:nvSpPr>
          <p:cNvPr id="3" name="Content Placeholder 2"/>
          <p:cNvSpPr>
            <a:spLocks noGrp="1"/>
          </p:cNvSpPr>
          <p:nvPr>
            <p:ph idx="1"/>
          </p:nvPr>
        </p:nvSpPr>
        <p:spPr>
          <a:xfrm>
            <a:off x="198907" y="1298203"/>
            <a:ext cx="8773964" cy="4324789"/>
          </a:xfrm>
        </p:spPr>
        <p:txBody>
          <a:bodyPr>
            <a:noAutofit/>
          </a:bodyPr>
          <a:lstStyle/>
          <a:p>
            <a:pPr lvl="1">
              <a:buFont typeface="Arial"/>
              <a:buChar char="•"/>
            </a:pPr>
            <a:r>
              <a:rPr lang="en-US" dirty="0" smtClean="0"/>
              <a:t>In most family courts in Canada and the US, SRLs now outnumber represented parties</a:t>
            </a:r>
          </a:p>
          <a:p>
            <a:pPr lvl="1">
              <a:buFont typeface="Arial"/>
              <a:buChar char="•"/>
            </a:pPr>
            <a:endParaRPr lang="en-US" sz="800" dirty="0" smtClean="0"/>
          </a:p>
          <a:p>
            <a:pPr lvl="1">
              <a:buFont typeface="Arial"/>
              <a:buChar char="•"/>
            </a:pPr>
            <a:r>
              <a:rPr lang="en-US" dirty="0" smtClean="0"/>
              <a:t>This trend is spreading to civil and appeal courts</a:t>
            </a:r>
          </a:p>
          <a:p>
            <a:pPr lvl="1">
              <a:buFont typeface="Arial"/>
              <a:buChar char="•"/>
            </a:pPr>
            <a:endParaRPr lang="en-US" sz="800" dirty="0"/>
          </a:p>
          <a:p>
            <a:pPr lvl="1">
              <a:buFont typeface="Arial"/>
              <a:buChar char="•"/>
            </a:pPr>
            <a:r>
              <a:rPr lang="en-US" dirty="0" smtClean="0"/>
              <a:t>There has been a dramatic rise in self-representation over the past 10-15 years,       as public legal assistance has declined</a:t>
            </a:r>
          </a:p>
          <a:p>
            <a:pPr lvl="1">
              <a:buFont typeface="Arial"/>
              <a:buChar char="•"/>
            </a:pPr>
            <a:endParaRPr lang="en-US" sz="800" dirty="0" smtClean="0"/>
          </a:p>
        </p:txBody>
      </p:sp>
    </p:spTree>
    <p:extLst>
      <p:ext uri="{BB962C8B-B14F-4D97-AF65-F5344CB8AC3E}">
        <p14:creationId xmlns:p14="http://schemas.microsoft.com/office/powerpoint/2010/main" val="1125714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5" y="122395"/>
            <a:ext cx="9044105" cy="917263"/>
          </a:xfrm>
        </p:spPr>
        <p:txBody>
          <a:bodyPr>
            <a:noAutofit/>
          </a:bodyPr>
          <a:lstStyle/>
          <a:p>
            <a:r>
              <a:rPr lang="en-US" sz="4000" dirty="0" smtClean="0"/>
              <a:t>SRLs IN TRIBUNALS, SRLs IN COURTS</a:t>
            </a:r>
            <a:endParaRPr lang="en-US" sz="4000" dirty="0"/>
          </a:p>
        </p:txBody>
      </p:sp>
      <p:sp>
        <p:nvSpPr>
          <p:cNvPr id="3" name="Content Placeholder 2"/>
          <p:cNvSpPr>
            <a:spLocks noGrp="1"/>
          </p:cNvSpPr>
          <p:nvPr>
            <p:ph idx="1"/>
          </p:nvPr>
        </p:nvSpPr>
        <p:spPr>
          <a:xfrm>
            <a:off x="457200" y="1400435"/>
            <a:ext cx="8229600" cy="4525963"/>
          </a:xfrm>
        </p:spPr>
        <p:txBody>
          <a:bodyPr>
            <a:normAutofit/>
          </a:bodyPr>
          <a:lstStyle/>
          <a:p>
            <a:pPr marL="342900" lvl="1" indent="-342900">
              <a:buFont typeface="Arial"/>
              <a:buChar char="•"/>
            </a:pPr>
            <a:r>
              <a:rPr lang="en-US" dirty="0"/>
              <a:t>Almost one in ten of the respondents in the   National SRL Study were appearing in </a:t>
            </a:r>
            <a:r>
              <a:rPr lang="en-US" dirty="0" smtClean="0"/>
              <a:t>tribunals</a:t>
            </a:r>
          </a:p>
          <a:p>
            <a:pPr marL="342900" lvl="1" indent="-342900">
              <a:buFont typeface="Arial"/>
              <a:buChar char="•"/>
            </a:pPr>
            <a:endParaRPr lang="en-US" dirty="0"/>
          </a:p>
          <a:p>
            <a:r>
              <a:rPr lang="en-US" sz="2800" dirty="0" smtClean="0"/>
              <a:t>However the experiences reported by SRL respondents (n=253) were highly consistent between courts, tribunals and provinces</a:t>
            </a:r>
            <a:endParaRPr lang="en-US" sz="2800" dirty="0"/>
          </a:p>
        </p:txBody>
      </p:sp>
    </p:spTree>
    <p:extLst>
      <p:ext uri="{BB962C8B-B14F-4D97-AF65-F5344CB8AC3E}">
        <p14:creationId xmlns:p14="http://schemas.microsoft.com/office/powerpoint/2010/main" val="253780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8660"/>
          </a:xfrm>
        </p:spPr>
        <p:txBody>
          <a:bodyPr>
            <a:normAutofit/>
          </a:bodyPr>
          <a:lstStyle/>
          <a:p>
            <a:r>
              <a:rPr lang="en-US" sz="3600" dirty="0" smtClean="0"/>
              <a:t>MOST SRL EXPERIENCES ARE  STRESSFUL</a:t>
            </a:r>
            <a:endParaRPr lang="en-US" sz="3600" dirty="0"/>
          </a:p>
        </p:txBody>
      </p:sp>
      <p:sp>
        <p:nvSpPr>
          <p:cNvPr id="3" name="Content Placeholder 2"/>
          <p:cNvSpPr>
            <a:spLocks noGrp="1"/>
          </p:cNvSpPr>
          <p:nvPr>
            <p:ph idx="1"/>
          </p:nvPr>
        </p:nvSpPr>
        <p:spPr>
          <a:xfrm>
            <a:off x="457200" y="1355408"/>
            <a:ext cx="8229600" cy="4223739"/>
          </a:xfrm>
        </p:spPr>
        <p:txBody>
          <a:bodyPr>
            <a:normAutofit/>
          </a:bodyPr>
          <a:lstStyle/>
          <a:p>
            <a:pPr marL="342900" lvl="1" indent="-342900">
              <a:buFont typeface="Arial"/>
              <a:buChar char="•"/>
            </a:pPr>
            <a:r>
              <a:rPr lang="en-US" i="1" dirty="0"/>
              <a:t>At his first appearance the  adjudicator Invited him to approach the bench. “I was overwhelmed… (I)t was hard to overcome this overwhelming feeling of intimidation. The judges were not negative towards me, but I  had to get used to the procedure and the formality of the courtroom.”</a:t>
            </a:r>
            <a:br>
              <a:rPr lang="en-US" i="1" dirty="0"/>
            </a:br>
            <a:r>
              <a:rPr lang="en-US" sz="2400" i="1" dirty="0"/>
              <a:t>- SRL , Human Rights Tribunal, Alberta</a:t>
            </a:r>
            <a:r>
              <a:rPr lang="en-US" dirty="0"/>
              <a:t/>
            </a:r>
            <a:br>
              <a:rPr lang="en-US" dirty="0"/>
            </a:br>
            <a:endParaRPr lang="en-US" dirty="0"/>
          </a:p>
        </p:txBody>
      </p:sp>
    </p:spTree>
    <p:extLst>
      <p:ext uri="{BB962C8B-B14F-4D97-AF65-F5344CB8AC3E}">
        <p14:creationId xmlns:p14="http://schemas.microsoft.com/office/powerpoint/2010/main" val="227813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083" y="1133042"/>
            <a:ext cx="8173227" cy="1896259"/>
          </a:xfrm>
        </p:spPr>
        <p:txBody>
          <a:bodyPr>
            <a:normAutofit/>
          </a:bodyPr>
          <a:lstStyle/>
          <a:p>
            <a:pPr algn="l">
              <a:defRPr/>
            </a:pPr>
            <a:r>
              <a:rPr lang="en-US" dirty="0" smtClean="0">
                <a:solidFill>
                  <a:schemeClr val="tx2">
                    <a:lumMod val="60000"/>
                    <a:lumOff val="40000"/>
                  </a:schemeClr>
                </a:solidFill>
              </a:rPr>
              <a:t>Why would anyone        represent themselves?</a:t>
            </a:r>
            <a:endParaRPr lang="en-US" dirty="0">
              <a:solidFill>
                <a:schemeClr val="tx2">
                  <a:lumMod val="60000"/>
                  <a:lumOff val="40000"/>
                </a:schemeClr>
              </a:solidFill>
            </a:endParaRPr>
          </a:p>
        </p:txBody>
      </p:sp>
      <p:sp>
        <p:nvSpPr>
          <p:cNvPr id="16386" name="Subtitle 2"/>
          <p:cNvSpPr>
            <a:spLocks noGrp="1"/>
          </p:cNvSpPr>
          <p:nvPr>
            <p:ph type="subTitle" idx="1"/>
          </p:nvPr>
        </p:nvSpPr>
        <p:spPr>
          <a:xfrm>
            <a:off x="1575957" y="3162882"/>
            <a:ext cx="7035247" cy="1570037"/>
          </a:xfrm>
        </p:spPr>
        <p:txBody>
          <a:bodyPr>
            <a:normAutofit fontScale="92500" lnSpcReduction="10000"/>
          </a:bodyPr>
          <a:lstStyle/>
          <a:p>
            <a:pPr marR="0" algn="r"/>
            <a:r>
              <a:rPr lang="en-US" sz="3600" dirty="0">
                <a:ea typeface="ＭＳ Ｐゴシック" charset="0"/>
              </a:rPr>
              <a:t>The single greatest barrier </a:t>
            </a:r>
            <a:r>
              <a:rPr lang="en-US" sz="3600" dirty="0" smtClean="0">
                <a:ea typeface="ＭＳ Ｐゴシック" charset="0"/>
              </a:rPr>
              <a:t>to retaining counsel is </a:t>
            </a:r>
            <a:r>
              <a:rPr lang="en-US" sz="3600" dirty="0">
                <a:ea typeface="ＭＳ Ｐゴシック" charset="0"/>
              </a:rPr>
              <a:t>the cost of legal services</a:t>
            </a:r>
          </a:p>
          <a:p>
            <a:pPr marR="0" algn="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79707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dissolve">
                                      <p:cBhvr>
                                        <p:cTn id="12" dur="500"/>
                                        <p:tgtEl>
                                          <p:spTgt spid="16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92509"/>
            <a:ext cx="8004921" cy="3733799"/>
          </a:xfrm>
        </p:spPr>
        <p:txBody>
          <a:bodyPr>
            <a:noAutofit/>
            <a:scene3d>
              <a:camera prst="orthographicFront"/>
              <a:lightRig rig="soft" dir="t"/>
            </a:scene3d>
          </a:bodyPr>
          <a:lstStyle/>
          <a:p>
            <a:pPr algn="ctr">
              <a:defRPr/>
            </a:pPr>
            <a:r>
              <a:rPr lang="en-US" sz="4000" i="1" dirty="0">
                <a:solidFill>
                  <a:srgbClr val="558ED5"/>
                </a:solidFill>
              </a:rPr>
              <a:t>“</a:t>
            </a:r>
            <a:r>
              <a:rPr lang="en-US" sz="4000" i="1" dirty="0" smtClean="0">
                <a:solidFill>
                  <a:srgbClr val="558ED5"/>
                </a:solidFill>
              </a:rPr>
              <a:t>It’s </a:t>
            </a:r>
            <a:r>
              <a:rPr lang="en-US" sz="4000" i="1" dirty="0">
                <a:solidFill>
                  <a:srgbClr val="558ED5"/>
                </a:solidFill>
              </a:rPr>
              <a:t>not that I think I can do this better than a lawyer, I have no choice. I don't have $350 an hour to pay a lawyer.”</a:t>
            </a:r>
            <a:br>
              <a:rPr lang="en-US" sz="4000" i="1" dirty="0">
                <a:solidFill>
                  <a:srgbClr val="558ED5"/>
                </a:solidFill>
              </a:rPr>
            </a:br>
            <a:endParaRPr lang="en-US" sz="4000" i="1" dirty="0">
              <a:solidFill>
                <a:srgbClr val="558ED5"/>
              </a:solidFill>
            </a:endParaRPr>
          </a:p>
        </p:txBody>
      </p:sp>
    </p:spTree>
    <p:extLst>
      <p:ext uri="{BB962C8B-B14F-4D97-AF65-F5344CB8AC3E}">
        <p14:creationId xmlns:p14="http://schemas.microsoft.com/office/powerpoint/2010/main" val="3564313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0332" y="2631514"/>
            <a:ext cx="2048457" cy="369332"/>
          </a:xfrm>
          <a:prstGeom prst="rect">
            <a:avLst/>
          </a:prstGeom>
          <a:noFill/>
        </p:spPr>
        <p:txBody>
          <a:bodyPr wrap="none" rtlCol="0">
            <a:spAutoFit/>
          </a:bodyPr>
          <a:lstStyle/>
          <a:p>
            <a:r>
              <a:rPr lang="en-US" dirty="0" smtClean="0"/>
              <a:t>SRL Interview Video </a:t>
            </a:r>
            <a:endParaRPr lang="en-US" dirty="0"/>
          </a:p>
        </p:txBody>
      </p:sp>
    </p:spTree>
    <p:extLst>
      <p:ext uri="{BB962C8B-B14F-4D97-AF65-F5344CB8AC3E}">
        <p14:creationId xmlns:p14="http://schemas.microsoft.com/office/powerpoint/2010/main" val="949308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005"/>
            <a:ext cx="9578154" cy="751163"/>
          </a:xfrm>
        </p:spPr>
        <p:txBody>
          <a:bodyPr>
            <a:normAutofit fontScale="90000"/>
          </a:bodyPr>
          <a:lstStyle/>
          <a:p>
            <a:r>
              <a:rPr lang="en-US" b="1" dirty="0" smtClean="0"/>
              <a:t>NOT JUST THE POOR</a:t>
            </a:r>
            <a:r>
              <a:rPr lang="en-US" sz="4400" b="1" dirty="0" smtClean="0"/>
              <a:t>: </a:t>
            </a:r>
            <a:r>
              <a:rPr lang="en-US" sz="3100" b="1" dirty="0" smtClean="0"/>
              <a:t>study demographics</a:t>
            </a:r>
            <a:endParaRPr lang="en-US" sz="3100" b="1" dirty="0"/>
          </a:p>
        </p:txBody>
      </p:sp>
      <p:sp>
        <p:nvSpPr>
          <p:cNvPr id="3" name="Content Placeholder 2"/>
          <p:cNvSpPr>
            <a:spLocks noGrp="1"/>
          </p:cNvSpPr>
          <p:nvPr>
            <p:ph idx="1"/>
          </p:nvPr>
        </p:nvSpPr>
        <p:spPr>
          <a:xfrm>
            <a:off x="397815" y="1286987"/>
            <a:ext cx="8354108" cy="4414153"/>
          </a:xfrm>
        </p:spPr>
        <p:txBody>
          <a:bodyPr>
            <a:noAutofit/>
          </a:bodyPr>
          <a:lstStyle/>
          <a:p>
            <a:r>
              <a:rPr lang="en-US" sz="2800" dirty="0" smtClean="0"/>
              <a:t>50% had a university degree</a:t>
            </a:r>
          </a:p>
          <a:p>
            <a:endParaRPr lang="en-US" sz="800" dirty="0" smtClean="0"/>
          </a:p>
          <a:p>
            <a:r>
              <a:rPr lang="en-US" sz="2800" dirty="0" smtClean="0"/>
              <a:t>40% reported income of less than $30,000 a year and 57% less than $50,000 a year</a:t>
            </a:r>
          </a:p>
          <a:p>
            <a:endParaRPr lang="en-US" sz="800" dirty="0" smtClean="0"/>
          </a:p>
          <a:p>
            <a:r>
              <a:rPr lang="en-US" sz="2800" dirty="0" smtClean="0"/>
              <a:t>Almost 20% reported income between $50-75,000, 12% between $75-100,000 and 6% over $100,000</a:t>
            </a:r>
          </a:p>
          <a:p>
            <a:endParaRPr lang="en-US" sz="800" dirty="0" smtClean="0"/>
          </a:p>
          <a:p>
            <a:r>
              <a:rPr lang="en-US" sz="2800" dirty="0" smtClean="0"/>
              <a:t>These results are consistent with other international studies</a:t>
            </a:r>
            <a:endParaRPr lang="en-US" sz="2800" dirty="0"/>
          </a:p>
        </p:txBody>
      </p:sp>
    </p:spTree>
    <p:extLst>
      <p:ext uri="{BB962C8B-B14F-4D97-AF65-F5344CB8AC3E}">
        <p14:creationId xmlns:p14="http://schemas.microsoft.com/office/powerpoint/2010/main" val="3163450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9122</TotalTime>
  <Words>453</Words>
  <Application>Microsoft Macintosh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Responding to the New Normal:  the Self-Represented Litigant Phenomenon</vt:lpstr>
      <vt:lpstr>PowerPoint Presentation</vt:lpstr>
      <vt:lpstr>THE NUMBERS</vt:lpstr>
      <vt:lpstr>SRLs IN TRIBUNALS, SRLs IN COURTS</vt:lpstr>
      <vt:lpstr>MOST SRL EXPERIENCES ARE  STRESSFUL</vt:lpstr>
      <vt:lpstr>Why would anyone        represent themselves?</vt:lpstr>
      <vt:lpstr>“It’s not that I think I can do this better than a lawyer, I have no choice. I don't have $350 an hour to pay a lawyer.” </vt:lpstr>
      <vt:lpstr>PowerPoint Presentation</vt:lpstr>
      <vt:lpstr>NOT JUST THE POOR: study demographics</vt:lpstr>
      <vt:lpstr>THE AFFORDABILITY PUZZLE</vt:lpstr>
      <vt:lpstr>53% of the study sample had begun with a lawyer, but ran out of funds/ willingness to pay</vt:lpstr>
      <vt:lpstr>WHAT DOES A SRL ACCESSIBLE TRIBUNAL LOOK LIKE?</vt:lpstr>
      <vt:lpstr>www.representingyourselfcanada.com</vt:lpstr>
    </vt:vector>
  </TitlesOfParts>
  <Company>University of Windsor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Rice</dc:creator>
  <cp:lastModifiedBy>Sue Rice</cp:lastModifiedBy>
  <cp:revision>91</cp:revision>
  <cp:lastPrinted>2014-05-01T02:12:59Z</cp:lastPrinted>
  <dcterms:created xsi:type="dcterms:W3CDTF">2014-03-18T03:59:02Z</dcterms:created>
  <dcterms:modified xsi:type="dcterms:W3CDTF">2014-10-24T14:35:21Z</dcterms:modified>
</cp:coreProperties>
</file>