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9045D-0CB2-4412-B044-345778929883}" type="datetimeFigureOut">
              <a:rPr lang="en-CA" smtClean="0"/>
              <a:t>11/05/2013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162F3-A4D0-441E-B765-59043431814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702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705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2329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44389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7301"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8232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29009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42936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7449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36066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87238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85416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8968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15212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17955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20188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9118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19918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85556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948826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191342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10428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85172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5854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9586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50">
              <a:defRPr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8022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4051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1613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411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70694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7B381B-7AF5-4162-97A7-4420AD66B080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294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0BD0-639D-4ADC-BABD-36BD2217EA04}" type="datetimeFigureOut">
              <a:rPr lang="en-CA" smtClean="0"/>
              <a:t>11/05/2013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9D0-1630-4BF9-BC7D-05D9402D4F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692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0BD0-639D-4ADC-BABD-36BD2217EA04}" type="datetimeFigureOut">
              <a:rPr lang="en-CA" smtClean="0"/>
              <a:t>11/05/2013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9D0-1630-4BF9-BC7D-05D9402D4F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802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0BD0-639D-4ADC-BABD-36BD2217EA04}" type="datetimeFigureOut">
              <a:rPr lang="en-CA" smtClean="0"/>
              <a:t>11/05/2013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9D0-1630-4BF9-BC7D-05D9402D4F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0293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0BD0-639D-4ADC-BABD-36BD2217EA04}" type="datetimeFigureOut">
              <a:rPr lang="en-CA" smtClean="0"/>
              <a:t>11/05/2013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9D0-1630-4BF9-BC7D-05D9402D4F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416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0BD0-639D-4ADC-BABD-36BD2217EA04}" type="datetimeFigureOut">
              <a:rPr lang="en-CA" smtClean="0"/>
              <a:t>11/05/2013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9D0-1630-4BF9-BC7D-05D9402D4F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703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0BD0-639D-4ADC-BABD-36BD2217EA04}" type="datetimeFigureOut">
              <a:rPr lang="en-CA" smtClean="0"/>
              <a:t>11/05/2013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9D0-1630-4BF9-BC7D-05D9402D4F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588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0BD0-639D-4ADC-BABD-36BD2217EA04}" type="datetimeFigureOut">
              <a:rPr lang="en-CA" smtClean="0"/>
              <a:t>11/05/2013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9D0-1630-4BF9-BC7D-05D9402D4F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023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0BD0-639D-4ADC-BABD-36BD2217EA04}" type="datetimeFigureOut">
              <a:rPr lang="en-CA" smtClean="0"/>
              <a:t>11/05/2013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9D0-1630-4BF9-BC7D-05D9402D4F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967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0BD0-639D-4ADC-BABD-36BD2217EA04}" type="datetimeFigureOut">
              <a:rPr lang="en-CA" smtClean="0"/>
              <a:t>11/05/2013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9D0-1630-4BF9-BC7D-05D9402D4F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385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0BD0-639D-4ADC-BABD-36BD2217EA04}" type="datetimeFigureOut">
              <a:rPr lang="en-CA" smtClean="0"/>
              <a:t>11/05/2013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9D0-1630-4BF9-BC7D-05D9402D4F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576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10BD0-639D-4ADC-BABD-36BD2217EA04}" type="datetimeFigureOut">
              <a:rPr lang="en-CA" smtClean="0"/>
              <a:t>11/05/2013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89D0-1630-4BF9-BC7D-05D9402D4F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230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0BD0-639D-4ADC-BABD-36BD2217EA04}" type="datetimeFigureOut">
              <a:rPr lang="en-CA" smtClean="0"/>
              <a:t>11/05/2013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B89D0-1630-4BF9-BC7D-05D9402D4F9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769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440159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Sound Decision-Making : Into the Mind of the Decision-Maker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20616"/>
            <a:ext cx="6400800" cy="2400672"/>
          </a:xfrm>
        </p:spPr>
        <p:txBody>
          <a:bodyPr/>
          <a:lstStyle/>
          <a:p>
            <a:r>
              <a:rPr lang="en-CA" dirty="0" smtClean="0"/>
              <a:t>SOAR Conference </a:t>
            </a:r>
          </a:p>
          <a:p>
            <a:r>
              <a:rPr lang="en-CA" dirty="0" smtClean="0"/>
              <a:t>November 7, 2013</a:t>
            </a:r>
          </a:p>
          <a:p>
            <a:r>
              <a:rPr lang="en-CA" dirty="0" smtClean="0"/>
              <a:t>By Lilian Ma</a:t>
            </a:r>
          </a:p>
          <a:p>
            <a:r>
              <a:rPr lang="en-CA" dirty="0" smtClean="0"/>
              <a:t>Social Justice Tribunals of Ontario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388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Brain Diagram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929411"/>
          </a:xfrm>
        </p:spPr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err="1" smtClean="0"/>
              <a:t>Neocortex</a:t>
            </a:r>
            <a:r>
              <a:rPr lang="en-CA" dirty="0"/>
              <a:t>                                                     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							    Old Brain</a:t>
            </a:r>
          </a:p>
          <a:p>
            <a:pPr marL="0" indent="0">
              <a:buNone/>
            </a:pPr>
            <a:r>
              <a:rPr lang="en-CA" dirty="0" smtClean="0"/>
              <a:t>							 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					  Spinal Cord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1628800"/>
            <a:ext cx="409575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1979712" y="2564904"/>
            <a:ext cx="2448272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4572000" y="3212976"/>
            <a:ext cx="252028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148065" y="4797152"/>
            <a:ext cx="1728191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121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Mammal Brain Sizes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28799"/>
            <a:ext cx="5256584" cy="449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514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Diagram of Neuron, Axon + Synapses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Image of neuron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09712"/>
            <a:ext cx="7776864" cy="4896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559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Three </a:t>
            </a:r>
            <a:r>
              <a:rPr lang="en-CA" dirty="0" smtClean="0"/>
              <a:t>Important Features </a:t>
            </a:r>
            <a:r>
              <a:rPr lang="en-CA" dirty="0"/>
              <a:t>for the </a:t>
            </a:r>
            <a:r>
              <a:rPr lang="en-CA" dirty="0" err="1" smtClean="0"/>
              <a:t>Neocortex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514350" indent="-514350">
              <a:buAutoNum type="arabicPeriod"/>
            </a:pPr>
            <a:r>
              <a:rPr lang="en-CA" dirty="0" err="1" smtClean="0"/>
              <a:t>Mountcastle</a:t>
            </a:r>
            <a:r>
              <a:rPr lang="en-CA" dirty="0" smtClean="0"/>
              <a:t> 1978 postulated basic operation for the </a:t>
            </a:r>
            <a:r>
              <a:rPr lang="en-CA" dirty="0" err="1" smtClean="0"/>
              <a:t>neocortex</a:t>
            </a:r>
            <a:r>
              <a:rPr lang="en-CA" dirty="0" smtClean="0"/>
              <a:t> is the same irrespective of where the sensory input originates.  The data comes into the </a:t>
            </a:r>
            <a:r>
              <a:rPr lang="en-CA" dirty="0" err="1" smtClean="0"/>
              <a:t>neocortex</a:t>
            </a:r>
            <a:r>
              <a:rPr lang="en-CA" dirty="0" smtClean="0"/>
              <a:t> as patterns for processing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354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Three Important Features for the </a:t>
            </a:r>
            <a:r>
              <a:rPr lang="en-CA" dirty="0" err="1" smtClean="0"/>
              <a:t>Neocortex</a:t>
            </a:r>
            <a:r>
              <a:rPr lang="en-CA" dirty="0" smtClean="0"/>
              <a:t> (cont.)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endParaRPr lang="en-CA" dirty="0" smtClean="0"/>
          </a:p>
          <a:p>
            <a:pPr marL="514350" indent="-514350">
              <a:buAutoNum type="arabicPeriod" startAt="2"/>
            </a:pPr>
            <a:endParaRPr lang="en-CA" dirty="0"/>
          </a:p>
          <a:p>
            <a:pPr marL="514350" indent="-514350">
              <a:buAutoNum type="arabicPeriod" startAt="2"/>
            </a:pPr>
            <a:r>
              <a:rPr lang="en-CA" dirty="0" smtClean="0"/>
              <a:t>The </a:t>
            </a:r>
            <a:r>
              <a:rPr lang="en-CA" dirty="0"/>
              <a:t>wiring of the </a:t>
            </a:r>
            <a:r>
              <a:rPr lang="en-CA" dirty="0" err="1"/>
              <a:t>neocortex</a:t>
            </a:r>
            <a:r>
              <a:rPr lang="en-CA" dirty="0"/>
              <a:t> is very </a:t>
            </a:r>
            <a:r>
              <a:rPr lang="en-CA" b="1" dirty="0"/>
              <a:t>plastic</a:t>
            </a:r>
            <a:r>
              <a:rPr lang="en-CA" dirty="0"/>
              <a:t>, meaning it can change and rewire itself given what input flows through them, or just fade over </a:t>
            </a:r>
            <a:r>
              <a:rPr lang="en-CA" dirty="0" smtClean="0"/>
              <a:t>time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140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Three Important Features for the </a:t>
            </a:r>
            <a:r>
              <a:rPr lang="en-CA" dirty="0" err="1" smtClean="0"/>
              <a:t>Neocortex</a:t>
            </a:r>
            <a:r>
              <a:rPr lang="en-CA" dirty="0" smtClean="0"/>
              <a:t> (cont.)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CA" dirty="0" smtClean="0"/>
              <a:t>Hierarchy </a:t>
            </a:r>
            <a:r>
              <a:rPr lang="en-CA" dirty="0"/>
              <a:t>of the arrangements of the </a:t>
            </a:r>
            <a:r>
              <a:rPr lang="en-CA" dirty="0" smtClean="0"/>
              <a:t>connections leading to memory – prediction framework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Input + Memory (prior knowledge) = Prediction</a:t>
            </a:r>
          </a:p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b="1" dirty="0" smtClean="0">
                <a:solidFill>
                  <a:schemeClr val="accent5">
                    <a:lumMod val="50000"/>
                  </a:schemeClr>
                </a:solidFill>
              </a:rPr>
              <a:t>THEREFORE HUMAN INTELLIGENCE</a:t>
            </a:r>
          </a:p>
          <a:p>
            <a:pPr marL="0" indent="0">
              <a:buNone/>
            </a:pPr>
            <a:endParaRPr lang="en-CA" sz="4500" dirty="0" smtClean="0"/>
          </a:p>
          <a:p>
            <a:pPr marL="514350" indent="-514350">
              <a:buAutoNum type="arabicPeriod" startAt="3"/>
            </a:pPr>
            <a:endParaRPr lang="en-CA" dirty="0" smtClean="0"/>
          </a:p>
          <a:p>
            <a:pPr marL="514350" indent="-514350">
              <a:buAutoNum type="arabicPeriod" startAt="3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930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Hierarchy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CA" dirty="0" smtClean="0"/>
              <a:t>Diagram</a:t>
            </a:r>
            <a:endParaRPr lang="en-CA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24000"/>
            <a:ext cx="5301424" cy="5001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123728" y="1596008"/>
            <a:ext cx="0" cy="35611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37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is Enhanced by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  <a:p>
            <a:pPr marL="2965450" indent="-534988"/>
            <a:r>
              <a:rPr lang="en-CA" dirty="0" smtClean="0"/>
              <a:t>Repetition </a:t>
            </a:r>
          </a:p>
          <a:p>
            <a:pPr marL="2965450" indent="-534988">
              <a:buNone/>
            </a:pPr>
            <a:endParaRPr lang="en-CA" dirty="0" smtClean="0"/>
          </a:p>
          <a:p>
            <a:pPr marL="2965450" indent="-534988"/>
            <a:r>
              <a:rPr lang="en-CA" dirty="0" smtClean="0"/>
              <a:t> In the Mood </a:t>
            </a:r>
          </a:p>
          <a:p>
            <a:pPr marL="2965450" indent="-534988">
              <a:buNone/>
            </a:pPr>
            <a:endParaRPr lang="en-CA" dirty="0" smtClean="0"/>
          </a:p>
          <a:p>
            <a:pPr marL="2965450" indent="-534988"/>
            <a:r>
              <a:rPr lang="en-CA" dirty="0" smtClean="0"/>
              <a:t>Frequent Revision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765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Deciding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To </a:t>
            </a:r>
            <a:r>
              <a:rPr lang="en-CA" dirty="0"/>
              <a:t>have an impartial and unbiased disposition </a:t>
            </a:r>
          </a:p>
          <a:p>
            <a:r>
              <a:rPr lang="en-CA" dirty="0"/>
              <a:t>To examine the evidence presented at the </a:t>
            </a:r>
            <a:r>
              <a:rPr lang="en-CA" dirty="0" smtClean="0"/>
              <a:t>hearing and weigh them</a:t>
            </a:r>
            <a:endParaRPr lang="en-CA" dirty="0"/>
          </a:p>
          <a:p>
            <a:r>
              <a:rPr lang="en-CA" dirty="0"/>
              <a:t>To determine the facts based on </a:t>
            </a:r>
            <a:r>
              <a:rPr lang="en-CA" dirty="0" smtClean="0"/>
              <a:t>the weighted evidence </a:t>
            </a:r>
          </a:p>
          <a:p>
            <a:r>
              <a:rPr lang="en-CA" dirty="0" smtClean="0"/>
              <a:t>To </a:t>
            </a:r>
            <a:r>
              <a:rPr lang="en-CA" dirty="0"/>
              <a:t>apply the law and make a </a:t>
            </a:r>
            <a:r>
              <a:rPr lang="en-CA" u="sng" dirty="0"/>
              <a:t>rational</a:t>
            </a:r>
            <a:r>
              <a:rPr lang="en-CA" dirty="0"/>
              <a:t> </a:t>
            </a:r>
            <a:r>
              <a:rPr lang="en-CA" dirty="0" smtClean="0"/>
              <a:t>decision</a:t>
            </a:r>
          </a:p>
          <a:p>
            <a:r>
              <a:rPr lang="en-CA" dirty="0" smtClean="0"/>
              <a:t>This assumes we are logical machines but it did not take into account how the human brain works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51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Fast and Slow Thinking</a:t>
            </a:r>
            <a:br>
              <a:rPr lang="en-CA" dirty="0" smtClean="0"/>
            </a:br>
            <a:r>
              <a:rPr lang="en-CA" dirty="0" smtClean="0"/>
              <a:t>Two System Model</a:t>
            </a:r>
            <a:br>
              <a:rPr lang="en-CA" dirty="0" smtClean="0"/>
            </a:br>
            <a:r>
              <a:rPr lang="en-CA" dirty="0" smtClean="0"/>
              <a:t>(</a:t>
            </a:r>
            <a:r>
              <a:rPr lang="en-CA" sz="3900" dirty="0" smtClean="0"/>
              <a:t>Daniel </a:t>
            </a:r>
            <a:r>
              <a:rPr lang="en-CA" sz="3900" dirty="0" err="1" smtClean="0"/>
              <a:t>Kahneman</a:t>
            </a:r>
            <a:r>
              <a:rPr lang="en-CA" sz="3900" dirty="0" smtClean="0"/>
              <a:t>)</a:t>
            </a:r>
            <a:endParaRPr lang="en-CA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CA" b="1" dirty="0" smtClean="0"/>
          </a:p>
          <a:p>
            <a:pPr algn="ctr"/>
            <a:r>
              <a:rPr lang="en-CA" b="1" dirty="0" smtClean="0"/>
              <a:t>System 1 – Fast Thinking</a:t>
            </a:r>
          </a:p>
          <a:p>
            <a:pPr marL="1985963" indent="155575">
              <a:buFont typeface="Wingdings" panose="05000000000000000000" pitchFamily="2" charset="2"/>
              <a:buChar char="ü"/>
            </a:pPr>
            <a:r>
              <a:rPr lang="en-CA" dirty="0" smtClean="0"/>
              <a:t>Intuitive and Emotional</a:t>
            </a:r>
          </a:p>
          <a:p>
            <a:pPr marL="1985963" indent="155575">
              <a:buFont typeface="Wingdings" panose="05000000000000000000" pitchFamily="2" charset="2"/>
              <a:buChar char="ü"/>
            </a:pPr>
            <a:r>
              <a:rPr lang="en-CA" dirty="0" smtClean="0"/>
              <a:t>Allows us to jump to conclusions</a:t>
            </a:r>
          </a:p>
          <a:p>
            <a:pPr marL="0" indent="0" algn="ctr">
              <a:buNone/>
            </a:pPr>
            <a:endParaRPr lang="en-CA" dirty="0" smtClean="0"/>
          </a:p>
          <a:p>
            <a:pPr algn="ctr"/>
            <a:r>
              <a:rPr lang="en-CA" b="1" dirty="0" smtClean="0"/>
              <a:t>System 2 – Slow Thinking</a:t>
            </a:r>
          </a:p>
          <a:p>
            <a:pPr marL="2063750" indent="77788">
              <a:buFont typeface="Wingdings" panose="05000000000000000000" pitchFamily="2" charset="2"/>
              <a:buChar char="ü"/>
            </a:pPr>
            <a:r>
              <a:rPr lang="en-CA" dirty="0" smtClean="0"/>
              <a:t>Deliberate</a:t>
            </a:r>
          </a:p>
          <a:p>
            <a:pPr marL="2063750" indent="77788">
              <a:buFont typeface="Wingdings" panose="05000000000000000000" pitchFamily="2" charset="2"/>
              <a:buChar char="ü"/>
            </a:pPr>
            <a:r>
              <a:rPr lang="en-CA" dirty="0" smtClean="0"/>
              <a:t>Rational Thinking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467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sz="5200" dirty="0" smtClean="0"/>
              <a:t>Video #1</a:t>
            </a:r>
            <a:endParaRPr lang="en-CA" sz="5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499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Uses of Slow Thinking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rabicPeriod"/>
            </a:pPr>
            <a:endParaRPr lang="en-CA" dirty="0"/>
          </a:p>
          <a:p>
            <a:pPr marL="514350" indent="-514350" algn="ctr">
              <a:buFont typeface="+mj-lt"/>
              <a:buAutoNum type="arabicPeriod"/>
            </a:pPr>
            <a:r>
              <a:rPr lang="en-CA" dirty="0" smtClean="0"/>
              <a:t>Resolving Ambiguity</a:t>
            </a:r>
          </a:p>
          <a:p>
            <a:pPr marL="514350" indent="-514350" algn="ctr">
              <a:buFont typeface="+mj-lt"/>
              <a:buAutoNum type="arabicPeriod"/>
            </a:pPr>
            <a:endParaRPr lang="en-CA" dirty="0" smtClean="0"/>
          </a:p>
          <a:p>
            <a:pPr algn="ctr">
              <a:buFont typeface="Wingdings" panose="05000000000000000000" pitchFamily="2" charset="2"/>
              <a:buChar char="ü"/>
            </a:pPr>
            <a:r>
              <a:rPr lang="en-CA" dirty="0" smtClean="0"/>
              <a:t>Helps to reach the correct conclusion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894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Uses of Slow Thinking (cont.)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dirty="0" smtClean="0"/>
              <a:t>2.  Becoming Aware of Personal Bias</a:t>
            </a:r>
          </a:p>
          <a:p>
            <a:pPr marL="514350" indent="-514350" algn="ctr">
              <a:buFont typeface="+mj-lt"/>
              <a:buAutoNum type="arabicPeriod"/>
            </a:pPr>
            <a:endParaRPr lang="en-CA" dirty="0" smtClean="0"/>
          </a:p>
          <a:p>
            <a:pPr marL="1803400" indent="-471488">
              <a:buFont typeface="Wingdings" panose="05000000000000000000" pitchFamily="2" charset="2"/>
              <a:buChar char="ü"/>
            </a:pPr>
            <a:r>
              <a:rPr lang="en-CA" dirty="0" smtClean="0"/>
              <a:t>Keeps an </a:t>
            </a:r>
            <a:r>
              <a:rPr lang="en-CA" b="1" dirty="0" smtClean="0"/>
              <a:t>“open </a:t>
            </a:r>
            <a:r>
              <a:rPr lang="en-CA" b="1" dirty="0"/>
              <a:t>m</a:t>
            </a:r>
            <a:r>
              <a:rPr lang="en-CA" b="1" dirty="0" smtClean="0"/>
              <a:t>ind” </a:t>
            </a:r>
          </a:p>
          <a:p>
            <a:pPr marL="1803400" indent="-471488">
              <a:buFont typeface="Wingdings" panose="05000000000000000000" pitchFamily="2" charset="2"/>
              <a:buChar char="ü"/>
            </a:pPr>
            <a:r>
              <a:rPr lang="en-CA" dirty="0" smtClean="0"/>
              <a:t>Allows parties to get a fair and       	impartial hearing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64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Uses of Slow Thinking (cont.)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 smtClean="0"/>
              <a:t>3.  Avoid Emotional Decisions</a:t>
            </a:r>
          </a:p>
          <a:p>
            <a:pPr marL="0" indent="0" algn="ctr">
              <a:buNone/>
            </a:pPr>
            <a:endParaRPr lang="en-CA" dirty="0" smtClean="0"/>
          </a:p>
          <a:p>
            <a:pPr algn="ctr">
              <a:buFont typeface="Wingdings" panose="05000000000000000000" pitchFamily="2" charset="2"/>
              <a:buChar char="ü"/>
            </a:pPr>
            <a:r>
              <a:rPr lang="en-CA" dirty="0" smtClean="0"/>
              <a:t>High emotion evokes System 1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n-CA" dirty="0" smtClean="0"/>
              <a:t>Suppresses System 2 thinking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019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Uses of Slow Thinking (cont.)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 smtClean="0"/>
              <a:t>4.  Tackling the Difficult Questions</a:t>
            </a:r>
          </a:p>
          <a:p>
            <a:pPr marL="0" indent="0" algn="ctr">
              <a:buNone/>
            </a:pPr>
            <a:endParaRPr lang="en-CA" dirty="0" smtClean="0"/>
          </a:p>
          <a:p>
            <a:pPr marL="1619250" indent="184150">
              <a:buFont typeface="Wingdings" panose="05000000000000000000" pitchFamily="2" charset="2"/>
              <a:buChar char="ü"/>
            </a:pPr>
            <a:r>
              <a:rPr lang="en-CA" dirty="0" smtClean="0"/>
              <a:t>Hard Work</a:t>
            </a:r>
          </a:p>
          <a:p>
            <a:pPr marL="1619250" indent="184150">
              <a:buFont typeface="Wingdings" panose="05000000000000000000" pitchFamily="2" charset="2"/>
              <a:buChar char="ü"/>
            </a:pPr>
            <a:r>
              <a:rPr lang="en-CA" dirty="0" smtClean="0"/>
              <a:t>Sometimes System 1 may take over</a:t>
            </a:r>
          </a:p>
          <a:p>
            <a:pPr marL="1619250" indent="184150">
              <a:buFont typeface="Wingdings" panose="05000000000000000000" pitchFamily="2" charset="2"/>
              <a:buChar char="ü"/>
            </a:pPr>
            <a:r>
              <a:rPr lang="en-CA" dirty="0" smtClean="0"/>
              <a:t>Anchoring effect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431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Uses of Slow Thinking (cont.)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 smtClean="0"/>
              <a:t>5.  Depletion Effect</a:t>
            </a:r>
          </a:p>
          <a:p>
            <a:pPr marL="0" indent="0" algn="ctr">
              <a:buNone/>
            </a:pPr>
            <a:endParaRPr lang="en-CA" dirty="0" smtClean="0"/>
          </a:p>
          <a:p>
            <a:pPr marL="1516063" indent="-627063">
              <a:buFont typeface="Wingdings" panose="05000000000000000000" pitchFamily="2" charset="2"/>
              <a:buChar char="ü"/>
            </a:pPr>
            <a:r>
              <a:rPr lang="en-CA" dirty="0" smtClean="0"/>
              <a:t>If fatigued, will most likely be making a decision in System 1</a:t>
            </a:r>
          </a:p>
          <a:p>
            <a:pPr marL="1516063" indent="-627063">
              <a:buFont typeface="Wingdings" panose="05000000000000000000" pitchFamily="2" charset="2"/>
              <a:buChar char="ü"/>
            </a:pPr>
            <a:r>
              <a:rPr lang="en-CA" dirty="0" smtClean="0"/>
              <a:t>Study reported by the Proceedings of the National Academy of Sciences was done on eight parole judges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50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Uses of Slow Thinking (cont.)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 smtClean="0"/>
              <a:t>6.  Institutional Influences</a:t>
            </a:r>
          </a:p>
          <a:p>
            <a:pPr marL="0" indent="0" algn="ctr">
              <a:buNone/>
            </a:pPr>
            <a:endParaRPr lang="en-CA" dirty="0" smtClean="0"/>
          </a:p>
          <a:p>
            <a:pPr marL="1516063" indent="-627063">
              <a:buFont typeface="Wingdings" panose="05000000000000000000" pitchFamily="2" charset="2"/>
              <a:buChar char="ü"/>
            </a:pPr>
            <a:r>
              <a:rPr lang="en-CA" dirty="0" smtClean="0"/>
              <a:t>Our opinions can be moulded by the way we are trained</a:t>
            </a:r>
          </a:p>
          <a:p>
            <a:pPr marL="1516063" indent="-627063">
              <a:buFont typeface="Wingdings" panose="05000000000000000000" pitchFamily="2" charset="2"/>
              <a:buChar char="ü"/>
            </a:pPr>
            <a:r>
              <a:rPr lang="en-CA" dirty="0" smtClean="0"/>
              <a:t>Discussions laid out in e.g. </a:t>
            </a:r>
            <a:r>
              <a:rPr lang="en-CA" i="1" dirty="0" smtClean="0"/>
              <a:t>Consolidated Bathurst </a:t>
            </a:r>
            <a:r>
              <a:rPr lang="en-CA" dirty="0" smtClean="0"/>
              <a:t>which are allowed and encouraged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442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Deciding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 smtClean="0"/>
              <a:t>By Lilian Ma</a:t>
            </a:r>
          </a:p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dirty="0" smtClean="0"/>
              <a:t>Wisdom </a:t>
            </a:r>
            <a:r>
              <a:rPr lang="en-CA" dirty="0"/>
              <a:t>knows that data are never wrong</a:t>
            </a:r>
          </a:p>
          <a:p>
            <a:pPr marL="0" indent="0" algn="ctr">
              <a:buNone/>
            </a:pPr>
            <a:r>
              <a:rPr lang="en-CA" dirty="0"/>
              <a:t>Memories are forever ‘til they are gone</a:t>
            </a:r>
          </a:p>
          <a:p>
            <a:pPr marL="0" indent="0" algn="ctr">
              <a:buNone/>
            </a:pPr>
            <a:r>
              <a:rPr lang="en-CA" dirty="0"/>
              <a:t>Human intelligence or human error - our </a:t>
            </a:r>
            <a:r>
              <a:rPr lang="en-CA" dirty="0" smtClean="0"/>
              <a:t>brain has the say</a:t>
            </a:r>
            <a:endParaRPr lang="en-CA" dirty="0"/>
          </a:p>
          <a:p>
            <a:pPr marL="0" indent="0" algn="ctr">
              <a:buNone/>
            </a:pPr>
            <a:r>
              <a:rPr lang="en-CA" dirty="0" smtClean="0"/>
              <a:t>Deploy fast </a:t>
            </a:r>
            <a:r>
              <a:rPr lang="en-CA" dirty="0"/>
              <a:t>and slow thinking </a:t>
            </a:r>
            <a:r>
              <a:rPr lang="en-CA" dirty="0" smtClean="0"/>
              <a:t>to </a:t>
            </a:r>
            <a:r>
              <a:rPr lang="en-CA" dirty="0"/>
              <a:t>make your </a:t>
            </a:r>
            <a:r>
              <a:rPr lang="en-CA" dirty="0" smtClean="0"/>
              <a:t>day</a:t>
            </a:r>
            <a:endParaRPr lang="en-CA" dirty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937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219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dirty="0" smtClean="0"/>
              <a:t>Thank you to </a:t>
            </a:r>
          </a:p>
          <a:p>
            <a:pPr marL="0" indent="0" algn="ctr">
              <a:buNone/>
            </a:pPr>
            <a:r>
              <a:rPr lang="en-CA" dirty="0" smtClean="0"/>
              <a:t>Assistants</a:t>
            </a:r>
          </a:p>
          <a:p>
            <a:pPr marL="0" indent="0" algn="ctr">
              <a:buNone/>
            </a:pPr>
            <a:r>
              <a:rPr lang="en-CA" b="1" dirty="0" smtClean="0"/>
              <a:t>Anne </a:t>
            </a:r>
            <a:r>
              <a:rPr lang="en-CA" b="1" dirty="0" err="1" smtClean="0"/>
              <a:t>Loay</a:t>
            </a:r>
            <a:endParaRPr lang="en-CA" b="1" dirty="0"/>
          </a:p>
          <a:p>
            <a:pPr marL="0" indent="0" algn="ctr">
              <a:buNone/>
            </a:pPr>
            <a:r>
              <a:rPr lang="en-CA" b="1" dirty="0" smtClean="0"/>
              <a:t>Jamieson Leitch</a:t>
            </a:r>
          </a:p>
          <a:p>
            <a:pPr marL="0" indent="0" algn="ctr">
              <a:buNone/>
            </a:pPr>
            <a:r>
              <a:rPr lang="en-CA" dirty="0" smtClean="0"/>
              <a:t>SJTO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462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CA" sz="3900" b="1" dirty="0"/>
              <a:t>Quickly jot down your answers to the following three questions:   </a:t>
            </a:r>
            <a:endParaRPr lang="en-CA" sz="3900" b="1" dirty="0" smtClean="0"/>
          </a:p>
          <a:p>
            <a:pPr marL="0" indent="0">
              <a:buNone/>
            </a:pPr>
            <a:endParaRPr lang="en-CA" dirty="0"/>
          </a:p>
          <a:p>
            <a:pPr marL="800100" indent="-800100">
              <a:buNone/>
            </a:pPr>
            <a:r>
              <a:rPr lang="en-CA" dirty="0"/>
              <a:t>1.       How has your understanding of the brain changed, if </a:t>
            </a:r>
            <a:r>
              <a:rPr lang="en-CA" dirty="0" smtClean="0"/>
              <a:t>at </a:t>
            </a:r>
            <a:r>
              <a:rPr lang="en-CA" dirty="0"/>
              <a:t>all</a:t>
            </a:r>
            <a:r>
              <a:rPr lang="en-CA" dirty="0" smtClean="0"/>
              <a:t>?</a:t>
            </a:r>
          </a:p>
          <a:p>
            <a:pPr marL="800100" indent="-800100">
              <a:buNone/>
            </a:pPr>
            <a:endParaRPr lang="en-CA" dirty="0"/>
          </a:p>
          <a:p>
            <a:pPr marL="620713" indent="-620713">
              <a:buNone/>
            </a:pPr>
            <a:r>
              <a:rPr lang="en-CA" dirty="0"/>
              <a:t>2.       How secure is your belief that we are rational beings </a:t>
            </a:r>
            <a:r>
              <a:rPr lang="en-CA" dirty="0" smtClean="0"/>
              <a:t>that </a:t>
            </a:r>
            <a:r>
              <a:rPr lang="en-CA" dirty="0"/>
              <a:t>make sound decisions</a:t>
            </a:r>
            <a:r>
              <a:rPr lang="en-CA" dirty="0" smtClean="0"/>
              <a:t>?</a:t>
            </a:r>
          </a:p>
          <a:p>
            <a:pPr marL="800100" indent="-800100">
              <a:buNone/>
            </a:pPr>
            <a:endParaRPr lang="en-CA" dirty="0"/>
          </a:p>
          <a:p>
            <a:pPr marL="719138" indent="-719138">
              <a:buNone/>
              <a:tabLst>
                <a:tab pos="620713" algn="l"/>
                <a:tab pos="898525" algn="l"/>
              </a:tabLst>
            </a:pPr>
            <a:r>
              <a:rPr lang="en-CA" dirty="0"/>
              <a:t>3.       What effect, if any, do you think your </a:t>
            </a:r>
            <a:r>
              <a:rPr lang="en-CA" dirty="0" smtClean="0"/>
              <a:t>intuitions, beliefs and/or </a:t>
            </a:r>
            <a:r>
              <a:rPr lang="en-CA" dirty="0"/>
              <a:t>emotions might be having on your </a:t>
            </a:r>
            <a:r>
              <a:rPr lang="en-CA" dirty="0" smtClean="0"/>
              <a:t>decision-making</a:t>
            </a:r>
            <a:r>
              <a:rPr lang="en-CA" dirty="0"/>
              <a:t>?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Take </a:t>
            </a:r>
            <a:r>
              <a:rPr lang="en-CA" u="sng" dirty="0"/>
              <a:t>five </a:t>
            </a:r>
            <a:r>
              <a:rPr lang="en-CA" dirty="0"/>
              <a:t>minutes to reflect on these three questions and please hold your thoughts—you will have time later in the session to comment and ask questions.</a:t>
            </a:r>
          </a:p>
          <a:p>
            <a:pPr marL="514350" indent="-514350">
              <a:buFont typeface="+mj-lt"/>
              <a:buAutoNum type="arabicPeriod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816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So what did we learn?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 smtClean="0"/>
              <a:t>You missed the gorilla when you watched the ball</a:t>
            </a:r>
          </a:p>
          <a:p>
            <a:endParaRPr lang="en-CA" u="sng" dirty="0" smtClean="0"/>
          </a:p>
          <a:p>
            <a:pPr marL="0" indent="0" algn="ctr">
              <a:buNone/>
            </a:pPr>
            <a:r>
              <a:rPr lang="en-CA" b="1" dirty="0" smtClean="0"/>
              <a:t>Principle </a:t>
            </a:r>
            <a:r>
              <a:rPr lang="en-CA" b="1" dirty="0"/>
              <a:t>#</a:t>
            </a:r>
            <a:r>
              <a:rPr lang="en-CA" b="1" dirty="0" smtClean="0"/>
              <a:t>1</a:t>
            </a:r>
          </a:p>
          <a:p>
            <a:pPr marL="0" indent="0" algn="ctr">
              <a:buNone/>
            </a:pPr>
            <a:r>
              <a:rPr lang="en-CA" dirty="0" smtClean="0"/>
              <a:t>The </a:t>
            </a:r>
            <a:r>
              <a:rPr lang="en-CA" dirty="0"/>
              <a:t>data </a:t>
            </a:r>
            <a:r>
              <a:rPr lang="en-CA" dirty="0" smtClean="0"/>
              <a:t>are </a:t>
            </a:r>
            <a:r>
              <a:rPr lang="en-CA" dirty="0"/>
              <a:t>never wrong, but your </a:t>
            </a:r>
            <a:r>
              <a:rPr lang="en-CA" dirty="0" smtClean="0"/>
              <a:t>attention </a:t>
            </a:r>
            <a:r>
              <a:rPr lang="en-CA" dirty="0"/>
              <a:t>controls </a:t>
            </a:r>
            <a:r>
              <a:rPr lang="en-CA" dirty="0" smtClean="0"/>
              <a:t>what </a:t>
            </a:r>
            <a:r>
              <a:rPr lang="en-CA" dirty="0"/>
              <a:t>reaches your </a:t>
            </a:r>
            <a:r>
              <a:rPr lang="en-CA" dirty="0" smtClean="0"/>
              <a:t>brain</a:t>
            </a:r>
          </a:p>
          <a:p>
            <a:pPr marL="0" indent="0" algn="ctr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059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sz="4200" dirty="0" smtClean="0"/>
          </a:p>
          <a:p>
            <a:pPr marL="0" indent="0" algn="ctr">
              <a:buNone/>
            </a:pPr>
            <a:r>
              <a:rPr lang="en-CA" sz="4200" dirty="0" err="1" smtClean="0"/>
              <a:t>Wht</a:t>
            </a:r>
            <a:r>
              <a:rPr lang="en-CA" sz="4200" dirty="0" smtClean="0"/>
              <a:t> </a:t>
            </a:r>
            <a:r>
              <a:rPr lang="en-CA" sz="4200" dirty="0"/>
              <a:t>s </a:t>
            </a:r>
            <a:r>
              <a:rPr lang="en-CA" sz="4200" dirty="0" err="1"/>
              <a:t>mssng</a:t>
            </a:r>
            <a:r>
              <a:rPr lang="en-CA" sz="4200" dirty="0"/>
              <a:t> does </a:t>
            </a:r>
            <a:r>
              <a:rPr lang="en-CA" sz="4200" dirty="0" err="1" smtClean="0"/>
              <a:t>nt</a:t>
            </a:r>
            <a:r>
              <a:rPr lang="en-CA" sz="4200" dirty="0" smtClean="0"/>
              <a:t> </a:t>
            </a:r>
            <a:r>
              <a:rPr lang="en-CA" sz="4200" dirty="0" err="1" smtClean="0"/>
              <a:t>reely</a:t>
            </a:r>
            <a:r>
              <a:rPr lang="en-CA" sz="4200" dirty="0" smtClean="0"/>
              <a:t> </a:t>
            </a:r>
            <a:r>
              <a:rPr lang="en-CA" sz="4200" dirty="0"/>
              <a:t>mater </a:t>
            </a:r>
            <a:r>
              <a:rPr lang="en-CA" sz="4200" dirty="0" err="1" smtClean="0"/>
              <a:t>becus</a:t>
            </a:r>
            <a:r>
              <a:rPr lang="en-CA" sz="4200" dirty="0" smtClean="0"/>
              <a:t> </a:t>
            </a:r>
            <a:r>
              <a:rPr lang="en-CA" sz="4200" dirty="0" err="1" smtClean="0"/>
              <a:t>yu</a:t>
            </a:r>
            <a:r>
              <a:rPr lang="en-CA" sz="4200" dirty="0" smtClean="0"/>
              <a:t> </a:t>
            </a:r>
            <a:r>
              <a:rPr lang="en-CA" sz="4200" dirty="0" err="1" smtClean="0"/>
              <a:t>cn</a:t>
            </a:r>
            <a:r>
              <a:rPr lang="en-CA" sz="4200" dirty="0" smtClean="0"/>
              <a:t> </a:t>
            </a:r>
            <a:r>
              <a:rPr lang="en-CA" sz="4200" dirty="0" err="1" smtClean="0"/>
              <a:t>stil</a:t>
            </a:r>
            <a:r>
              <a:rPr lang="en-CA" sz="4200" dirty="0" smtClean="0"/>
              <a:t> </a:t>
            </a:r>
            <a:r>
              <a:rPr lang="en-CA" sz="4200" dirty="0" err="1" smtClean="0"/>
              <a:t>figre</a:t>
            </a:r>
            <a:r>
              <a:rPr lang="en-CA" sz="4200" dirty="0" smtClean="0"/>
              <a:t> </a:t>
            </a:r>
            <a:r>
              <a:rPr lang="en-CA" sz="4200" dirty="0"/>
              <a:t>out </a:t>
            </a:r>
            <a:r>
              <a:rPr lang="en-CA" sz="4200" dirty="0" err="1"/>
              <a:t>wht</a:t>
            </a:r>
            <a:r>
              <a:rPr lang="en-CA" sz="4200" dirty="0"/>
              <a:t> is </a:t>
            </a:r>
            <a:r>
              <a:rPr lang="en-CA" sz="4200" dirty="0" err="1" smtClean="0"/>
              <a:t>thre</a:t>
            </a:r>
            <a:endParaRPr lang="en-CA" sz="4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871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marL="714375" indent="-357188"/>
            <a:r>
              <a:rPr lang="en-CA" sz="4000" dirty="0"/>
              <a:t>The brain is highly </a:t>
            </a:r>
            <a:r>
              <a:rPr lang="en-CA" sz="4000" dirty="0" smtClean="0"/>
              <a:t>associative</a:t>
            </a:r>
          </a:p>
          <a:p>
            <a:pPr marL="714375" indent="-357188"/>
            <a:r>
              <a:rPr lang="en-CA" sz="4000" dirty="0" smtClean="0"/>
              <a:t>It associates the data coming in with our prior knowledge/memory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330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6</a:t>
            </a:fld>
            <a:endParaRPr lang="en-CA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25" y="620713"/>
            <a:ext cx="8187350" cy="550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08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CA" u="sng" dirty="0"/>
          </a:p>
          <a:p>
            <a:pPr marL="0" indent="0" algn="ctr">
              <a:buNone/>
            </a:pPr>
            <a:r>
              <a:rPr lang="en-CA" sz="4000" b="1" dirty="0" smtClean="0"/>
              <a:t>Principle #</a:t>
            </a:r>
            <a:r>
              <a:rPr lang="en-CA" sz="4000" b="1" dirty="0"/>
              <a:t>2  </a:t>
            </a:r>
            <a:endParaRPr lang="en-CA" sz="4000" b="1" dirty="0" smtClean="0"/>
          </a:p>
          <a:p>
            <a:pPr marL="0" indent="0" algn="ctr">
              <a:buNone/>
            </a:pPr>
            <a:endParaRPr lang="en-CA" sz="4000" b="1" dirty="0" smtClean="0"/>
          </a:p>
          <a:p>
            <a:pPr marL="0" indent="0" algn="ctr">
              <a:buNone/>
            </a:pPr>
            <a:r>
              <a:rPr lang="en-CA" sz="3500" dirty="0" smtClean="0"/>
              <a:t>Data </a:t>
            </a:r>
            <a:r>
              <a:rPr lang="en-CA" sz="3500" dirty="0"/>
              <a:t>allowed in from sensory information at the instant + </a:t>
            </a:r>
            <a:r>
              <a:rPr lang="en-CA" sz="3500" dirty="0" smtClean="0"/>
              <a:t>associated prior knowledge </a:t>
            </a:r>
          </a:p>
          <a:p>
            <a:pPr marL="0" indent="0" algn="ctr">
              <a:buNone/>
            </a:pPr>
            <a:r>
              <a:rPr lang="en-CA" sz="3500" dirty="0" smtClean="0"/>
              <a:t>= our perception</a:t>
            </a:r>
          </a:p>
          <a:p>
            <a:pPr marL="0" indent="0" algn="ctr">
              <a:buNone/>
            </a:pPr>
            <a:endParaRPr lang="en-CA" sz="3500" dirty="0"/>
          </a:p>
          <a:p>
            <a:pPr marL="0" indent="0" algn="ctr">
              <a:buNone/>
            </a:pPr>
            <a:r>
              <a:rPr lang="en-CA" sz="3500" dirty="0" smtClean="0"/>
              <a:t>Our perceptions make up our finding of facts</a:t>
            </a:r>
            <a:endParaRPr lang="en-CA" sz="3500" dirty="0"/>
          </a:p>
          <a:p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67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 smtClean="0"/>
          </a:p>
          <a:p>
            <a:pPr marL="0" indent="0">
              <a:buNone/>
            </a:pPr>
            <a:endParaRPr lang="en-CA" sz="4400" b="1" dirty="0" smtClean="0"/>
          </a:p>
          <a:p>
            <a:pPr marL="0" indent="0" algn="ctr">
              <a:buNone/>
            </a:pPr>
            <a:r>
              <a:rPr lang="en-CA" sz="4400" b="1" dirty="0" smtClean="0"/>
              <a:t>INPUT       BRAIN      </a:t>
            </a:r>
          </a:p>
          <a:p>
            <a:pPr marL="0" indent="0">
              <a:buNone/>
            </a:pPr>
            <a:r>
              <a:rPr lang="en-CA" sz="4400" b="1" dirty="0" smtClean="0"/>
              <a:t>THINKING (PERCEPTION)     DECISION</a:t>
            </a:r>
          </a:p>
        </p:txBody>
      </p:sp>
      <p:sp>
        <p:nvSpPr>
          <p:cNvPr id="4" name="Left Arrow 3"/>
          <p:cNvSpPr/>
          <p:nvPr/>
        </p:nvSpPr>
        <p:spPr>
          <a:xfrm flipH="1">
            <a:off x="6084168" y="3356992"/>
            <a:ext cx="360040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Left Arrow 7"/>
          <p:cNvSpPr/>
          <p:nvPr/>
        </p:nvSpPr>
        <p:spPr>
          <a:xfrm flipH="1">
            <a:off x="4355976" y="2564904"/>
            <a:ext cx="360040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74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Retained Prior Knowledge = Memories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dirty="0" smtClean="0"/>
              <a:t>What are memories?</a:t>
            </a:r>
          </a:p>
          <a:p>
            <a:pPr marL="0" indent="0">
              <a:buNone/>
            </a:pPr>
            <a:endParaRPr lang="en-CA" dirty="0"/>
          </a:p>
          <a:p>
            <a:pPr marL="2252663" indent="-379413"/>
            <a:r>
              <a:rPr lang="en-CA" dirty="0" smtClean="0"/>
              <a:t>They are learned</a:t>
            </a:r>
          </a:p>
          <a:p>
            <a:pPr marL="2252663" indent="-379413"/>
            <a:r>
              <a:rPr lang="en-CA" dirty="0" smtClean="0"/>
              <a:t>We store them in </a:t>
            </a:r>
            <a:r>
              <a:rPr lang="en-CA" b="1" dirty="0"/>
              <a:t>SYNAPSES!</a:t>
            </a:r>
          </a:p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E8AFB-21D8-418F-A135-C7949266CBF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657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635</Words>
  <Application>Microsoft Office PowerPoint</Application>
  <PresentationFormat>On-screen Show (4:3)</PresentationFormat>
  <Paragraphs>207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Sound Decision-Making : Into the Mind of the Decision-Maker </vt:lpstr>
      <vt:lpstr>PowerPoint Presentation</vt:lpstr>
      <vt:lpstr>So what did we learn?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Retained Prior Knowledge = Memories</vt:lpstr>
      <vt:lpstr>Brain Diagram</vt:lpstr>
      <vt:lpstr>Mammal Brain Sizes</vt:lpstr>
      <vt:lpstr>Diagram of Neuron, Axon + Synapses</vt:lpstr>
      <vt:lpstr>Three Important Features for the Neocortex</vt:lpstr>
      <vt:lpstr>Three Important Features for the Neocortex (cont.)</vt:lpstr>
      <vt:lpstr>Three Important Features for the Neocortex (cont.)</vt:lpstr>
      <vt:lpstr>Hierarchy</vt:lpstr>
      <vt:lpstr>Learning is Enhanced by</vt:lpstr>
      <vt:lpstr>Deciding</vt:lpstr>
      <vt:lpstr>Fast and Slow Thinking Two System Model (Daniel Kahneman)</vt:lpstr>
      <vt:lpstr>Uses of Slow Thinking</vt:lpstr>
      <vt:lpstr>Uses of Slow Thinking (cont.)</vt:lpstr>
      <vt:lpstr>Uses of Slow Thinking (cont.)</vt:lpstr>
      <vt:lpstr>Uses of Slow Thinking (cont.)</vt:lpstr>
      <vt:lpstr>Uses of Slow Thinking (cont.)</vt:lpstr>
      <vt:lpstr>Uses of Slow Thinking (cont.)</vt:lpstr>
      <vt:lpstr>Deciding</vt:lpstr>
      <vt:lpstr>Video #2</vt:lpstr>
      <vt:lpstr>PowerPoint Presentation</vt:lpstr>
      <vt:lpstr>PowerPoint Presentation</vt:lpstr>
    </vt:vector>
  </TitlesOfParts>
  <Company>MGS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Decision-Making : Into the Mind of the Decision-Maker </dc:title>
  <dc:creator>Loay, Anne (MAG)</dc:creator>
  <cp:lastModifiedBy>Loay, Anne (MAG)</cp:lastModifiedBy>
  <cp:revision>1</cp:revision>
  <dcterms:created xsi:type="dcterms:W3CDTF">2013-11-05T22:03:58Z</dcterms:created>
  <dcterms:modified xsi:type="dcterms:W3CDTF">2013-11-05T22:07:28Z</dcterms:modified>
</cp:coreProperties>
</file>