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1C75C-FA78-4AC6-8A64-7DF6A8094B9A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3A9EF-084D-42FD-B20B-BC0E116FCF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58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FB3E23B8-4169-4295-AC66-7CDB75372EFE}" type="slidenum">
              <a:rPr lang="en-US" sz="1300">
                <a:solidFill>
                  <a:srgbClr val="FFFFFF"/>
                </a:solidFill>
                <a:latin typeface="Times New Roman" pitchFamily="18" charset="0"/>
              </a:rPr>
              <a:pPr eaLnBrk="1"/>
              <a:t>4</a:t>
            </a:fld>
            <a:endParaRPr lang="en-US" sz="13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400932" eaLnBrk="0" hangingPunct="0"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algn="ctr" defTabSz="400932" eaLnBrk="0" fontAlgn="base" hangingPunct="0">
              <a:spcBef>
                <a:spcPct val="0"/>
              </a:spcBef>
              <a:spcAft>
                <a:spcPct val="0"/>
              </a:spcAft>
              <a:tabLst>
                <a:tab pos="635184" algn="l"/>
                <a:tab pos="1268866" algn="l"/>
                <a:tab pos="1904049" algn="l"/>
                <a:tab pos="2534728" algn="l"/>
              </a:tabLs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88601E9A-7705-43C6-84D2-B706AD10A1B0}" type="slidenum">
              <a:rPr lang="en-US" sz="1300">
                <a:solidFill>
                  <a:srgbClr val="FFFFFF"/>
                </a:solidFill>
                <a:latin typeface="Times New Roman" pitchFamily="18" charset="0"/>
              </a:rPr>
              <a:pPr eaLnBrk="1"/>
              <a:t>5</a:t>
            </a:fld>
            <a:endParaRPr lang="en-US" sz="13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56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34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09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921" y="1600008"/>
            <a:ext cx="8229600" cy="4533596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B34D6-382F-4284-B109-C7A6B0005C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06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70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01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02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0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53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48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49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A3F0-268A-484F-8231-CA2E54290D77}" type="datetimeFigureOut">
              <a:rPr lang="en-CA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AA05-A92C-4608-A9D3-D9DBF70F4E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91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7030" y="1744363"/>
            <a:ext cx="3282269" cy="1470025"/>
          </a:xfrm>
        </p:spPr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WORKSHOP #5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173074"/>
            <a:ext cx="7653982" cy="1752600"/>
          </a:xfrm>
        </p:spPr>
        <p:txBody>
          <a:bodyPr>
            <a:normAutofit/>
          </a:bodyPr>
          <a:lstStyle/>
          <a:p>
            <a:r>
              <a:rPr lang="en-US" sz="3600" b="1" dirty="0"/>
              <a:t>Cultural Competency – The Five W’s</a:t>
            </a:r>
            <a:endParaRPr lang="en-CA" sz="3600" dirty="0"/>
          </a:p>
        </p:txBody>
      </p:sp>
      <p:sp>
        <p:nvSpPr>
          <p:cNvPr id="6" name="Rectangle 5"/>
          <p:cNvSpPr/>
          <p:nvPr/>
        </p:nvSpPr>
        <p:spPr>
          <a:xfrm>
            <a:off x="755576" y="908720"/>
            <a:ext cx="7560840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 descr="soar_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476672"/>
            <a:ext cx="1058986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4420355" cy="29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Objectives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62880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Context for cultural competency  -- How do we become culturally </a:t>
            </a:r>
            <a:r>
              <a:rPr lang="en-US" sz="3600" dirty="0" smtClean="0"/>
              <a:t>competent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How does it apply to decision making (from various roles</a:t>
            </a:r>
            <a:r>
              <a:rPr lang="en-US" sz="36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/>
              <a:t>Practical approaches to increase cultural competency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2558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62880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Introductions and Warm Up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Panel Presentation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Moderated Conversation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Questions and Answers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9330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280994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695720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110446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525172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8A57C48-8D53-432B-B48A-CFB7BA8C70C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62921" name="Rectangle 4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100" b="1" dirty="0" smtClean="0">
                <a:solidFill>
                  <a:schemeClr val="tx2"/>
                </a:solidFill>
                <a:ea typeface="ＭＳ Ｐゴシック" pitchFamily="34" charset="-128"/>
              </a:rPr>
              <a:t>Say </a:t>
            </a:r>
            <a:r>
              <a:rPr lang="en-US" sz="4100" b="1" dirty="0">
                <a:solidFill>
                  <a:schemeClr val="tx2"/>
                </a:solidFill>
                <a:ea typeface="ＭＳ Ｐゴシック" pitchFamily="34" charset="-128"/>
              </a:rPr>
              <a:t>the </a:t>
            </a:r>
            <a:r>
              <a:rPr lang="en-US" sz="4100" b="1" dirty="0" err="1" smtClean="0">
                <a:solidFill>
                  <a:schemeClr val="tx2"/>
                </a:solidFill>
                <a:ea typeface="ＭＳ Ｐゴシック" pitchFamily="34" charset="-128"/>
              </a:rPr>
              <a:t>Colour</a:t>
            </a:r>
            <a:endParaRPr lang="en-US" sz="4100" b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graphicFrame>
        <p:nvGraphicFramePr>
          <p:cNvPr id="762985" name="Group 10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65846"/>
              </p:ext>
            </p:extLst>
          </p:nvPr>
        </p:nvGraphicFramePr>
        <p:xfrm>
          <a:off x="839520" y="1700820"/>
          <a:ext cx="7464960" cy="4424145"/>
        </p:xfrm>
        <a:graphic>
          <a:graphicData uri="http://schemas.openxmlformats.org/drawingml/2006/table">
            <a:tbl>
              <a:tblPr/>
              <a:tblGrid>
                <a:gridCol w="2432160"/>
                <a:gridCol w="2613600"/>
                <a:gridCol w="2419200"/>
              </a:tblGrid>
              <a:tr h="704234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PURPLE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YELLOW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234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841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BLACK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234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841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234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BLACK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234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YELLOW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841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02975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PURPLE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914414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280994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695720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110446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525172" indent="-207363" algn="ctr" defTabSz="91441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BB6AB9E-EDB4-4B43-B988-7C2989485222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ea typeface="ＭＳ Ｐゴシック" pitchFamily="34" charset="-128"/>
              </a:rPr>
              <a:t>Say the Color</a:t>
            </a:r>
          </a:p>
        </p:txBody>
      </p:sp>
      <p:graphicFrame>
        <p:nvGraphicFramePr>
          <p:cNvPr id="763980" name="Group 7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0097760"/>
              </p:ext>
            </p:extLst>
          </p:nvPr>
        </p:nvGraphicFramePr>
        <p:xfrm>
          <a:off x="839520" y="1700819"/>
          <a:ext cx="7464960" cy="4424146"/>
        </p:xfrm>
        <a:graphic>
          <a:graphicData uri="http://schemas.openxmlformats.org/drawingml/2006/table">
            <a:tbl>
              <a:tblPr/>
              <a:tblGrid>
                <a:gridCol w="2442240"/>
                <a:gridCol w="2442240"/>
                <a:gridCol w="2580480"/>
              </a:tblGrid>
              <a:tr h="738798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YELLOW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8798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BLACK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7357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PURPLE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YELLOW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8798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BLACK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1597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RED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PURPLE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8798"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GREEN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BLUE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</a:rPr>
                        <a:t>ORANGE</a:t>
                      </a:r>
                    </a:p>
                  </a:txBody>
                  <a:tcPr marL="82944" marR="82944" marT="41476" marB="4147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Panel Members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770485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Moya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Teklu</a:t>
            </a:r>
            <a:endParaRPr lang="en-US" sz="6600" b="1" dirty="0" smtClean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/>
            <a:endParaRPr lang="en-CA" sz="6600" b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Gary Yee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038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875"/>
                    </a14:imgEffect>
                    <a14:imgEffect>
                      <a14:brightnessContrast bright="13000" contrast="-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4870" cy="6876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2564904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800" dirty="0" smtClean="0">
                <a:solidFill>
                  <a:schemeClr val="tx2"/>
                </a:solidFill>
              </a:rPr>
              <a:t>Questions ?</a:t>
            </a:r>
            <a:endParaRPr lang="en-CA" sz="8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105</Words>
  <Application>Microsoft Office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WORKSHOP #5</vt:lpstr>
      <vt:lpstr>Objectives</vt:lpstr>
      <vt:lpstr>Agenda</vt:lpstr>
      <vt:lpstr>Say the Colour</vt:lpstr>
      <vt:lpstr>Say the Color</vt:lpstr>
      <vt:lpstr>Panel Members</vt:lpstr>
      <vt:lpstr>PowerPoint Presentation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#5</dc:title>
  <dc:creator>Lin, Grace (MOL)</dc:creator>
  <cp:lastModifiedBy>Lin, Grace (MOL)</cp:lastModifiedBy>
  <cp:revision>2</cp:revision>
  <dcterms:created xsi:type="dcterms:W3CDTF">2014-10-31T19:31:14Z</dcterms:created>
  <dcterms:modified xsi:type="dcterms:W3CDTF">2014-10-31T19:48:25Z</dcterms:modified>
</cp:coreProperties>
</file>