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6" r:id="rId2"/>
    <p:sldId id="293" r:id="rId3"/>
    <p:sldId id="302" r:id="rId4"/>
    <p:sldId id="330" r:id="rId5"/>
    <p:sldId id="303" r:id="rId6"/>
    <p:sldId id="342" r:id="rId7"/>
    <p:sldId id="304" r:id="rId8"/>
    <p:sldId id="331" r:id="rId9"/>
    <p:sldId id="343" r:id="rId10"/>
    <p:sldId id="332" r:id="rId11"/>
    <p:sldId id="333" r:id="rId12"/>
    <p:sldId id="334" r:id="rId13"/>
    <p:sldId id="336" r:id="rId14"/>
    <p:sldId id="338" r:id="rId15"/>
    <p:sldId id="337" r:id="rId16"/>
    <p:sldId id="339" r:id="rId17"/>
    <p:sldId id="309" r:id="rId18"/>
    <p:sldId id="344" r:id="rId19"/>
    <p:sldId id="345" r:id="rId20"/>
    <p:sldId id="346" r:id="rId21"/>
    <p:sldId id="347" r:id="rId22"/>
    <p:sldId id="311" r:id="rId23"/>
    <p:sldId id="312" r:id="rId24"/>
    <p:sldId id="313" r:id="rId25"/>
    <p:sldId id="314" r:id="rId26"/>
    <p:sldId id="316" r:id="rId27"/>
    <p:sldId id="317" r:id="rId28"/>
    <p:sldId id="348" r:id="rId29"/>
    <p:sldId id="291" r:id="rId30"/>
  </p:sldIdLst>
  <p:sldSz cx="9144000" cy="6858000" type="screen4x3"/>
  <p:notesSz cx="7018338" cy="9304338"/>
  <p:defaultTextStyle>
    <a:defPPr>
      <a:defRPr lang="en-CA"/>
    </a:defPPr>
    <a:lvl1pPr algn="l" rtl="0" fontAlgn="base">
      <a:spcBef>
        <a:spcPct val="0"/>
      </a:spcBef>
      <a:spcAft>
        <a:spcPct val="0"/>
      </a:spcAft>
      <a:defRPr kern="1200">
        <a:solidFill>
          <a:schemeClr val="bg1"/>
        </a:solidFill>
        <a:latin typeface="Arial" charset="0"/>
        <a:ea typeface="+mn-ea"/>
        <a:cs typeface="+mn-cs"/>
      </a:defRPr>
    </a:lvl1pPr>
    <a:lvl2pPr marL="457200" algn="l" rtl="0" fontAlgn="base">
      <a:spcBef>
        <a:spcPct val="0"/>
      </a:spcBef>
      <a:spcAft>
        <a:spcPct val="0"/>
      </a:spcAft>
      <a:defRPr kern="1200">
        <a:solidFill>
          <a:schemeClr val="bg1"/>
        </a:solidFill>
        <a:latin typeface="Arial" charset="0"/>
        <a:ea typeface="+mn-ea"/>
        <a:cs typeface="+mn-cs"/>
      </a:defRPr>
    </a:lvl2pPr>
    <a:lvl3pPr marL="914400" algn="l" rtl="0" fontAlgn="base">
      <a:spcBef>
        <a:spcPct val="0"/>
      </a:spcBef>
      <a:spcAft>
        <a:spcPct val="0"/>
      </a:spcAft>
      <a:defRPr kern="1200">
        <a:solidFill>
          <a:schemeClr val="bg1"/>
        </a:solidFill>
        <a:latin typeface="Arial" charset="0"/>
        <a:ea typeface="+mn-ea"/>
        <a:cs typeface="+mn-cs"/>
      </a:defRPr>
    </a:lvl3pPr>
    <a:lvl4pPr marL="1371600" algn="l" rtl="0" fontAlgn="base">
      <a:spcBef>
        <a:spcPct val="0"/>
      </a:spcBef>
      <a:spcAft>
        <a:spcPct val="0"/>
      </a:spcAft>
      <a:defRPr kern="1200">
        <a:solidFill>
          <a:schemeClr val="bg1"/>
        </a:solidFill>
        <a:latin typeface="Arial" charset="0"/>
        <a:ea typeface="+mn-ea"/>
        <a:cs typeface="+mn-cs"/>
      </a:defRPr>
    </a:lvl4pPr>
    <a:lvl5pPr marL="1828800" algn="l" rtl="0" fontAlgn="base">
      <a:spcBef>
        <a:spcPct val="0"/>
      </a:spcBef>
      <a:spcAft>
        <a:spcPct val="0"/>
      </a:spcAft>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5B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0" autoAdjust="0"/>
    <p:restoredTop sz="94575" autoAdjust="0"/>
  </p:normalViewPr>
  <p:slideViewPr>
    <p:cSldViewPr>
      <p:cViewPr varScale="1">
        <p:scale>
          <a:sx n="81" d="100"/>
          <a:sy n="81" d="100"/>
        </p:scale>
        <p:origin x="-1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41280" cy="465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1" tIns="46195" rIns="92391" bIns="46195" numCol="1" anchor="t" anchorCtr="0" compatLnSpc="1">
            <a:prstTxWarp prst="textNoShape">
              <a:avLst/>
            </a:prstTxWarp>
          </a:bodyPr>
          <a:lstStyle>
            <a:lvl1pPr>
              <a:defRPr sz="1200">
                <a:solidFill>
                  <a:schemeClr val="tx1"/>
                </a:solidFill>
              </a:defRPr>
            </a:lvl1pPr>
          </a:lstStyle>
          <a:p>
            <a:pPr>
              <a:defRPr/>
            </a:pPr>
            <a:endParaRPr lang="en-US"/>
          </a:p>
        </p:txBody>
      </p:sp>
      <p:sp>
        <p:nvSpPr>
          <p:cNvPr id="43011" name="Rectangle 3"/>
          <p:cNvSpPr>
            <a:spLocks noGrp="1" noChangeArrowheads="1"/>
          </p:cNvSpPr>
          <p:nvPr>
            <p:ph type="dt" sz="quarter" idx="1"/>
          </p:nvPr>
        </p:nvSpPr>
        <p:spPr bwMode="auto">
          <a:xfrm>
            <a:off x="3975434" y="0"/>
            <a:ext cx="3041280" cy="465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1" tIns="46195" rIns="92391" bIns="46195"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43012" name="Rectangle 4"/>
          <p:cNvSpPr>
            <a:spLocks noGrp="1" noChangeArrowheads="1"/>
          </p:cNvSpPr>
          <p:nvPr>
            <p:ph type="ftr" sz="quarter" idx="2"/>
          </p:nvPr>
        </p:nvSpPr>
        <p:spPr bwMode="auto">
          <a:xfrm>
            <a:off x="0" y="8837215"/>
            <a:ext cx="3041280" cy="465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1" tIns="46195" rIns="92391" bIns="46195" numCol="1" anchor="b" anchorCtr="0" compatLnSpc="1">
            <a:prstTxWarp prst="textNoShape">
              <a:avLst/>
            </a:prstTxWarp>
          </a:bodyPr>
          <a:lstStyle>
            <a:lvl1pPr>
              <a:defRPr sz="1200">
                <a:solidFill>
                  <a:schemeClr val="tx1"/>
                </a:solidFill>
              </a:defRPr>
            </a:lvl1pPr>
          </a:lstStyle>
          <a:p>
            <a:pPr>
              <a:defRPr/>
            </a:pPr>
            <a:endParaRPr lang="en-US"/>
          </a:p>
        </p:txBody>
      </p:sp>
      <p:sp>
        <p:nvSpPr>
          <p:cNvPr id="43013" name="Rectangle 5"/>
          <p:cNvSpPr>
            <a:spLocks noGrp="1" noChangeArrowheads="1"/>
          </p:cNvSpPr>
          <p:nvPr>
            <p:ph type="sldNum" sz="quarter" idx="3"/>
          </p:nvPr>
        </p:nvSpPr>
        <p:spPr bwMode="auto">
          <a:xfrm>
            <a:off x="3975434" y="8837215"/>
            <a:ext cx="3041280" cy="465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1" tIns="46195" rIns="92391" bIns="46195" numCol="1" anchor="b" anchorCtr="0" compatLnSpc="1">
            <a:prstTxWarp prst="textNoShape">
              <a:avLst/>
            </a:prstTxWarp>
          </a:bodyPr>
          <a:lstStyle>
            <a:lvl1pPr algn="r">
              <a:defRPr sz="1200">
                <a:solidFill>
                  <a:schemeClr val="tx1"/>
                </a:solidFill>
              </a:defRPr>
            </a:lvl1pPr>
          </a:lstStyle>
          <a:p>
            <a:pPr>
              <a:defRPr/>
            </a:pPr>
            <a:fld id="{A82830FF-1594-4C67-BB4F-916707D6864E}" type="slidenum">
              <a:rPr lang="en-US"/>
              <a:pPr>
                <a:defRPr/>
              </a:pPr>
              <a:t>‹#›</a:t>
            </a:fld>
            <a:endParaRPr lang="en-US"/>
          </a:p>
        </p:txBody>
      </p:sp>
    </p:spTree>
    <p:extLst>
      <p:ext uri="{BB962C8B-B14F-4D97-AF65-F5344CB8AC3E}">
        <p14:creationId xmlns:p14="http://schemas.microsoft.com/office/powerpoint/2010/main" val="90345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1280" cy="465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46" tIns="47074" rIns="94146" bIns="47074" numCol="1" anchor="t" anchorCtr="0" compatLnSpc="1">
            <a:prstTxWarp prst="textNoShape">
              <a:avLst/>
            </a:prstTxWarp>
          </a:bodyPr>
          <a:lstStyle>
            <a:lvl1pPr defTabSz="941554">
              <a:defRPr sz="1200">
                <a:solidFill>
                  <a:schemeClr val="tx1"/>
                </a:solidFill>
              </a:defRPr>
            </a:lvl1pPr>
          </a:lstStyle>
          <a:p>
            <a:pPr>
              <a:defRPr/>
            </a:pPr>
            <a:endParaRPr lang="en-CA"/>
          </a:p>
        </p:txBody>
      </p:sp>
      <p:sp>
        <p:nvSpPr>
          <p:cNvPr id="4099" name="Rectangle 3"/>
          <p:cNvSpPr>
            <a:spLocks noGrp="1" noChangeArrowheads="1"/>
          </p:cNvSpPr>
          <p:nvPr>
            <p:ph type="dt" idx="1"/>
          </p:nvPr>
        </p:nvSpPr>
        <p:spPr bwMode="auto">
          <a:xfrm>
            <a:off x="3975434" y="0"/>
            <a:ext cx="3041280" cy="465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46" tIns="47074" rIns="94146" bIns="47074" numCol="1" anchor="t" anchorCtr="0" compatLnSpc="1">
            <a:prstTxWarp prst="textNoShape">
              <a:avLst/>
            </a:prstTxWarp>
          </a:bodyPr>
          <a:lstStyle>
            <a:lvl1pPr algn="r" defTabSz="941554">
              <a:defRPr sz="1200">
                <a:solidFill>
                  <a:schemeClr val="tx1"/>
                </a:solidFill>
              </a:defRPr>
            </a:lvl1pPr>
          </a:lstStyle>
          <a:p>
            <a:pPr>
              <a:defRPr/>
            </a:pPr>
            <a:endParaRPr lang="en-CA"/>
          </a:p>
        </p:txBody>
      </p:sp>
      <p:sp>
        <p:nvSpPr>
          <p:cNvPr id="30724" name="Rectangle 4"/>
          <p:cNvSpPr>
            <a:spLocks noGrp="1" noRot="1" noChangeAspect="1" noChangeArrowheads="1" noTextEdit="1"/>
          </p:cNvSpPr>
          <p:nvPr>
            <p:ph type="sldImg" idx="2"/>
          </p:nvPr>
        </p:nvSpPr>
        <p:spPr bwMode="auto">
          <a:xfrm>
            <a:off x="1182688" y="696913"/>
            <a:ext cx="4652962" cy="34893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1834" y="4420197"/>
            <a:ext cx="5614670" cy="4186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46" tIns="47074" rIns="94146" bIns="47074"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4102" name="Rectangle 6"/>
          <p:cNvSpPr>
            <a:spLocks noGrp="1" noChangeArrowheads="1"/>
          </p:cNvSpPr>
          <p:nvPr>
            <p:ph type="ftr" sz="quarter" idx="4"/>
          </p:nvPr>
        </p:nvSpPr>
        <p:spPr bwMode="auto">
          <a:xfrm>
            <a:off x="0" y="8837215"/>
            <a:ext cx="3041280" cy="465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46" tIns="47074" rIns="94146" bIns="47074" numCol="1" anchor="b" anchorCtr="0" compatLnSpc="1">
            <a:prstTxWarp prst="textNoShape">
              <a:avLst/>
            </a:prstTxWarp>
          </a:bodyPr>
          <a:lstStyle>
            <a:lvl1pPr defTabSz="941554">
              <a:defRPr sz="1200">
                <a:solidFill>
                  <a:schemeClr val="tx1"/>
                </a:solidFill>
              </a:defRPr>
            </a:lvl1pPr>
          </a:lstStyle>
          <a:p>
            <a:pPr>
              <a:defRPr/>
            </a:pPr>
            <a:endParaRPr lang="en-CA"/>
          </a:p>
        </p:txBody>
      </p:sp>
      <p:sp>
        <p:nvSpPr>
          <p:cNvPr id="4103" name="Rectangle 7"/>
          <p:cNvSpPr>
            <a:spLocks noGrp="1" noChangeArrowheads="1"/>
          </p:cNvSpPr>
          <p:nvPr>
            <p:ph type="sldNum" sz="quarter" idx="5"/>
          </p:nvPr>
        </p:nvSpPr>
        <p:spPr bwMode="auto">
          <a:xfrm>
            <a:off x="3975434" y="8837215"/>
            <a:ext cx="3041280" cy="465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46" tIns="47074" rIns="94146" bIns="47074" numCol="1" anchor="b" anchorCtr="0" compatLnSpc="1">
            <a:prstTxWarp prst="textNoShape">
              <a:avLst/>
            </a:prstTxWarp>
          </a:bodyPr>
          <a:lstStyle>
            <a:lvl1pPr algn="r" defTabSz="941554">
              <a:defRPr sz="1200">
                <a:solidFill>
                  <a:schemeClr val="tx1"/>
                </a:solidFill>
              </a:defRPr>
            </a:lvl1pPr>
          </a:lstStyle>
          <a:p>
            <a:pPr>
              <a:defRPr/>
            </a:pPr>
            <a:fld id="{61DF6C48-45B1-4D86-9309-B1A47E88C2DD}" type="slidenum">
              <a:rPr lang="en-CA"/>
              <a:pPr>
                <a:defRPr/>
              </a:pPr>
              <a:t>‹#›</a:t>
            </a:fld>
            <a:endParaRPr lang="en-CA"/>
          </a:p>
        </p:txBody>
      </p:sp>
    </p:spTree>
    <p:extLst>
      <p:ext uri="{BB962C8B-B14F-4D97-AF65-F5344CB8AC3E}">
        <p14:creationId xmlns:p14="http://schemas.microsoft.com/office/powerpoint/2010/main" val="2404132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1</a:t>
            </a:fld>
            <a:endParaRPr lang="en-CA"/>
          </a:p>
        </p:txBody>
      </p:sp>
    </p:spTree>
    <p:extLst>
      <p:ext uri="{BB962C8B-B14F-4D97-AF65-F5344CB8AC3E}">
        <p14:creationId xmlns:p14="http://schemas.microsoft.com/office/powerpoint/2010/main" val="2080240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10</a:t>
            </a:fld>
            <a:endParaRPr lang="en-CA"/>
          </a:p>
        </p:txBody>
      </p:sp>
    </p:spTree>
    <p:extLst>
      <p:ext uri="{BB962C8B-B14F-4D97-AF65-F5344CB8AC3E}">
        <p14:creationId xmlns:p14="http://schemas.microsoft.com/office/powerpoint/2010/main" val="2675921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11</a:t>
            </a:fld>
            <a:endParaRPr lang="en-CA"/>
          </a:p>
        </p:txBody>
      </p:sp>
    </p:spTree>
    <p:extLst>
      <p:ext uri="{BB962C8B-B14F-4D97-AF65-F5344CB8AC3E}">
        <p14:creationId xmlns:p14="http://schemas.microsoft.com/office/powerpoint/2010/main" val="982020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12</a:t>
            </a:fld>
            <a:endParaRPr lang="en-CA"/>
          </a:p>
        </p:txBody>
      </p:sp>
    </p:spTree>
    <p:extLst>
      <p:ext uri="{BB962C8B-B14F-4D97-AF65-F5344CB8AC3E}">
        <p14:creationId xmlns:p14="http://schemas.microsoft.com/office/powerpoint/2010/main" val="958259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13</a:t>
            </a:fld>
            <a:endParaRPr lang="en-CA"/>
          </a:p>
        </p:txBody>
      </p:sp>
    </p:spTree>
    <p:extLst>
      <p:ext uri="{BB962C8B-B14F-4D97-AF65-F5344CB8AC3E}">
        <p14:creationId xmlns:p14="http://schemas.microsoft.com/office/powerpoint/2010/main" val="1952123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14</a:t>
            </a:fld>
            <a:endParaRPr lang="en-CA"/>
          </a:p>
        </p:txBody>
      </p:sp>
    </p:spTree>
    <p:extLst>
      <p:ext uri="{BB962C8B-B14F-4D97-AF65-F5344CB8AC3E}">
        <p14:creationId xmlns:p14="http://schemas.microsoft.com/office/powerpoint/2010/main" val="1857118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15</a:t>
            </a:fld>
            <a:endParaRPr lang="en-CA"/>
          </a:p>
        </p:txBody>
      </p:sp>
    </p:spTree>
    <p:extLst>
      <p:ext uri="{BB962C8B-B14F-4D97-AF65-F5344CB8AC3E}">
        <p14:creationId xmlns:p14="http://schemas.microsoft.com/office/powerpoint/2010/main" val="3532525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16</a:t>
            </a:fld>
            <a:endParaRPr lang="en-CA"/>
          </a:p>
        </p:txBody>
      </p:sp>
    </p:spTree>
    <p:extLst>
      <p:ext uri="{BB962C8B-B14F-4D97-AF65-F5344CB8AC3E}">
        <p14:creationId xmlns:p14="http://schemas.microsoft.com/office/powerpoint/2010/main" val="2487792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17</a:t>
            </a:fld>
            <a:endParaRPr lang="en-CA"/>
          </a:p>
        </p:txBody>
      </p:sp>
    </p:spTree>
    <p:extLst>
      <p:ext uri="{BB962C8B-B14F-4D97-AF65-F5344CB8AC3E}">
        <p14:creationId xmlns:p14="http://schemas.microsoft.com/office/powerpoint/2010/main" val="20837153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18</a:t>
            </a:fld>
            <a:endParaRPr lang="en-CA"/>
          </a:p>
        </p:txBody>
      </p:sp>
    </p:spTree>
    <p:extLst>
      <p:ext uri="{BB962C8B-B14F-4D97-AF65-F5344CB8AC3E}">
        <p14:creationId xmlns:p14="http://schemas.microsoft.com/office/powerpoint/2010/main" val="22494826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19</a:t>
            </a:fld>
            <a:endParaRPr lang="en-CA"/>
          </a:p>
        </p:txBody>
      </p:sp>
    </p:spTree>
    <p:extLst>
      <p:ext uri="{BB962C8B-B14F-4D97-AF65-F5344CB8AC3E}">
        <p14:creationId xmlns:p14="http://schemas.microsoft.com/office/powerpoint/2010/main" val="1347564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2</a:t>
            </a:fld>
            <a:endParaRPr lang="en-CA"/>
          </a:p>
        </p:txBody>
      </p:sp>
    </p:spTree>
    <p:extLst>
      <p:ext uri="{BB962C8B-B14F-4D97-AF65-F5344CB8AC3E}">
        <p14:creationId xmlns:p14="http://schemas.microsoft.com/office/powerpoint/2010/main" val="1036105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20</a:t>
            </a:fld>
            <a:endParaRPr lang="en-CA"/>
          </a:p>
        </p:txBody>
      </p:sp>
    </p:spTree>
    <p:extLst>
      <p:ext uri="{BB962C8B-B14F-4D97-AF65-F5344CB8AC3E}">
        <p14:creationId xmlns:p14="http://schemas.microsoft.com/office/powerpoint/2010/main" val="249828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21</a:t>
            </a:fld>
            <a:endParaRPr lang="en-CA"/>
          </a:p>
        </p:txBody>
      </p:sp>
    </p:spTree>
    <p:extLst>
      <p:ext uri="{BB962C8B-B14F-4D97-AF65-F5344CB8AC3E}">
        <p14:creationId xmlns:p14="http://schemas.microsoft.com/office/powerpoint/2010/main" val="3727091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22</a:t>
            </a:fld>
            <a:endParaRPr lang="en-CA"/>
          </a:p>
        </p:txBody>
      </p:sp>
    </p:spTree>
    <p:extLst>
      <p:ext uri="{BB962C8B-B14F-4D97-AF65-F5344CB8AC3E}">
        <p14:creationId xmlns:p14="http://schemas.microsoft.com/office/powerpoint/2010/main" val="14527044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23</a:t>
            </a:fld>
            <a:endParaRPr lang="en-CA"/>
          </a:p>
        </p:txBody>
      </p:sp>
    </p:spTree>
    <p:extLst>
      <p:ext uri="{BB962C8B-B14F-4D97-AF65-F5344CB8AC3E}">
        <p14:creationId xmlns:p14="http://schemas.microsoft.com/office/powerpoint/2010/main" val="25750865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24</a:t>
            </a:fld>
            <a:endParaRPr lang="en-CA"/>
          </a:p>
        </p:txBody>
      </p:sp>
    </p:spTree>
    <p:extLst>
      <p:ext uri="{BB962C8B-B14F-4D97-AF65-F5344CB8AC3E}">
        <p14:creationId xmlns:p14="http://schemas.microsoft.com/office/powerpoint/2010/main" val="11602166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25</a:t>
            </a:fld>
            <a:endParaRPr lang="en-CA"/>
          </a:p>
        </p:txBody>
      </p:sp>
    </p:spTree>
    <p:extLst>
      <p:ext uri="{BB962C8B-B14F-4D97-AF65-F5344CB8AC3E}">
        <p14:creationId xmlns:p14="http://schemas.microsoft.com/office/powerpoint/2010/main" val="4165870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26</a:t>
            </a:fld>
            <a:endParaRPr lang="en-CA"/>
          </a:p>
        </p:txBody>
      </p:sp>
    </p:spTree>
    <p:extLst>
      <p:ext uri="{BB962C8B-B14F-4D97-AF65-F5344CB8AC3E}">
        <p14:creationId xmlns:p14="http://schemas.microsoft.com/office/powerpoint/2010/main" val="10017512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27</a:t>
            </a:fld>
            <a:endParaRPr lang="en-CA"/>
          </a:p>
        </p:txBody>
      </p:sp>
    </p:spTree>
    <p:extLst>
      <p:ext uri="{BB962C8B-B14F-4D97-AF65-F5344CB8AC3E}">
        <p14:creationId xmlns:p14="http://schemas.microsoft.com/office/powerpoint/2010/main" val="21760624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28</a:t>
            </a:fld>
            <a:endParaRPr lang="en-CA"/>
          </a:p>
        </p:txBody>
      </p:sp>
    </p:spTree>
    <p:extLst>
      <p:ext uri="{BB962C8B-B14F-4D97-AF65-F5344CB8AC3E}">
        <p14:creationId xmlns:p14="http://schemas.microsoft.com/office/powerpoint/2010/main" val="30958655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29</a:t>
            </a:fld>
            <a:endParaRPr lang="en-CA"/>
          </a:p>
        </p:txBody>
      </p:sp>
    </p:spTree>
    <p:extLst>
      <p:ext uri="{BB962C8B-B14F-4D97-AF65-F5344CB8AC3E}">
        <p14:creationId xmlns:p14="http://schemas.microsoft.com/office/powerpoint/2010/main" val="2173470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3</a:t>
            </a:fld>
            <a:endParaRPr lang="en-CA"/>
          </a:p>
        </p:txBody>
      </p:sp>
    </p:spTree>
    <p:extLst>
      <p:ext uri="{BB962C8B-B14F-4D97-AF65-F5344CB8AC3E}">
        <p14:creationId xmlns:p14="http://schemas.microsoft.com/office/powerpoint/2010/main" val="4218683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4</a:t>
            </a:fld>
            <a:endParaRPr lang="en-CA"/>
          </a:p>
        </p:txBody>
      </p:sp>
    </p:spTree>
    <p:extLst>
      <p:ext uri="{BB962C8B-B14F-4D97-AF65-F5344CB8AC3E}">
        <p14:creationId xmlns:p14="http://schemas.microsoft.com/office/powerpoint/2010/main" val="920764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5</a:t>
            </a:fld>
            <a:endParaRPr lang="en-CA"/>
          </a:p>
        </p:txBody>
      </p:sp>
    </p:spTree>
    <p:extLst>
      <p:ext uri="{BB962C8B-B14F-4D97-AF65-F5344CB8AC3E}">
        <p14:creationId xmlns:p14="http://schemas.microsoft.com/office/powerpoint/2010/main" val="4282165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6</a:t>
            </a:fld>
            <a:endParaRPr lang="en-CA"/>
          </a:p>
        </p:txBody>
      </p:sp>
    </p:spTree>
    <p:extLst>
      <p:ext uri="{BB962C8B-B14F-4D97-AF65-F5344CB8AC3E}">
        <p14:creationId xmlns:p14="http://schemas.microsoft.com/office/powerpoint/2010/main" val="3349972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7</a:t>
            </a:fld>
            <a:endParaRPr lang="en-CA"/>
          </a:p>
        </p:txBody>
      </p:sp>
    </p:spTree>
    <p:extLst>
      <p:ext uri="{BB962C8B-B14F-4D97-AF65-F5344CB8AC3E}">
        <p14:creationId xmlns:p14="http://schemas.microsoft.com/office/powerpoint/2010/main" val="4168186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8</a:t>
            </a:fld>
            <a:endParaRPr lang="en-CA"/>
          </a:p>
        </p:txBody>
      </p:sp>
    </p:spTree>
    <p:extLst>
      <p:ext uri="{BB962C8B-B14F-4D97-AF65-F5344CB8AC3E}">
        <p14:creationId xmlns:p14="http://schemas.microsoft.com/office/powerpoint/2010/main" val="407583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1DF6C48-45B1-4D86-9309-B1A47E88C2DD}" type="slidenum">
              <a:rPr lang="en-CA" smtClean="0"/>
              <a:pPr>
                <a:defRPr/>
              </a:pPr>
              <a:t>9</a:t>
            </a:fld>
            <a:endParaRPr lang="en-CA"/>
          </a:p>
        </p:txBody>
      </p:sp>
    </p:spTree>
    <p:extLst>
      <p:ext uri="{BB962C8B-B14F-4D97-AF65-F5344CB8AC3E}">
        <p14:creationId xmlns:p14="http://schemas.microsoft.com/office/powerpoint/2010/main" val="1198284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CA" dirty="0"/>
          </a:p>
        </p:txBody>
      </p:sp>
      <p:sp>
        <p:nvSpPr>
          <p:cNvPr id="6" name="Rectangle 6"/>
          <p:cNvSpPr>
            <a:spLocks noGrp="1" noChangeArrowheads="1"/>
          </p:cNvSpPr>
          <p:nvPr>
            <p:ph type="sldNum" sz="quarter" idx="12"/>
          </p:nvPr>
        </p:nvSpPr>
        <p:spPr>
          <a:ln/>
        </p:spPr>
        <p:txBody>
          <a:bodyPr/>
          <a:lstStyle>
            <a:lvl1pPr>
              <a:defRPr/>
            </a:lvl1pPr>
          </a:lstStyle>
          <a:p>
            <a:pPr>
              <a:defRPr/>
            </a:pPr>
            <a:fld id="{3A628E9C-FBDB-4A9C-AB71-141B23FF57E1}" type="slidenum">
              <a:rPr lang="en-CA"/>
              <a:pPr>
                <a:defRPr/>
              </a:pPr>
              <a:t>‹#›</a:t>
            </a:fld>
            <a:endParaRPr lang="en-CA"/>
          </a:p>
        </p:txBody>
      </p:sp>
    </p:spTree>
    <p:extLst>
      <p:ext uri="{BB962C8B-B14F-4D97-AF65-F5344CB8AC3E}">
        <p14:creationId xmlns:p14="http://schemas.microsoft.com/office/powerpoint/2010/main" val="268781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A6EA8459-7B4C-414F-95DD-C67FD00FBAEC}" type="slidenum">
              <a:rPr lang="en-CA"/>
              <a:pPr>
                <a:defRPr/>
              </a:pPr>
              <a:t>‹#›</a:t>
            </a:fld>
            <a:endParaRPr lang="en-CA"/>
          </a:p>
        </p:txBody>
      </p:sp>
    </p:spTree>
    <p:extLst>
      <p:ext uri="{BB962C8B-B14F-4D97-AF65-F5344CB8AC3E}">
        <p14:creationId xmlns:p14="http://schemas.microsoft.com/office/powerpoint/2010/main" val="87467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CBE543F7-F202-4D95-A5E0-3145EE988CAB}" type="slidenum">
              <a:rPr lang="en-CA"/>
              <a:pPr>
                <a:defRPr/>
              </a:pPr>
              <a:t>‹#›</a:t>
            </a:fld>
            <a:endParaRPr lang="en-CA"/>
          </a:p>
        </p:txBody>
      </p:sp>
    </p:spTree>
    <p:extLst>
      <p:ext uri="{BB962C8B-B14F-4D97-AF65-F5344CB8AC3E}">
        <p14:creationId xmlns:p14="http://schemas.microsoft.com/office/powerpoint/2010/main" val="108416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287782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0C63719D-7C58-418D-B4FE-F5D50E38D750}" type="slidenum">
              <a:rPr lang="en-CA"/>
              <a:pPr>
                <a:defRPr/>
              </a:pPr>
              <a:t>‹#›</a:t>
            </a:fld>
            <a:endParaRPr lang="en-CA"/>
          </a:p>
        </p:txBody>
      </p:sp>
    </p:spTree>
    <p:extLst>
      <p:ext uri="{BB962C8B-B14F-4D97-AF65-F5344CB8AC3E}">
        <p14:creationId xmlns:p14="http://schemas.microsoft.com/office/powerpoint/2010/main" val="54562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CDFAAF4B-E584-4218-B832-36C97F2AAFAA}" type="slidenum">
              <a:rPr lang="en-CA"/>
              <a:pPr>
                <a:defRPr/>
              </a:pPr>
              <a:t>‹#›</a:t>
            </a:fld>
            <a:endParaRPr lang="en-CA"/>
          </a:p>
        </p:txBody>
      </p:sp>
    </p:spTree>
    <p:extLst>
      <p:ext uri="{BB962C8B-B14F-4D97-AF65-F5344CB8AC3E}">
        <p14:creationId xmlns:p14="http://schemas.microsoft.com/office/powerpoint/2010/main" val="1025084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CA"/>
          </a:p>
        </p:txBody>
      </p:sp>
      <p:sp>
        <p:nvSpPr>
          <p:cNvPr id="8" name="Rectangle 5"/>
          <p:cNvSpPr>
            <a:spLocks noGrp="1" noChangeArrowheads="1"/>
          </p:cNvSpPr>
          <p:nvPr>
            <p:ph type="ftr" sz="quarter" idx="11"/>
          </p:nvPr>
        </p:nvSpPr>
        <p:spPr>
          <a:ln/>
        </p:spPr>
        <p:txBody>
          <a:bodyPr/>
          <a:lstStyle>
            <a:lvl1pPr>
              <a:defRPr/>
            </a:lvl1pPr>
          </a:lstStyle>
          <a:p>
            <a:pPr>
              <a:defRPr/>
            </a:pPr>
            <a:endParaRPr lang="en-CA"/>
          </a:p>
        </p:txBody>
      </p:sp>
      <p:sp>
        <p:nvSpPr>
          <p:cNvPr id="9" name="Rectangle 6"/>
          <p:cNvSpPr>
            <a:spLocks noGrp="1" noChangeArrowheads="1"/>
          </p:cNvSpPr>
          <p:nvPr>
            <p:ph type="sldNum" sz="quarter" idx="12"/>
          </p:nvPr>
        </p:nvSpPr>
        <p:spPr>
          <a:ln/>
        </p:spPr>
        <p:txBody>
          <a:bodyPr/>
          <a:lstStyle>
            <a:lvl1pPr>
              <a:defRPr/>
            </a:lvl1pPr>
          </a:lstStyle>
          <a:p>
            <a:pPr>
              <a:defRPr/>
            </a:pPr>
            <a:fld id="{BD3E40BD-26B7-4253-9A43-AAF5506B6674}" type="slidenum">
              <a:rPr lang="en-CA"/>
              <a:pPr>
                <a:defRPr/>
              </a:pPr>
              <a:t>‹#›</a:t>
            </a:fld>
            <a:endParaRPr lang="en-CA"/>
          </a:p>
        </p:txBody>
      </p:sp>
    </p:spTree>
    <p:extLst>
      <p:ext uri="{BB962C8B-B14F-4D97-AF65-F5344CB8AC3E}">
        <p14:creationId xmlns:p14="http://schemas.microsoft.com/office/powerpoint/2010/main" val="272487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131C4A1C-693F-40FC-9CA5-694A97EAB06E}" type="slidenum">
              <a:rPr lang="en-CA"/>
              <a:pPr>
                <a:defRPr/>
              </a:pPr>
              <a:t>‹#›</a:t>
            </a:fld>
            <a:endParaRPr lang="en-CA"/>
          </a:p>
        </p:txBody>
      </p:sp>
    </p:spTree>
    <p:extLst>
      <p:ext uri="{BB962C8B-B14F-4D97-AF65-F5344CB8AC3E}">
        <p14:creationId xmlns:p14="http://schemas.microsoft.com/office/powerpoint/2010/main" val="219317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p>
        </p:txBody>
      </p:sp>
      <p:sp>
        <p:nvSpPr>
          <p:cNvPr id="3" name="Rectangle 5"/>
          <p:cNvSpPr>
            <a:spLocks noGrp="1" noChangeArrowheads="1"/>
          </p:cNvSpPr>
          <p:nvPr>
            <p:ph type="ftr" sz="quarter" idx="11"/>
          </p:nvPr>
        </p:nvSpPr>
        <p:spPr>
          <a:ln/>
        </p:spPr>
        <p:txBody>
          <a:bodyPr/>
          <a:lstStyle>
            <a:lvl1pPr>
              <a:defRPr/>
            </a:lvl1pPr>
          </a:lstStyle>
          <a:p>
            <a:pPr>
              <a:defRPr/>
            </a:pPr>
            <a:endParaRPr lang="en-CA"/>
          </a:p>
        </p:txBody>
      </p:sp>
      <p:sp>
        <p:nvSpPr>
          <p:cNvPr id="4" name="Rectangle 6"/>
          <p:cNvSpPr>
            <a:spLocks noGrp="1" noChangeArrowheads="1"/>
          </p:cNvSpPr>
          <p:nvPr>
            <p:ph type="sldNum" sz="quarter" idx="12"/>
          </p:nvPr>
        </p:nvSpPr>
        <p:spPr>
          <a:ln/>
        </p:spPr>
        <p:txBody>
          <a:bodyPr/>
          <a:lstStyle>
            <a:lvl1pPr>
              <a:defRPr/>
            </a:lvl1pPr>
          </a:lstStyle>
          <a:p>
            <a:pPr>
              <a:defRPr/>
            </a:pPr>
            <a:fld id="{B0882FF1-A76C-4005-91B3-740FD28A52AB}" type="slidenum">
              <a:rPr lang="en-CA"/>
              <a:pPr>
                <a:defRPr/>
              </a:pPr>
              <a:t>‹#›</a:t>
            </a:fld>
            <a:endParaRPr lang="en-CA"/>
          </a:p>
        </p:txBody>
      </p:sp>
    </p:spTree>
    <p:extLst>
      <p:ext uri="{BB962C8B-B14F-4D97-AF65-F5344CB8AC3E}">
        <p14:creationId xmlns:p14="http://schemas.microsoft.com/office/powerpoint/2010/main" val="3206603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81112C45-C18D-4A55-8AA8-2D15046E3D13}" type="slidenum">
              <a:rPr lang="en-CA"/>
              <a:pPr>
                <a:defRPr/>
              </a:pPr>
              <a:t>‹#›</a:t>
            </a:fld>
            <a:endParaRPr lang="en-CA"/>
          </a:p>
        </p:txBody>
      </p:sp>
    </p:spTree>
    <p:extLst>
      <p:ext uri="{BB962C8B-B14F-4D97-AF65-F5344CB8AC3E}">
        <p14:creationId xmlns:p14="http://schemas.microsoft.com/office/powerpoint/2010/main" val="3186490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354E814D-409D-49B8-912E-78C633DCA90E}" type="slidenum">
              <a:rPr lang="en-CA"/>
              <a:pPr>
                <a:defRPr/>
              </a:pPr>
              <a:t>‹#›</a:t>
            </a:fld>
            <a:endParaRPr lang="en-CA"/>
          </a:p>
        </p:txBody>
      </p:sp>
    </p:spTree>
    <p:extLst>
      <p:ext uri="{BB962C8B-B14F-4D97-AF65-F5344CB8AC3E}">
        <p14:creationId xmlns:p14="http://schemas.microsoft.com/office/powerpoint/2010/main" val="299384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dirty="0" smtClean="0"/>
              <a:t>Click to edit Master text styles</a:t>
            </a:r>
          </a:p>
          <a:p>
            <a:pPr lvl="1"/>
            <a:r>
              <a:rPr lang="en-CA" altLang="en-US" dirty="0" smtClean="0"/>
              <a:t>Second level</a:t>
            </a:r>
          </a:p>
          <a:p>
            <a:pPr lvl="2"/>
            <a:r>
              <a:rPr lang="en-CA" altLang="en-US" dirty="0" smtClean="0"/>
              <a:t>Third level</a:t>
            </a:r>
          </a:p>
          <a:p>
            <a:pPr lvl="3"/>
            <a:r>
              <a:rPr lang="en-CA" altLang="en-US" dirty="0" smtClean="0"/>
              <a:t>Fourth level</a:t>
            </a:r>
          </a:p>
          <a:p>
            <a:pPr lvl="4"/>
            <a:r>
              <a:rPr lang="en-CA" alt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defRPr/>
            </a:pPr>
            <a:endParaRPr lang="en-C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a:defRPr/>
            </a:pPr>
            <a:endParaRPr lang="en-CA"/>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816B9E8-93E1-4C0E-BA36-BFFA72B90E86}" type="slidenum">
              <a:rPr lang="en-CA"/>
              <a:pPr>
                <a:defRPr/>
              </a:pPr>
              <a:t>‹#›</a:t>
            </a:fld>
            <a:endParaRPr lang="en-CA"/>
          </a:p>
        </p:txBody>
      </p:sp>
      <p:sp>
        <p:nvSpPr>
          <p:cNvPr id="1031" name="Text Box 8"/>
          <p:cNvSpPr txBox="1">
            <a:spLocks noChangeArrowheads="1"/>
          </p:cNvSpPr>
          <p:nvPr userDrawn="1"/>
        </p:nvSpPr>
        <p:spPr bwMode="auto">
          <a:xfrm>
            <a:off x="152400" y="6248400"/>
            <a:ext cx="525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spcBef>
                <a:spcPct val="50000"/>
              </a:spcBef>
              <a:defRPr/>
            </a:pPr>
            <a:r>
              <a:rPr lang="en-US" i="1" dirty="0" err="1" smtClean="0"/>
              <a:t>Cavalluzzo</a:t>
            </a:r>
            <a:r>
              <a:rPr lang="en-US" i="1" dirty="0" smtClean="0"/>
              <a:t> </a:t>
            </a:r>
            <a:r>
              <a:rPr lang="en-US" i="1" dirty="0" err="1" smtClean="0"/>
              <a:t>Shilton</a:t>
            </a:r>
            <a:r>
              <a:rPr lang="en-US" i="1" dirty="0" smtClean="0"/>
              <a:t> McIntyre Cornish </a:t>
            </a:r>
            <a:r>
              <a:rPr lang="en-US" i="1" baseline="30000" dirty="0" smtClean="0"/>
              <a:t>LLP</a:t>
            </a:r>
            <a:endParaRPr lang="en-CA" i="1" baseline="3000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4400">
          <a:solidFill>
            <a:srgbClr val="FFFF66"/>
          </a:solidFill>
          <a:latin typeface="+mj-lt"/>
          <a:ea typeface="+mj-ea"/>
          <a:cs typeface="+mj-cs"/>
        </a:defRPr>
      </a:lvl1pPr>
      <a:lvl2pPr algn="l" rtl="0" eaLnBrk="0" fontAlgn="base" hangingPunct="0">
        <a:spcBef>
          <a:spcPct val="0"/>
        </a:spcBef>
        <a:spcAft>
          <a:spcPct val="0"/>
        </a:spcAft>
        <a:defRPr sz="4400">
          <a:solidFill>
            <a:srgbClr val="FFFF66"/>
          </a:solidFill>
          <a:latin typeface="Arial" charset="0"/>
        </a:defRPr>
      </a:lvl2pPr>
      <a:lvl3pPr algn="l" rtl="0" eaLnBrk="0" fontAlgn="base" hangingPunct="0">
        <a:spcBef>
          <a:spcPct val="0"/>
        </a:spcBef>
        <a:spcAft>
          <a:spcPct val="0"/>
        </a:spcAft>
        <a:defRPr sz="4400">
          <a:solidFill>
            <a:srgbClr val="FFFF66"/>
          </a:solidFill>
          <a:latin typeface="Arial" charset="0"/>
        </a:defRPr>
      </a:lvl3pPr>
      <a:lvl4pPr algn="l" rtl="0" eaLnBrk="0" fontAlgn="base" hangingPunct="0">
        <a:spcBef>
          <a:spcPct val="0"/>
        </a:spcBef>
        <a:spcAft>
          <a:spcPct val="0"/>
        </a:spcAft>
        <a:defRPr sz="4400">
          <a:solidFill>
            <a:srgbClr val="FFFF66"/>
          </a:solidFill>
          <a:latin typeface="Arial" charset="0"/>
        </a:defRPr>
      </a:lvl4pPr>
      <a:lvl5pPr algn="l" rtl="0" eaLnBrk="0" fontAlgn="base" hangingPunct="0">
        <a:spcBef>
          <a:spcPct val="0"/>
        </a:spcBef>
        <a:spcAft>
          <a:spcPct val="0"/>
        </a:spcAft>
        <a:defRPr sz="4400">
          <a:solidFill>
            <a:srgbClr val="FFFF66"/>
          </a:solidFill>
          <a:latin typeface="Arial" charset="0"/>
        </a:defRPr>
      </a:lvl5pPr>
      <a:lvl6pPr marL="457200" algn="l" rtl="0" fontAlgn="base">
        <a:spcBef>
          <a:spcPct val="0"/>
        </a:spcBef>
        <a:spcAft>
          <a:spcPct val="0"/>
        </a:spcAft>
        <a:defRPr sz="4400">
          <a:solidFill>
            <a:srgbClr val="FFFF66"/>
          </a:solidFill>
          <a:latin typeface="Arial" charset="0"/>
        </a:defRPr>
      </a:lvl6pPr>
      <a:lvl7pPr marL="914400" algn="l" rtl="0" fontAlgn="base">
        <a:spcBef>
          <a:spcPct val="0"/>
        </a:spcBef>
        <a:spcAft>
          <a:spcPct val="0"/>
        </a:spcAft>
        <a:defRPr sz="4400">
          <a:solidFill>
            <a:srgbClr val="FFFF66"/>
          </a:solidFill>
          <a:latin typeface="Arial" charset="0"/>
        </a:defRPr>
      </a:lvl7pPr>
      <a:lvl8pPr marL="1371600" algn="l" rtl="0" fontAlgn="base">
        <a:spcBef>
          <a:spcPct val="0"/>
        </a:spcBef>
        <a:spcAft>
          <a:spcPct val="0"/>
        </a:spcAft>
        <a:defRPr sz="4400">
          <a:solidFill>
            <a:srgbClr val="FFFF66"/>
          </a:solidFill>
          <a:latin typeface="Arial" charset="0"/>
        </a:defRPr>
      </a:lvl8pPr>
      <a:lvl9pPr marL="1828800" algn="l" rtl="0" fontAlgn="base">
        <a:spcBef>
          <a:spcPct val="0"/>
        </a:spcBef>
        <a:spcAft>
          <a:spcPct val="0"/>
        </a:spcAft>
        <a:defRPr sz="4400">
          <a:solidFill>
            <a:srgbClr val="FFFF66"/>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fkristjanson@cavalluzzo.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eaLnBrk="1" hangingPunct="1"/>
            <a:r>
              <a:rPr lang="en-CA" altLang="en-US" sz="4000" dirty="0" smtClean="0">
                <a:solidFill>
                  <a:schemeClr val="accent2"/>
                </a:solidFill>
              </a:rPr>
              <a:t/>
            </a:r>
            <a:br>
              <a:rPr lang="en-CA" altLang="en-US" sz="4000" dirty="0" smtClean="0">
                <a:solidFill>
                  <a:schemeClr val="accent2"/>
                </a:solidFill>
              </a:rPr>
            </a:br>
            <a:r>
              <a:rPr lang="en-CA" altLang="en-US" sz="4000" dirty="0" smtClean="0">
                <a:solidFill>
                  <a:schemeClr val="accent2"/>
                </a:solidFill>
              </a:rPr>
              <a:t>Regulatory Negligence and Administrative Law</a:t>
            </a:r>
            <a:br>
              <a:rPr lang="en-CA" altLang="en-US" sz="4000" dirty="0" smtClean="0">
                <a:solidFill>
                  <a:schemeClr val="accent2"/>
                </a:solidFill>
              </a:rPr>
            </a:br>
            <a:endParaRPr lang="en-CA" altLang="en-US" sz="4000" dirty="0" smtClean="0">
              <a:solidFill>
                <a:schemeClr val="accent2"/>
              </a:solidFill>
            </a:endParaRPr>
          </a:p>
        </p:txBody>
      </p:sp>
      <p:sp>
        <p:nvSpPr>
          <p:cNvPr id="2051" name="Rectangle 3"/>
          <p:cNvSpPr>
            <a:spLocks noGrp="1" noChangeArrowheads="1"/>
          </p:cNvSpPr>
          <p:nvPr>
            <p:ph type="subTitle" idx="1"/>
          </p:nvPr>
        </p:nvSpPr>
        <p:spPr/>
        <p:txBody>
          <a:bodyPr/>
          <a:lstStyle/>
          <a:p>
            <a:pPr eaLnBrk="1" hangingPunct="1">
              <a:lnSpc>
                <a:spcPct val="80000"/>
              </a:lnSpc>
            </a:pPr>
            <a:r>
              <a:rPr lang="en-US" altLang="en-US" sz="2000" dirty="0" smtClean="0">
                <a:solidFill>
                  <a:schemeClr val="accent2"/>
                </a:solidFill>
                <a:latin typeface="Times New Roman" pitchFamily="18" charset="0"/>
              </a:rPr>
              <a:t>Society of Ontario Adjudicators and Regulators</a:t>
            </a:r>
          </a:p>
          <a:p>
            <a:pPr eaLnBrk="1" hangingPunct="1">
              <a:lnSpc>
                <a:spcPct val="80000"/>
              </a:lnSpc>
            </a:pPr>
            <a:r>
              <a:rPr lang="en-US" altLang="en-US" sz="2000" dirty="0" smtClean="0">
                <a:solidFill>
                  <a:schemeClr val="accent2"/>
                </a:solidFill>
                <a:latin typeface="Times New Roman" pitchFamily="18" charset="0"/>
              </a:rPr>
              <a:t>Annual Conference of Ontario Boards and Agencies</a:t>
            </a:r>
          </a:p>
          <a:p>
            <a:pPr eaLnBrk="1" hangingPunct="1">
              <a:lnSpc>
                <a:spcPct val="80000"/>
              </a:lnSpc>
            </a:pPr>
            <a:r>
              <a:rPr lang="en-US" altLang="en-US" sz="2000" dirty="0" smtClean="0">
                <a:solidFill>
                  <a:schemeClr val="accent2"/>
                </a:solidFill>
                <a:latin typeface="Times New Roman" pitchFamily="18" charset="0"/>
              </a:rPr>
              <a:t>November 7, 2013</a:t>
            </a:r>
          </a:p>
          <a:p>
            <a:pPr eaLnBrk="1" hangingPunct="1">
              <a:lnSpc>
                <a:spcPct val="80000"/>
              </a:lnSpc>
            </a:pPr>
            <a:endParaRPr lang="en-US" altLang="en-US" sz="2000" dirty="0" smtClean="0">
              <a:solidFill>
                <a:schemeClr val="accent2"/>
              </a:solidFill>
              <a:latin typeface="Times New Roman" pitchFamily="18" charset="0"/>
            </a:endParaRPr>
          </a:p>
          <a:p>
            <a:pPr eaLnBrk="1" hangingPunct="1">
              <a:lnSpc>
                <a:spcPct val="80000"/>
              </a:lnSpc>
            </a:pPr>
            <a:r>
              <a:rPr lang="en-US" altLang="en-US" sz="2400" dirty="0" smtClean="0">
                <a:solidFill>
                  <a:schemeClr val="accent2"/>
                </a:solidFill>
                <a:latin typeface="Times New Roman" pitchFamily="18" charset="0"/>
              </a:rPr>
              <a:t>Freya </a:t>
            </a:r>
            <a:r>
              <a:rPr lang="en-US" altLang="en-US" sz="2400" dirty="0" smtClean="0">
                <a:solidFill>
                  <a:schemeClr val="accent2"/>
                </a:solidFill>
                <a:latin typeface="Times New Roman" pitchFamily="18" charset="0"/>
              </a:rPr>
              <a:t>Kristjanson</a:t>
            </a:r>
            <a:endParaRPr lang="en-CA" altLang="en-US" sz="2400" dirty="0" smtClean="0">
              <a:solidFill>
                <a:schemeClr val="accent2"/>
              </a:solidFill>
              <a:latin typeface="Times New Roman" pitchFamily="18" charset="0"/>
            </a:endParaRPr>
          </a:p>
        </p:txBody>
      </p:sp>
      <p:pic>
        <p:nvPicPr>
          <p:cNvPr id="5" name="Picture 5" descr="C:\Documents and Settings\MArsalan\Local Settings\Temp\Cavalluzzo_Logo w green_New HR Oct 201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05BC92B2-221C-4C8F-BE05-4F858B5484AA}" type="slidenum">
              <a:rPr lang="en-CA" altLang="en-US" smtClean="0"/>
              <a:pPr eaLnBrk="1" hangingPunct="1"/>
              <a:t>10</a:t>
            </a:fld>
            <a:endParaRPr lang="en-CA" altLang="en-US" smtClean="0"/>
          </a:p>
        </p:txBody>
      </p:sp>
      <p:sp>
        <p:nvSpPr>
          <p:cNvPr id="11267" name="Rectangle 2"/>
          <p:cNvSpPr>
            <a:spLocks noGrp="1" noChangeArrowheads="1"/>
          </p:cNvSpPr>
          <p:nvPr>
            <p:ph type="title"/>
          </p:nvPr>
        </p:nvSpPr>
        <p:spPr/>
        <p:txBody>
          <a:bodyPr/>
          <a:lstStyle/>
          <a:p>
            <a:pPr eaLnBrk="1" hangingPunct="1"/>
            <a:r>
              <a:rPr lang="en-US" altLang="en-US" smtClean="0"/>
              <a:t>Cooper/Edwards (SCC, 2001)</a:t>
            </a:r>
          </a:p>
        </p:txBody>
      </p:sp>
      <p:sp>
        <p:nvSpPr>
          <p:cNvPr id="11268" name="Rectangle 3"/>
          <p:cNvSpPr>
            <a:spLocks noGrp="1" noChangeArrowheads="1"/>
          </p:cNvSpPr>
          <p:nvPr>
            <p:ph type="body" idx="1"/>
          </p:nvPr>
        </p:nvSpPr>
        <p:spPr/>
        <p:txBody>
          <a:bodyPr/>
          <a:lstStyle/>
          <a:p>
            <a:pPr eaLnBrk="1" hangingPunct="1"/>
            <a:r>
              <a:rPr lang="en-US" altLang="en-US" dirty="0" smtClean="0"/>
              <a:t>Duty (proximity) to be found in the statute</a:t>
            </a:r>
          </a:p>
          <a:p>
            <a:pPr eaLnBrk="1" hangingPunct="1"/>
            <a:r>
              <a:rPr lang="en-US" altLang="en-US" dirty="0" smtClean="0"/>
              <a:t>Duty to individuals would potentially conflict with overarching public duty</a:t>
            </a:r>
          </a:p>
          <a:p>
            <a:pPr eaLnBrk="1" hangingPunct="1"/>
            <a:r>
              <a:rPr lang="en-US" altLang="en-US" dirty="0" smtClean="0"/>
              <a:t>Importance of good faith statutory immunity clause</a:t>
            </a:r>
          </a:p>
          <a:p>
            <a:pPr eaLnBrk="1" hangingPunct="1"/>
            <a:r>
              <a:rPr lang="en-US" altLang="en-US" dirty="0" smtClean="0"/>
              <a:t>But analysis has evolved…</a:t>
            </a:r>
          </a:p>
          <a:p>
            <a:pPr eaLnBrk="1" hangingPunct="1"/>
            <a:endParaRPr lang="en-US"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6F4D5F7B-45CF-44DF-8236-28580C4CE6F1}" type="slidenum">
              <a:rPr lang="en-CA" altLang="en-US" smtClean="0"/>
              <a:pPr eaLnBrk="1" hangingPunct="1"/>
              <a:t>11</a:t>
            </a:fld>
            <a:endParaRPr lang="en-CA" altLang="en-US" smtClean="0"/>
          </a:p>
        </p:txBody>
      </p:sp>
      <p:sp>
        <p:nvSpPr>
          <p:cNvPr id="12291" name="Rectangle 2"/>
          <p:cNvSpPr>
            <a:spLocks noGrp="1" noChangeArrowheads="1"/>
          </p:cNvSpPr>
          <p:nvPr>
            <p:ph type="title"/>
          </p:nvPr>
        </p:nvSpPr>
        <p:spPr/>
        <p:txBody>
          <a:bodyPr/>
          <a:lstStyle/>
          <a:p>
            <a:pPr eaLnBrk="1" hangingPunct="1"/>
            <a:r>
              <a:rPr lang="en-US" altLang="en-US" smtClean="0"/>
              <a:t>Finney (SCC, 2004)</a:t>
            </a:r>
          </a:p>
        </p:txBody>
      </p:sp>
      <p:sp>
        <p:nvSpPr>
          <p:cNvPr id="12292" name="Rectangle 3"/>
          <p:cNvSpPr>
            <a:spLocks noGrp="1" noChangeArrowheads="1"/>
          </p:cNvSpPr>
          <p:nvPr>
            <p:ph type="body" idx="1"/>
          </p:nvPr>
        </p:nvSpPr>
        <p:spPr/>
        <p:txBody>
          <a:bodyPr/>
          <a:lstStyle/>
          <a:p>
            <a:pPr eaLnBrk="1" hangingPunct="1"/>
            <a:r>
              <a:rPr lang="en-US" altLang="en-US" smtClean="0"/>
              <a:t>Essentially, gross regulatory negligence</a:t>
            </a:r>
          </a:p>
          <a:p>
            <a:pPr eaLnBrk="1" hangingPunct="1"/>
            <a:r>
              <a:rPr lang="en-US" altLang="en-US" smtClean="0"/>
              <a:t>Delay by Barreau in responding to complaints was “unacceptable and inexcusable”</a:t>
            </a:r>
          </a:p>
          <a:p>
            <a:pPr eaLnBrk="1" hangingPunct="1"/>
            <a:r>
              <a:rPr lang="en-US" altLang="en-US" smtClean="0"/>
              <a:t>Good faith immunity clause did not protect – operational decisions in relationship of proximity, clearly identifiable plaintiff</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2E7DBC60-0573-4A31-B244-DF69F8363D16}" type="slidenum">
              <a:rPr lang="en-CA" altLang="en-US" smtClean="0"/>
              <a:pPr eaLnBrk="1" hangingPunct="1"/>
              <a:t>12</a:t>
            </a:fld>
            <a:endParaRPr lang="en-CA" altLang="en-US" smtClean="0"/>
          </a:p>
        </p:txBody>
      </p:sp>
      <p:sp>
        <p:nvSpPr>
          <p:cNvPr id="13315" name="Rectangle 2"/>
          <p:cNvSpPr>
            <a:spLocks noGrp="1" noChangeArrowheads="1"/>
          </p:cNvSpPr>
          <p:nvPr>
            <p:ph type="title"/>
          </p:nvPr>
        </p:nvSpPr>
        <p:spPr/>
        <p:txBody>
          <a:bodyPr/>
          <a:lstStyle/>
          <a:p>
            <a:pPr eaLnBrk="1" hangingPunct="1"/>
            <a:r>
              <a:rPr lang="en-US" altLang="en-US" smtClean="0"/>
              <a:t>Hill (SCC, 2007)</a:t>
            </a:r>
          </a:p>
        </p:txBody>
      </p:sp>
      <p:sp>
        <p:nvSpPr>
          <p:cNvPr id="13316" name="Rectangle 3"/>
          <p:cNvSpPr>
            <a:spLocks noGrp="1" noChangeArrowheads="1"/>
          </p:cNvSpPr>
          <p:nvPr>
            <p:ph type="body" idx="1"/>
          </p:nvPr>
        </p:nvSpPr>
        <p:spPr/>
        <p:txBody>
          <a:bodyPr/>
          <a:lstStyle/>
          <a:p>
            <a:pPr eaLnBrk="1" hangingPunct="1"/>
            <a:r>
              <a:rPr lang="en-US" altLang="en-US" smtClean="0"/>
              <a:t>Tort of negligent investigation</a:t>
            </a:r>
          </a:p>
          <a:p>
            <a:pPr eaLnBrk="1" hangingPunct="1">
              <a:buFontTx/>
              <a:buNone/>
            </a:pPr>
            <a:endParaRPr lang="en-US" altLang="en-US" smtClean="0"/>
          </a:p>
          <a:p>
            <a:pPr eaLnBrk="1" hangingPunct="1"/>
            <a:r>
              <a:rPr lang="en-US" altLang="en-US" smtClean="0"/>
              <a:t>“Close and direct” relationship between police officer and suspect under investigation</a:t>
            </a:r>
          </a:p>
          <a:p>
            <a:pPr eaLnBrk="1" hangingPunct="1">
              <a:buFontTx/>
              <a:buNone/>
            </a:pPr>
            <a:endParaRPr lang="en-US" altLang="en-US" smtClean="0"/>
          </a:p>
          <a:p>
            <a:pPr eaLnBrk="1" hangingPunct="1"/>
            <a:r>
              <a:rPr lang="en-US" altLang="en-US" smtClean="0"/>
              <a:t>Expectations, representations, reliance, nature of interests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5D2FE210-25B5-4E11-A784-EC85354972E9}" type="slidenum">
              <a:rPr lang="en-CA" altLang="en-US" smtClean="0"/>
              <a:pPr eaLnBrk="1" hangingPunct="1"/>
              <a:t>13</a:t>
            </a:fld>
            <a:endParaRPr lang="en-CA" altLang="en-US" smtClean="0"/>
          </a:p>
        </p:txBody>
      </p:sp>
      <p:sp>
        <p:nvSpPr>
          <p:cNvPr id="14339" name="Rectangle 2"/>
          <p:cNvSpPr>
            <a:spLocks noGrp="1" noChangeArrowheads="1"/>
          </p:cNvSpPr>
          <p:nvPr>
            <p:ph type="title"/>
          </p:nvPr>
        </p:nvSpPr>
        <p:spPr/>
        <p:txBody>
          <a:bodyPr/>
          <a:lstStyle/>
          <a:p>
            <a:pPr eaLnBrk="1" hangingPunct="1"/>
            <a:r>
              <a:rPr lang="en-US" altLang="en-US" smtClean="0"/>
              <a:t>Hill (continued)</a:t>
            </a:r>
          </a:p>
        </p:txBody>
      </p:sp>
      <p:sp>
        <p:nvSpPr>
          <p:cNvPr id="14340" name="Rectangle 3"/>
          <p:cNvSpPr>
            <a:spLocks noGrp="1" noChangeArrowheads="1"/>
          </p:cNvSpPr>
          <p:nvPr>
            <p:ph type="body" idx="1"/>
          </p:nvPr>
        </p:nvSpPr>
        <p:spPr/>
        <p:txBody>
          <a:bodyPr/>
          <a:lstStyle/>
          <a:p>
            <a:pPr eaLnBrk="1" hangingPunct="1"/>
            <a:r>
              <a:rPr lang="en-US" altLang="en-US" smtClean="0"/>
              <a:t>Conduct negligent if creates unreasonable risk of harm in the circumstances</a:t>
            </a:r>
          </a:p>
          <a:p>
            <a:pPr eaLnBrk="1" hangingPunct="1"/>
            <a:endParaRPr lang="en-US" altLang="en-US" smtClean="0"/>
          </a:p>
          <a:p>
            <a:pPr eaLnBrk="1" hangingPunct="1"/>
            <a:r>
              <a:rPr lang="en-US" altLang="en-US" smtClean="0"/>
              <a:t>Standard of care: distinguish between unreasonable mistakes breaching standard of care, and mere “errors of judgment” any reasonable professional might have made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EBB3D0AD-689C-49EC-8ABE-DE0E62BBD28B}" type="slidenum">
              <a:rPr lang="en-CA" altLang="en-US" smtClean="0"/>
              <a:pPr eaLnBrk="1" hangingPunct="1"/>
              <a:t>14</a:t>
            </a:fld>
            <a:endParaRPr lang="en-CA" altLang="en-US" smtClean="0"/>
          </a:p>
        </p:txBody>
      </p:sp>
      <p:sp>
        <p:nvSpPr>
          <p:cNvPr id="16387" name="Rectangle 2"/>
          <p:cNvSpPr>
            <a:spLocks noGrp="1" noChangeArrowheads="1"/>
          </p:cNvSpPr>
          <p:nvPr>
            <p:ph type="title"/>
          </p:nvPr>
        </p:nvSpPr>
        <p:spPr/>
        <p:txBody>
          <a:bodyPr/>
          <a:lstStyle/>
          <a:p>
            <a:pPr eaLnBrk="1" hangingPunct="1"/>
            <a:r>
              <a:rPr lang="en-US" altLang="en-US" smtClean="0"/>
              <a:t>Fullowka (SCC, 2010)</a:t>
            </a:r>
          </a:p>
        </p:txBody>
      </p:sp>
      <p:sp>
        <p:nvSpPr>
          <p:cNvPr id="16388" name="Rectangle 3"/>
          <p:cNvSpPr>
            <a:spLocks noGrp="1" noChangeArrowheads="1"/>
          </p:cNvSpPr>
          <p:nvPr>
            <p:ph type="body" idx="1"/>
          </p:nvPr>
        </p:nvSpPr>
        <p:spPr/>
        <p:txBody>
          <a:bodyPr/>
          <a:lstStyle/>
          <a:p>
            <a:pPr eaLnBrk="1" hangingPunct="1"/>
            <a:r>
              <a:rPr lang="en-US" altLang="en-US" smtClean="0"/>
              <a:t>NWT Mining Safety Act, section 42</a:t>
            </a:r>
          </a:p>
          <a:p>
            <a:pPr eaLnBrk="1" hangingPunct="1">
              <a:buFontTx/>
              <a:buNone/>
            </a:pPr>
            <a:r>
              <a:rPr lang="en-US" altLang="en-US" smtClean="0"/>
              <a:t>	Mining inspector “shall…order the immediate cessation of work…in a mine…that the inspector considers unsafe”</a:t>
            </a:r>
          </a:p>
          <a:p>
            <a:pPr eaLnBrk="1" hangingPunct="1">
              <a:buFontTx/>
              <a:buNone/>
            </a:pPr>
            <a:endParaRPr lang="en-US" altLang="en-US" smtClean="0"/>
          </a:p>
          <a:p>
            <a:pPr eaLnBrk="1" hangingPunct="1"/>
            <a:r>
              <a:rPr lang="en-US" altLang="en-US" smtClean="0"/>
              <a:t>Issue: Explosion (intentional tort of others) kills 9 miners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3781951D-D812-4CC0-B066-69BA315FB882}" type="slidenum">
              <a:rPr lang="en-CA" altLang="en-US" smtClean="0"/>
              <a:pPr eaLnBrk="1" hangingPunct="1"/>
              <a:t>15</a:t>
            </a:fld>
            <a:endParaRPr lang="en-CA" altLang="en-US" smtClean="0"/>
          </a:p>
        </p:txBody>
      </p:sp>
      <p:sp>
        <p:nvSpPr>
          <p:cNvPr id="17411" name="Rectangle 2"/>
          <p:cNvSpPr>
            <a:spLocks noGrp="1" noChangeArrowheads="1"/>
          </p:cNvSpPr>
          <p:nvPr>
            <p:ph type="title"/>
          </p:nvPr>
        </p:nvSpPr>
        <p:spPr/>
        <p:txBody>
          <a:bodyPr/>
          <a:lstStyle/>
          <a:p>
            <a:pPr eaLnBrk="1" hangingPunct="1"/>
            <a:r>
              <a:rPr lang="en-US" altLang="en-US" smtClean="0"/>
              <a:t>Negligent in trying to prevent</a:t>
            </a:r>
          </a:p>
        </p:txBody>
      </p:sp>
      <p:sp>
        <p:nvSpPr>
          <p:cNvPr id="17412" name="Rectangle 3"/>
          <p:cNvSpPr>
            <a:spLocks noGrp="1" noChangeArrowheads="1"/>
          </p:cNvSpPr>
          <p:nvPr>
            <p:ph type="body" idx="1"/>
          </p:nvPr>
        </p:nvSpPr>
        <p:spPr/>
        <p:txBody>
          <a:bodyPr/>
          <a:lstStyle/>
          <a:p>
            <a:pPr eaLnBrk="1" hangingPunct="1"/>
            <a:r>
              <a:rPr lang="en-US" altLang="en-US" smtClean="0"/>
              <a:t>Foreseeable: killing of miners “the very kind of thing that was likely to happen.”</a:t>
            </a:r>
          </a:p>
          <a:p>
            <a:pPr eaLnBrk="1" hangingPunct="1"/>
            <a:r>
              <a:rPr lang="en-US" altLang="en-US" smtClean="0"/>
              <a:t>Proximity: mine inspectors had statutory duty to inspect the mine, order work cessation if consider it unsafe – inspectors were physically present in mine, identified specific and serious risks to identified group.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8D2BCE73-F500-450A-9EFE-F2277A3A5A17}" type="slidenum">
              <a:rPr lang="en-CA" altLang="en-US" smtClean="0"/>
              <a:pPr eaLnBrk="1" hangingPunct="1"/>
              <a:t>16</a:t>
            </a:fld>
            <a:endParaRPr lang="en-CA" altLang="en-US" smtClean="0"/>
          </a:p>
        </p:txBody>
      </p:sp>
      <p:sp>
        <p:nvSpPr>
          <p:cNvPr id="18435" name="Rectangle 2"/>
          <p:cNvSpPr>
            <a:spLocks noGrp="1" noChangeArrowheads="1"/>
          </p:cNvSpPr>
          <p:nvPr>
            <p:ph type="title"/>
          </p:nvPr>
        </p:nvSpPr>
        <p:spPr/>
        <p:txBody>
          <a:bodyPr/>
          <a:lstStyle/>
          <a:p>
            <a:pPr eaLnBrk="1" hangingPunct="1"/>
            <a:r>
              <a:rPr lang="en-US" altLang="en-US" smtClean="0"/>
              <a:t>Fullowka (cont’d)</a:t>
            </a:r>
          </a:p>
        </p:txBody>
      </p:sp>
      <p:sp>
        <p:nvSpPr>
          <p:cNvPr id="18436" name="Rectangle 3"/>
          <p:cNvSpPr>
            <a:spLocks noGrp="1" noChangeArrowheads="1"/>
          </p:cNvSpPr>
          <p:nvPr>
            <p:ph type="body" idx="1"/>
          </p:nvPr>
        </p:nvSpPr>
        <p:spPr/>
        <p:txBody>
          <a:bodyPr/>
          <a:lstStyle/>
          <a:p>
            <a:pPr eaLnBrk="1" hangingPunct="1">
              <a:lnSpc>
                <a:spcPct val="90000"/>
              </a:lnSpc>
            </a:pPr>
            <a:r>
              <a:rPr lang="en-US" altLang="en-US" smtClean="0"/>
              <a:t>Government owed duty to miners – statute, personal and direct contact through mine inspections, awareness of risk, failure to exercise powers</a:t>
            </a:r>
          </a:p>
          <a:p>
            <a:pPr eaLnBrk="1" hangingPunct="1">
              <a:lnSpc>
                <a:spcPct val="90000"/>
              </a:lnSpc>
            </a:pPr>
            <a:endParaRPr lang="en-US" altLang="en-US" smtClean="0"/>
          </a:p>
          <a:p>
            <a:pPr eaLnBrk="1" hangingPunct="1">
              <a:lnSpc>
                <a:spcPct val="90000"/>
              </a:lnSpc>
            </a:pPr>
            <a:r>
              <a:rPr lang="en-US" altLang="en-US" smtClean="0"/>
              <a:t>Inspectors did not shut down mine for reasons relating to labour relations and criminal activities– received legal advice that no jurisdiction</a:t>
            </a:r>
          </a:p>
          <a:p>
            <a:pPr eaLnBrk="1" hangingPunct="1">
              <a:lnSpc>
                <a:spcPct val="90000"/>
              </a:lnSpc>
            </a:pPr>
            <a:endParaRPr lang="en-US"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8D7012A1-3426-42DB-B581-E3725FFF5F46}" type="slidenum">
              <a:rPr lang="en-CA" altLang="en-US" smtClean="0"/>
              <a:pPr eaLnBrk="1" hangingPunct="1"/>
              <a:t>17</a:t>
            </a:fld>
            <a:endParaRPr lang="en-CA" altLang="en-US" smtClean="0"/>
          </a:p>
        </p:txBody>
      </p:sp>
      <p:sp>
        <p:nvSpPr>
          <p:cNvPr id="19459" name="Rectangle 2"/>
          <p:cNvSpPr>
            <a:spLocks noGrp="1" noChangeArrowheads="1"/>
          </p:cNvSpPr>
          <p:nvPr>
            <p:ph type="title"/>
          </p:nvPr>
        </p:nvSpPr>
        <p:spPr/>
        <p:txBody>
          <a:bodyPr/>
          <a:lstStyle/>
          <a:p>
            <a:pPr eaLnBrk="1" hangingPunct="1"/>
            <a:r>
              <a:rPr lang="en-US" altLang="en-US" smtClean="0"/>
              <a:t>Fullowka (SCC 2010, cont’d)</a:t>
            </a:r>
          </a:p>
        </p:txBody>
      </p:sp>
      <p:sp>
        <p:nvSpPr>
          <p:cNvPr id="19460" name="Rectangle 3"/>
          <p:cNvSpPr>
            <a:spLocks noGrp="1" noChangeArrowheads="1"/>
          </p:cNvSpPr>
          <p:nvPr>
            <p:ph type="body" idx="1"/>
          </p:nvPr>
        </p:nvSpPr>
        <p:spPr/>
        <p:txBody>
          <a:bodyPr/>
          <a:lstStyle/>
          <a:p>
            <a:pPr eaLnBrk="1" hangingPunct="1"/>
            <a:r>
              <a:rPr lang="en-US" altLang="en-US" smtClean="0"/>
              <a:t>Legal advice was erroneous, but provided a shield against liability</a:t>
            </a:r>
          </a:p>
          <a:p>
            <a:pPr eaLnBrk="1" hangingPunct="1"/>
            <a:r>
              <a:rPr lang="en-US" altLang="en-US" smtClean="0"/>
              <a:t>“It will rarely be negligent for officials to restrain from taking discretionary actions that they have been advised by counsel, whose competence and good faith…they have no reason to doubt, are beyond their statutory authorities.” (para. 89)</a:t>
            </a:r>
          </a:p>
          <a:p>
            <a:pPr eaLnBrk="1" hangingPunct="1">
              <a:buFontTx/>
              <a:buNone/>
            </a:pPr>
            <a:endParaRPr lang="en-US" alt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dirty="0" err="1" smtClean="0"/>
              <a:t>Tayor</a:t>
            </a:r>
            <a:r>
              <a:rPr lang="en-US" altLang="en-US" dirty="0" smtClean="0"/>
              <a:t> v. Canada </a:t>
            </a:r>
            <a:r>
              <a:rPr lang="en-US" altLang="en-US" dirty="0" smtClean="0"/>
              <a:t>2012 </a:t>
            </a:r>
            <a:r>
              <a:rPr lang="en-US" altLang="en-US" dirty="0" err="1" smtClean="0"/>
              <a:t>ONCA</a:t>
            </a:r>
            <a:endParaRPr lang="en-CA" altLang="en-US" dirty="0" smtClean="0"/>
          </a:p>
        </p:txBody>
      </p:sp>
      <p:sp>
        <p:nvSpPr>
          <p:cNvPr id="20483" name="Content Placeholder 2"/>
          <p:cNvSpPr>
            <a:spLocks noGrp="1"/>
          </p:cNvSpPr>
          <p:nvPr>
            <p:ph idx="1"/>
          </p:nvPr>
        </p:nvSpPr>
        <p:spPr/>
        <p:txBody>
          <a:bodyPr/>
          <a:lstStyle/>
          <a:p>
            <a:pPr eaLnBrk="1" hangingPunct="1"/>
            <a:r>
              <a:rPr lang="en-US" altLang="en-US" smtClean="0"/>
              <a:t>Vitek dental implants – allegedly unsafe</a:t>
            </a:r>
          </a:p>
          <a:p>
            <a:pPr eaLnBrk="1" hangingPunct="1"/>
            <a:r>
              <a:rPr lang="en-US" altLang="en-US" smtClean="0"/>
              <a:t>Claim that Health Canada was negligent under </a:t>
            </a:r>
            <a:r>
              <a:rPr lang="en-US" altLang="en-US" i="1" smtClean="0"/>
              <a:t>Food and Drugs Act</a:t>
            </a:r>
            <a:r>
              <a:rPr lang="en-US" altLang="en-US" smtClean="0"/>
              <a:t> </a:t>
            </a:r>
          </a:p>
          <a:p>
            <a:pPr eaLnBrk="1" hangingPunct="1"/>
            <a:r>
              <a:rPr lang="en-US" altLang="en-US" smtClean="0"/>
              <a:t>Alleged failure to prevent importation and sale, failure to monitor and regulate, failure to warn doctors, dentists, consumers of dangers, failure to remediate harm</a:t>
            </a:r>
          </a:p>
          <a:p>
            <a:pPr eaLnBrk="1" hangingPunct="1"/>
            <a:r>
              <a:rPr lang="en-US" altLang="en-US" smtClean="0"/>
              <a:t>Erroneous notice of compliance</a:t>
            </a:r>
            <a:endParaRPr lang="en-CA" altLang="en-US" smtClean="0"/>
          </a:p>
        </p:txBody>
      </p:sp>
      <p:sp>
        <p:nvSpPr>
          <p:cNvPr id="20484" name="Slide Number Placeholder 3"/>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3CA975BC-1B61-460C-B56C-EACEF94F2624}" type="slidenum">
              <a:rPr lang="en-CA" altLang="en-US" smtClean="0"/>
              <a:pPr eaLnBrk="1" hangingPunct="1"/>
              <a:t>18</a:t>
            </a:fld>
            <a:endParaRPr lang="en-CA" alt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Tayor v. A.G. Canada</a:t>
            </a:r>
            <a:endParaRPr lang="en-CA" altLang="en-US" smtClean="0"/>
          </a:p>
        </p:txBody>
      </p:sp>
      <p:sp>
        <p:nvSpPr>
          <p:cNvPr id="21507" name="Content Placeholder 2"/>
          <p:cNvSpPr>
            <a:spLocks noGrp="1"/>
          </p:cNvSpPr>
          <p:nvPr>
            <p:ph idx="1"/>
          </p:nvPr>
        </p:nvSpPr>
        <p:spPr/>
        <p:txBody>
          <a:bodyPr/>
          <a:lstStyle/>
          <a:p>
            <a:pPr eaLnBrk="1" hangingPunct="1"/>
            <a:r>
              <a:rPr lang="en-US" altLang="en-US" smtClean="0"/>
              <a:t>Elements of proximity analysis</a:t>
            </a:r>
          </a:p>
          <a:p>
            <a:pPr eaLnBrk="1" hangingPunct="1"/>
            <a:r>
              <a:rPr lang="en-US" altLang="en-US" smtClean="0"/>
              <a:t>Regulator had “knowledge of a clear, present and significant danger”</a:t>
            </a:r>
          </a:p>
          <a:p>
            <a:pPr eaLnBrk="1" hangingPunct="1"/>
            <a:r>
              <a:rPr lang="en-US" altLang="en-US" smtClean="0"/>
              <a:t>“discrete and identifiable segment”</a:t>
            </a:r>
          </a:p>
          <a:p>
            <a:pPr eaLnBrk="1" hangingPunct="1"/>
            <a:r>
              <a:rPr lang="en-US" altLang="en-US" smtClean="0"/>
              <a:t>“material misstatement” by regulator</a:t>
            </a:r>
          </a:p>
          <a:p>
            <a:pPr eaLnBrk="1" hangingPunct="1"/>
            <a:r>
              <a:rPr lang="en-US" altLang="en-US" smtClean="0"/>
              <a:t>Failure to correct misstatement</a:t>
            </a:r>
          </a:p>
          <a:p>
            <a:pPr eaLnBrk="1" hangingPunct="1"/>
            <a:r>
              <a:rPr lang="en-US" altLang="en-US" smtClean="0"/>
              <a:t>Failure to notify/warn</a:t>
            </a:r>
            <a:endParaRPr lang="en-CA" altLang="en-US" smtClean="0"/>
          </a:p>
        </p:txBody>
      </p:sp>
      <p:sp>
        <p:nvSpPr>
          <p:cNvPr id="21508" name="Slide Number Placeholder 3"/>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1C763178-0B01-4B2A-8BA0-3B185AE59675}" type="slidenum">
              <a:rPr lang="en-CA" altLang="en-US" smtClean="0"/>
              <a:pPr eaLnBrk="1" hangingPunct="1"/>
              <a:t>19</a:t>
            </a:fld>
            <a:endParaRPr lang="en-CA"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BBCFC8EA-D85F-4D01-A62E-860449A063D1}" type="slidenum">
              <a:rPr lang="en-CA" altLang="en-US" smtClean="0"/>
              <a:pPr eaLnBrk="1" hangingPunct="1"/>
              <a:t>2</a:t>
            </a:fld>
            <a:endParaRPr lang="en-CA" altLang="en-US" smtClean="0"/>
          </a:p>
        </p:txBody>
      </p:sp>
      <p:sp>
        <p:nvSpPr>
          <p:cNvPr id="3075" name="Rectangle 2"/>
          <p:cNvSpPr>
            <a:spLocks noGrp="1" noChangeArrowheads="1"/>
          </p:cNvSpPr>
          <p:nvPr>
            <p:ph type="title"/>
          </p:nvPr>
        </p:nvSpPr>
        <p:spPr/>
        <p:txBody>
          <a:bodyPr/>
          <a:lstStyle/>
          <a:p>
            <a:pPr eaLnBrk="1" hangingPunct="1"/>
            <a:r>
              <a:rPr lang="en-US" altLang="en-US" smtClean="0"/>
              <a:t>Overview</a:t>
            </a:r>
          </a:p>
        </p:txBody>
      </p:sp>
      <p:sp>
        <p:nvSpPr>
          <p:cNvPr id="3076" name="Rectangle 3"/>
          <p:cNvSpPr>
            <a:spLocks noGrp="1" noChangeArrowheads="1"/>
          </p:cNvSpPr>
          <p:nvPr>
            <p:ph type="body" idx="1"/>
          </p:nvPr>
        </p:nvSpPr>
        <p:spPr/>
        <p:txBody>
          <a:bodyPr/>
          <a:lstStyle/>
          <a:p>
            <a:pPr eaLnBrk="1" hangingPunct="1"/>
            <a:r>
              <a:rPr lang="en-US" altLang="en-US" dirty="0" smtClean="0"/>
              <a:t>What is regulatory negligence?</a:t>
            </a:r>
          </a:p>
          <a:p>
            <a:pPr eaLnBrk="1" hangingPunct="1"/>
            <a:r>
              <a:rPr lang="en-US" altLang="en-US" dirty="0" smtClean="0"/>
              <a:t>Why </a:t>
            </a:r>
            <a:r>
              <a:rPr lang="en-US" altLang="en-US" dirty="0" smtClean="0"/>
              <a:t>should </a:t>
            </a:r>
            <a:r>
              <a:rPr lang="en-US" altLang="en-US" dirty="0" smtClean="0"/>
              <a:t>we care </a:t>
            </a:r>
            <a:r>
              <a:rPr lang="en-US" altLang="en-US" dirty="0" smtClean="0"/>
              <a:t>about regulatory negligence</a:t>
            </a:r>
            <a:r>
              <a:rPr lang="en-US" altLang="en-US" dirty="0" smtClean="0"/>
              <a:t>?</a:t>
            </a:r>
            <a:endParaRPr lang="en-US" altLang="en-US" dirty="0" smtClean="0"/>
          </a:p>
          <a:p>
            <a:pPr eaLnBrk="1" hangingPunct="1"/>
            <a:r>
              <a:rPr lang="en-US" altLang="en-US" dirty="0" smtClean="0"/>
              <a:t>Case </a:t>
            </a:r>
            <a:r>
              <a:rPr lang="en-US" altLang="en-US" dirty="0"/>
              <a:t>l</a:t>
            </a:r>
            <a:r>
              <a:rPr lang="en-US" altLang="en-US" dirty="0" smtClean="0"/>
              <a:t>aw</a:t>
            </a:r>
          </a:p>
          <a:p>
            <a:pPr eaLnBrk="1" hangingPunct="1"/>
            <a:r>
              <a:rPr lang="en-US" altLang="en-US" dirty="0" smtClean="0"/>
              <a:t>Risk management</a:t>
            </a:r>
            <a:endParaRPr lang="en-US" altLang="en-US" dirty="0" smtClean="0"/>
          </a:p>
          <a:p>
            <a:pPr eaLnBrk="1" hangingPunct="1">
              <a:buFontTx/>
              <a:buNone/>
            </a:pPr>
            <a:endParaRPr lang="en-US" altLang="en-US" dirty="0" smtClean="0"/>
          </a:p>
          <a:p>
            <a:pPr eaLnBrk="1" hangingPunct="1"/>
            <a:endParaRPr lang="en-US" alt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 Tobacco 2011 </a:t>
            </a:r>
            <a:r>
              <a:rPr lang="en-US" dirty="0" err="1" smtClean="0"/>
              <a:t>SCC</a:t>
            </a:r>
            <a:endParaRPr lang="en-CA" dirty="0"/>
          </a:p>
        </p:txBody>
      </p:sp>
      <p:sp>
        <p:nvSpPr>
          <p:cNvPr id="3" name="Content Placeholder 2"/>
          <p:cNvSpPr>
            <a:spLocks noGrp="1"/>
          </p:cNvSpPr>
          <p:nvPr>
            <p:ph idx="1"/>
          </p:nvPr>
        </p:nvSpPr>
        <p:spPr/>
        <p:txBody>
          <a:bodyPr/>
          <a:lstStyle/>
          <a:p>
            <a:r>
              <a:rPr lang="en-US" dirty="0" smtClean="0"/>
              <a:t>PF Duty of care to individual consumers – negligent design (not failure to warn)</a:t>
            </a:r>
          </a:p>
          <a:p>
            <a:r>
              <a:rPr lang="en-US" dirty="0" smtClean="0"/>
              <a:t>PF duty to tobacco companies – negligent misrepresentation and design</a:t>
            </a:r>
          </a:p>
          <a:p>
            <a:r>
              <a:rPr lang="en-US" dirty="0" smtClean="0"/>
              <a:t>Significant in analysis of “policy vs. operational” decisions – failed at second stage</a:t>
            </a:r>
            <a:endParaRPr lang="en-CA" dirty="0"/>
          </a:p>
        </p:txBody>
      </p:sp>
    </p:spTree>
    <p:extLst>
      <p:ext uri="{BB962C8B-B14F-4D97-AF65-F5344CB8AC3E}">
        <p14:creationId xmlns:p14="http://schemas.microsoft.com/office/powerpoint/2010/main" val="881708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Policy/Operational - Tobacco</a:t>
            </a:r>
            <a:endParaRPr lang="en-CA" dirty="0"/>
          </a:p>
        </p:txBody>
      </p:sp>
      <p:sp>
        <p:nvSpPr>
          <p:cNvPr id="3" name="Content Placeholder 2"/>
          <p:cNvSpPr>
            <a:spLocks noGrp="1"/>
          </p:cNvSpPr>
          <p:nvPr>
            <p:ph idx="1"/>
          </p:nvPr>
        </p:nvSpPr>
        <p:spPr/>
        <p:txBody>
          <a:bodyPr/>
          <a:lstStyle/>
          <a:p>
            <a:r>
              <a:rPr lang="en-US" dirty="0" smtClean="0"/>
              <a:t>Not all discretionary decisions are policy</a:t>
            </a:r>
          </a:p>
          <a:p>
            <a:r>
              <a:rPr lang="en-US" dirty="0" smtClean="0"/>
              <a:t>“true policy decisions” – “discretionary legislative or administrative decisions and conduct that are grounded in social, economic and political considerations.”</a:t>
            </a:r>
          </a:p>
          <a:p>
            <a:r>
              <a:rPr lang="en-US" dirty="0" smtClean="0"/>
              <a:t>“a course or principle of action adopted or proposed by government”</a:t>
            </a:r>
          </a:p>
          <a:p>
            <a:r>
              <a:rPr lang="en-US" dirty="0" smtClean="0"/>
              <a:t>Type of </a:t>
            </a:r>
            <a:r>
              <a:rPr lang="en-US" dirty="0" err="1" smtClean="0"/>
              <a:t>repn’s</a:t>
            </a:r>
            <a:r>
              <a:rPr lang="en-US" dirty="0" smtClean="0"/>
              <a:t>, warnings, here are policy</a:t>
            </a:r>
            <a:endParaRPr lang="en-CA" dirty="0"/>
          </a:p>
        </p:txBody>
      </p:sp>
    </p:spTree>
    <p:extLst>
      <p:ext uri="{BB962C8B-B14F-4D97-AF65-F5344CB8AC3E}">
        <p14:creationId xmlns:p14="http://schemas.microsoft.com/office/powerpoint/2010/main" val="2631969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E579D7AA-90E5-49EF-BE08-15873BE86F88}" type="slidenum">
              <a:rPr lang="en-CA" altLang="en-US" smtClean="0"/>
              <a:pPr eaLnBrk="1" hangingPunct="1"/>
              <a:t>22</a:t>
            </a:fld>
            <a:endParaRPr lang="en-CA" altLang="en-US" smtClean="0"/>
          </a:p>
        </p:txBody>
      </p:sp>
      <p:sp>
        <p:nvSpPr>
          <p:cNvPr id="22531" name="Rectangle 2"/>
          <p:cNvSpPr>
            <a:spLocks noGrp="1" noChangeArrowheads="1"/>
          </p:cNvSpPr>
          <p:nvPr>
            <p:ph type="title"/>
          </p:nvPr>
        </p:nvSpPr>
        <p:spPr/>
        <p:txBody>
          <a:bodyPr/>
          <a:lstStyle/>
          <a:p>
            <a:pPr eaLnBrk="1" hangingPunct="1"/>
            <a:r>
              <a:rPr lang="en-US" altLang="en-US" smtClean="0"/>
              <a:t>Risk Management </a:t>
            </a:r>
          </a:p>
        </p:txBody>
      </p:sp>
      <p:sp>
        <p:nvSpPr>
          <p:cNvPr id="64515" name="Rectangle 3"/>
          <p:cNvSpPr>
            <a:spLocks noGrp="1" noChangeArrowheads="1"/>
          </p:cNvSpPr>
          <p:nvPr>
            <p:ph type="body" idx="1"/>
          </p:nvPr>
        </p:nvSpPr>
        <p:spPr/>
        <p:txBody>
          <a:bodyPr/>
          <a:lstStyle/>
          <a:p>
            <a:pPr marL="0" indent="0" eaLnBrk="1" hangingPunct="1">
              <a:buFontTx/>
              <a:buNone/>
              <a:defRPr/>
            </a:pPr>
            <a:endParaRPr lang="en-US" dirty="0" smtClean="0"/>
          </a:p>
          <a:p>
            <a:pPr eaLnBrk="1" hangingPunct="1">
              <a:defRPr/>
            </a:pPr>
            <a:r>
              <a:rPr lang="en-US" dirty="0" smtClean="0"/>
              <a:t>Conduct a regulatory audit</a:t>
            </a:r>
          </a:p>
          <a:p>
            <a:pPr eaLnBrk="1" hangingPunct="1">
              <a:defRPr/>
            </a:pPr>
            <a:r>
              <a:rPr lang="en-US" dirty="0" smtClean="0"/>
              <a:t>Develop a risk management strategy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3F136800-09D1-42BE-BC2B-547D1E34F25A}" type="slidenum">
              <a:rPr lang="en-CA" altLang="en-US" smtClean="0"/>
              <a:pPr eaLnBrk="1" hangingPunct="1"/>
              <a:t>23</a:t>
            </a:fld>
            <a:endParaRPr lang="en-CA" altLang="en-US" smtClean="0"/>
          </a:p>
        </p:txBody>
      </p:sp>
      <p:sp>
        <p:nvSpPr>
          <p:cNvPr id="23555" name="Rectangle 2"/>
          <p:cNvSpPr>
            <a:spLocks noGrp="1" noChangeArrowheads="1"/>
          </p:cNvSpPr>
          <p:nvPr>
            <p:ph type="title"/>
          </p:nvPr>
        </p:nvSpPr>
        <p:spPr/>
        <p:txBody>
          <a:bodyPr/>
          <a:lstStyle/>
          <a:p>
            <a:pPr eaLnBrk="1" hangingPunct="1"/>
            <a:r>
              <a:rPr lang="en-US" altLang="en-US" sz="4000" smtClean="0"/>
              <a:t>Public Statements</a:t>
            </a:r>
          </a:p>
        </p:txBody>
      </p:sp>
      <p:sp>
        <p:nvSpPr>
          <p:cNvPr id="23556" name="Rectangle 3"/>
          <p:cNvSpPr>
            <a:spLocks noGrp="1" noChangeArrowheads="1"/>
          </p:cNvSpPr>
          <p:nvPr>
            <p:ph type="body" idx="1"/>
          </p:nvPr>
        </p:nvSpPr>
        <p:spPr/>
        <p:txBody>
          <a:bodyPr/>
          <a:lstStyle/>
          <a:p>
            <a:pPr eaLnBrk="1" hangingPunct="1">
              <a:lnSpc>
                <a:spcPct val="90000"/>
              </a:lnSpc>
            </a:pPr>
            <a:r>
              <a:rPr lang="en-US" altLang="en-US" sz="2800" dirty="0" smtClean="0"/>
              <a:t>General representations by regulator to public don’t create a direct </a:t>
            </a:r>
            <a:r>
              <a:rPr lang="en-US" altLang="en-US" sz="2800" dirty="0" smtClean="0"/>
              <a:t>relationship (Tobacco)</a:t>
            </a:r>
            <a:endParaRPr lang="en-US" altLang="en-US" sz="2800" dirty="0" smtClean="0"/>
          </a:p>
          <a:p>
            <a:pPr eaLnBrk="1" hangingPunct="1">
              <a:lnSpc>
                <a:spcPct val="90000"/>
              </a:lnSpc>
            </a:pPr>
            <a:r>
              <a:rPr lang="en-US" altLang="en-US" sz="2800" dirty="0" smtClean="0"/>
              <a:t>Concern about representations that a particularized group will be protected by the regulator (Sauer</a:t>
            </a:r>
            <a:r>
              <a:rPr lang="en-US" altLang="en-US" sz="2800" dirty="0" smtClean="0"/>
              <a:t>) or specific reps (Tobacco)</a:t>
            </a:r>
            <a:endParaRPr lang="en-US" altLang="en-US" sz="2800" dirty="0" smtClean="0"/>
          </a:p>
          <a:p>
            <a:pPr eaLnBrk="1" hangingPunct="1">
              <a:lnSpc>
                <a:spcPct val="90000"/>
              </a:lnSpc>
            </a:pPr>
            <a:r>
              <a:rPr lang="en-US" altLang="en-US" sz="2800" dirty="0" err="1" smtClean="0"/>
              <a:t>Fullowka</a:t>
            </a:r>
            <a:r>
              <a:rPr lang="en-US" altLang="en-US" sz="2800" dirty="0" smtClean="0"/>
              <a:t> specifically comments on expectations, representations and reliance in proximity/duty </a:t>
            </a:r>
            <a:r>
              <a:rPr lang="en-US" altLang="en-US" sz="2800" dirty="0" smtClean="0"/>
              <a:t>analysis (also Hill)</a:t>
            </a:r>
            <a:endParaRPr lang="en-US" altLang="en-US" sz="2800" dirty="0" smtClean="0"/>
          </a:p>
          <a:p>
            <a:pPr eaLnBrk="1" hangingPunct="1">
              <a:lnSpc>
                <a:spcPct val="90000"/>
              </a:lnSpc>
            </a:pPr>
            <a:r>
              <a:rPr lang="en-US" altLang="en-US" sz="2800" dirty="0" smtClean="0"/>
              <a:t>Minister/Chair speeches, policies, website, </a:t>
            </a:r>
            <a:r>
              <a:rPr lang="en-US" altLang="en-US" sz="2800" dirty="0" smtClean="0"/>
              <a:t>notices, responses </a:t>
            </a:r>
            <a:r>
              <a:rPr lang="en-US" altLang="en-US" sz="2800" dirty="0" smtClean="0"/>
              <a:t>to complainants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E8E49AB4-7B0E-4AA3-897D-A23EB1611EA6}" type="slidenum">
              <a:rPr lang="en-CA" altLang="en-US" smtClean="0"/>
              <a:pPr eaLnBrk="1" hangingPunct="1"/>
              <a:t>24</a:t>
            </a:fld>
            <a:endParaRPr lang="en-CA" altLang="en-US" smtClean="0"/>
          </a:p>
        </p:txBody>
      </p:sp>
      <p:sp>
        <p:nvSpPr>
          <p:cNvPr id="24579" name="Rectangle 2"/>
          <p:cNvSpPr>
            <a:spLocks noGrp="1" noChangeArrowheads="1"/>
          </p:cNvSpPr>
          <p:nvPr>
            <p:ph type="title"/>
          </p:nvPr>
        </p:nvSpPr>
        <p:spPr/>
        <p:txBody>
          <a:bodyPr/>
          <a:lstStyle/>
          <a:p>
            <a:pPr eaLnBrk="1" hangingPunct="1"/>
            <a:r>
              <a:rPr lang="en-US" altLang="en-US" smtClean="0"/>
              <a:t>Complaints/Public Protection</a:t>
            </a:r>
          </a:p>
        </p:txBody>
      </p:sp>
      <p:sp>
        <p:nvSpPr>
          <p:cNvPr id="24580" name="Rectangle 3"/>
          <p:cNvSpPr>
            <a:spLocks noGrp="1" noChangeArrowheads="1"/>
          </p:cNvSpPr>
          <p:nvPr>
            <p:ph type="body" idx="1"/>
          </p:nvPr>
        </p:nvSpPr>
        <p:spPr/>
        <p:txBody>
          <a:bodyPr/>
          <a:lstStyle/>
          <a:p>
            <a:pPr eaLnBrk="1" hangingPunct="1">
              <a:buFontTx/>
              <a:buNone/>
            </a:pPr>
            <a:endParaRPr lang="en-US" altLang="en-US" smtClean="0"/>
          </a:p>
          <a:p>
            <a:pPr eaLnBrk="1" hangingPunct="1">
              <a:buFontTx/>
              <a:buNone/>
            </a:pPr>
            <a:r>
              <a:rPr lang="en-US" altLang="en-US" smtClean="0"/>
              <a:t>	Any regulator with a public protection or licensing mandate, or dealing with public complaints, must properly record, monitor and respond to complaints (Finney)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4CF6F885-BA00-40B7-9E90-EDDBF9C4E181}" type="slidenum">
              <a:rPr lang="en-CA" altLang="en-US" smtClean="0"/>
              <a:pPr eaLnBrk="1" hangingPunct="1"/>
              <a:t>25</a:t>
            </a:fld>
            <a:endParaRPr lang="en-CA" altLang="en-US" smtClean="0"/>
          </a:p>
        </p:txBody>
      </p:sp>
      <p:sp>
        <p:nvSpPr>
          <p:cNvPr id="25603" name="Rectangle 2"/>
          <p:cNvSpPr>
            <a:spLocks noGrp="1" noChangeArrowheads="1"/>
          </p:cNvSpPr>
          <p:nvPr>
            <p:ph type="title"/>
          </p:nvPr>
        </p:nvSpPr>
        <p:spPr/>
        <p:txBody>
          <a:bodyPr/>
          <a:lstStyle/>
          <a:p>
            <a:pPr eaLnBrk="1" hangingPunct="1"/>
            <a:r>
              <a:rPr lang="en-US" altLang="en-US" smtClean="0"/>
              <a:t>Investigations/Inspections</a:t>
            </a:r>
          </a:p>
        </p:txBody>
      </p:sp>
      <p:sp>
        <p:nvSpPr>
          <p:cNvPr id="25604" name="Rectangle 3"/>
          <p:cNvSpPr>
            <a:spLocks noGrp="1" noChangeArrowheads="1"/>
          </p:cNvSpPr>
          <p:nvPr>
            <p:ph type="body" idx="1"/>
          </p:nvPr>
        </p:nvSpPr>
        <p:spPr/>
        <p:txBody>
          <a:bodyPr/>
          <a:lstStyle/>
          <a:p>
            <a:pPr eaLnBrk="1" hangingPunct="1"/>
            <a:r>
              <a:rPr lang="en-US" altLang="en-US" dirty="0" smtClean="0"/>
              <a:t>Scope</a:t>
            </a:r>
          </a:p>
          <a:p>
            <a:pPr eaLnBrk="1" hangingPunct="1"/>
            <a:r>
              <a:rPr lang="en-US" altLang="en-US" dirty="0" smtClean="0"/>
              <a:t>Delay</a:t>
            </a:r>
          </a:p>
          <a:p>
            <a:pPr eaLnBrk="1" hangingPunct="1"/>
            <a:r>
              <a:rPr lang="en-US" altLang="en-US" dirty="0" smtClean="0"/>
              <a:t>Duty to suspects</a:t>
            </a:r>
          </a:p>
          <a:p>
            <a:pPr eaLnBrk="1" hangingPunct="1"/>
            <a:r>
              <a:rPr lang="en-US" altLang="en-US" dirty="0" smtClean="0"/>
              <a:t>Exercise of statutory duties/powers</a:t>
            </a:r>
          </a:p>
          <a:p>
            <a:pPr eaLnBrk="1" hangingPunct="1"/>
            <a:r>
              <a:rPr lang="en-US" altLang="en-US" dirty="0" smtClean="0"/>
              <a:t>Enforcement </a:t>
            </a:r>
          </a:p>
          <a:p>
            <a:pPr eaLnBrk="1" hangingPunct="1"/>
            <a:r>
              <a:rPr lang="en-US" altLang="en-US" dirty="0" smtClean="0"/>
              <a:t>Lessons from Hill, </a:t>
            </a:r>
            <a:r>
              <a:rPr lang="en-US" altLang="en-US" dirty="0" err="1" smtClean="0"/>
              <a:t>Fullowka</a:t>
            </a:r>
            <a:r>
              <a:rPr lang="en-US" altLang="en-US" dirty="0" smtClean="0"/>
              <a:t>, others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0C365F47-79A1-4487-A612-22C422CC8391}" type="slidenum">
              <a:rPr lang="en-CA" altLang="en-US" smtClean="0"/>
              <a:pPr eaLnBrk="1" hangingPunct="1"/>
              <a:t>26</a:t>
            </a:fld>
            <a:endParaRPr lang="en-CA" altLang="en-US" smtClean="0"/>
          </a:p>
        </p:txBody>
      </p:sp>
      <p:sp>
        <p:nvSpPr>
          <p:cNvPr id="27651" name="Rectangle 2"/>
          <p:cNvSpPr>
            <a:spLocks noGrp="1" noChangeArrowheads="1"/>
          </p:cNvSpPr>
          <p:nvPr>
            <p:ph type="title"/>
          </p:nvPr>
        </p:nvSpPr>
        <p:spPr/>
        <p:txBody>
          <a:bodyPr/>
          <a:lstStyle/>
          <a:p>
            <a:pPr eaLnBrk="1" hangingPunct="1"/>
            <a:r>
              <a:rPr lang="en-US" altLang="en-US" smtClean="0"/>
              <a:t>Policies and Procedures</a:t>
            </a:r>
          </a:p>
        </p:txBody>
      </p:sp>
      <p:sp>
        <p:nvSpPr>
          <p:cNvPr id="27652" name="Rectangle 3"/>
          <p:cNvSpPr>
            <a:spLocks noGrp="1" noChangeArrowheads="1"/>
          </p:cNvSpPr>
          <p:nvPr>
            <p:ph type="body" idx="1"/>
          </p:nvPr>
        </p:nvSpPr>
        <p:spPr/>
        <p:txBody>
          <a:bodyPr/>
          <a:lstStyle/>
          <a:p>
            <a:pPr marL="0" indent="0" eaLnBrk="1" hangingPunct="1">
              <a:buNone/>
            </a:pPr>
            <a:endParaRPr lang="en-US" altLang="en-US" dirty="0" smtClean="0"/>
          </a:p>
          <a:p>
            <a:pPr eaLnBrk="1" hangingPunct="1"/>
            <a:r>
              <a:rPr lang="en-US" altLang="en-US" dirty="0" smtClean="0"/>
              <a:t>Evidence that standard of care was </a:t>
            </a:r>
            <a:r>
              <a:rPr lang="en-US" altLang="en-US" dirty="0" smtClean="0"/>
              <a:t>met</a:t>
            </a:r>
          </a:p>
          <a:p>
            <a:pPr eaLnBrk="1" hangingPunct="1"/>
            <a:r>
              <a:rPr lang="en-US" altLang="en-US" dirty="0" smtClean="0"/>
              <a:t>May provide evidence that a “true policy decision”</a:t>
            </a:r>
            <a:endParaRPr lang="en-US" altLang="en-US" dirty="0" smtClean="0"/>
          </a:p>
          <a:p>
            <a:pPr eaLnBrk="1" hangingPunct="1"/>
            <a:r>
              <a:rPr lang="en-US" altLang="en-US" dirty="0" smtClean="0"/>
              <a:t>Failure to follow may be an operational failure, therefore potential liability (see </a:t>
            </a:r>
            <a:r>
              <a:rPr lang="en-US" altLang="en-US" dirty="0" err="1" smtClean="0"/>
              <a:t>Heaslip</a:t>
            </a:r>
            <a:r>
              <a:rPr lang="en-US" altLang="en-US" dirty="0" smtClean="0"/>
              <a:t>, </a:t>
            </a:r>
            <a:r>
              <a:rPr lang="en-US" altLang="en-US" dirty="0" err="1" smtClean="0"/>
              <a:t>OCA</a:t>
            </a:r>
            <a:r>
              <a:rPr lang="en-US" altLang="en-US" dirty="0" smtClean="0"/>
              <a:t>, 2009)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8C931AF2-8FA8-436F-950B-711F68D99B91}" type="slidenum">
              <a:rPr lang="en-CA" altLang="en-US" smtClean="0"/>
              <a:pPr eaLnBrk="1" hangingPunct="1"/>
              <a:t>27</a:t>
            </a:fld>
            <a:endParaRPr lang="en-CA" altLang="en-US" smtClean="0"/>
          </a:p>
        </p:txBody>
      </p:sp>
      <p:sp>
        <p:nvSpPr>
          <p:cNvPr id="28675" name="Rectangle 2"/>
          <p:cNvSpPr>
            <a:spLocks noGrp="1" noChangeArrowheads="1"/>
          </p:cNvSpPr>
          <p:nvPr>
            <p:ph type="title"/>
          </p:nvPr>
        </p:nvSpPr>
        <p:spPr/>
        <p:txBody>
          <a:bodyPr/>
          <a:lstStyle/>
          <a:p>
            <a:pPr eaLnBrk="1" hangingPunct="1"/>
            <a:r>
              <a:rPr lang="en-US" altLang="en-US" smtClean="0"/>
              <a:t>Obtain Legal Opinions</a:t>
            </a:r>
          </a:p>
        </p:txBody>
      </p:sp>
      <p:sp>
        <p:nvSpPr>
          <p:cNvPr id="28676" name="Rectangle 3"/>
          <p:cNvSpPr>
            <a:spLocks noGrp="1" noChangeArrowheads="1"/>
          </p:cNvSpPr>
          <p:nvPr>
            <p:ph type="body" idx="1"/>
          </p:nvPr>
        </p:nvSpPr>
        <p:spPr/>
        <p:txBody>
          <a:bodyPr/>
          <a:lstStyle/>
          <a:p>
            <a:pPr eaLnBrk="1" hangingPunct="1"/>
            <a:r>
              <a:rPr lang="en-US" altLang="en-US" dirty="0" smtClean="0"/>
              <a:t>Particularly with respect to jurisdictional limits on discretionary decisions – lesson from </a:t>
            </a:r>
            <a:r>
              <a:rPr lang="en-US" altLang="en-US" dirty="0" err="1" smtClean="0"/>
              <a:t>Fullowka</a:t>
            </a:r>
            <a:endParaRPr lang="en-US" altLang="en-US" dirty="0" smtClean="0"/>
          </a:p>
          <a:p>
            <a:pPr eaLnBrk="1" hangingPunct="1"/>
            <a:r>
              <a:rPr lang="en-US" altLang="en-US" dirty="0" smtClean="0"/>
              <a:t>Legal advice as a shield (even when advice erroneous)</a:t>
            </a:r>
          </a:p>
          <a:p>
            <a:pPr eaLnBrk="1" hangingPunct="1"/>
            <a:r>
              <a:rPr lang="en-US" altLang="en-US" dirty="0" smtClean="0"/>
              <a:t>Ethical issue: pressure on tribunal/agency counsel to provide such opinions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also articles</a:t>
            </a:r>
            <a:endParaRPr lang="en-CA" dirty="0"/>
          </a:p>
        </p:txBody>
      </p:sp>
      <p:sp>
        <p:nvSpPr>
          <p:cNvPr id="3" name="Content Placeholder 2"/>
          <p:cNvSpPr>
            <a:spLocks noGrp="1"/>
          </p:cNvSpPr>
          <p:nvPr>
            <p:ph idx="1"/>
          </p:nvPr>
        </p:nvSpPr>
        <p:spPr/>
        <p:txBody>
          <a:bodyPr/>
          <a:lstStyle/>
          <a:p>
            <a:r>
              <a:rPr lang="en-US" dirty="0" smtClean="0"/>
              <a:t>Regulatory Negligence and Administrative Law”, F. Kristjanson and S. Moreau (2012), 25 </a:t>
            </a:r>
            <a:r>
              <a:rPr lang="en-US" i="1" dirty="0" err="1" smtClean="0"/>
              <a:t>C.J.A.L.P</a:t>
            </a:r>
            <a:r>
              <a:rPr lang="en-US" i="1" dirty="0" smtClean="0"/>
              <a:t>.</a:t>
            </a:r>
            <a:r>
              <a:rPr lang="en-US" dirty="0" smtClean="0"/>
              <a:t> 103 - 129</a:t>
            </a:r>
          </a:p>
          <a:p>
            <a:r>
              <a:rPr lang="en-US" dirty="0" smtClean="0"/>
              <a:t> ( “</a:t>
            </a:r>
            <a:r>
              <a:rPr lang="en-US" i="1" dirty="0" smtClean="0"/>
              <a:t>R. v. Imperial Tobacco Ltd</a:t>
            </a:r>
            <a:r>
              <a:rPr lang="en-US" dirty="0" smtClean="0"/>
              <a:t>: More Restrictions on Public Authority Tort Liability”, Lewis </a:t>
            </a:r>
            <a:r>
              <a:rPr lang="en-US" dirty="0" err="1" smtClean="0"/>
              <a:t>Klar</a:t>
            </a:r>
            <a:r>
              <a:rPr lang="en-US" dirty="0"/>
              <a:t> </a:t>
            </a:r>
            <a:r>
              <a:rPr lang="en-US" dirty="0" smtClean="0"/>
              <a:t>(2012) 50 </a:t>
            </a:r>
            <a:r>
              <a:rPr lang="en-US" i="1" dirty="0" smtClean="0"/>
              <a:t>Alta </a:t>
            </a:r>
            <a:r>
              <a:rPr lang="en-US" i="1" dirty="0" err="1" smtClean="0"/>
              <a:t>L.Rev</a:t>
            </a:r>
            <a:r>
              <a:rPr lang="en-US" i="1" dirty="0" smtClean="0"/>
              <a:t>. </a:t>
            </a:r>
            <a:r>
              <a:rPr lang="en-US" dirty="0" smtClean="0"/>
              <a:t>157 - 170</a:t>
            </a:r>
            <a:endParaRPr lang="en-CA" dirty="0"/>
          </a:p>
        </p:txBody>
      </p:sp>
    </p:spTree>
    <p:extLst>
      <p:ext uri="{BB962C8B-B14F-4D97-AF65-F5344CB8AC3E}">
        <p14:creationId xmlns:p14="http://schemas.microsoft.com/office/powerpoint/2010/main" val="23546311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3FE0C63D-6282-431E-B4B4-2408EA2246D3}" type="slidenum">
              <a:rPr lang="en-CA" altLang="en-US" smtClean="0"/>
              <a:pPr eaLnBrk="1" hangingPunct="1"/>
              <a:t>29</a:t>
            </a:fld>
            <a:endParaRPr lang="en-CA" altLang="en-US" smtClean="0"/>
          </a:p>
        </p:txBody>
      </p:sp>
      <p:sp>
        <p:nvSpPr>
          <p:cNvPr id="29699" name="Rectangle 2"/>
          <p:cNvSpPr>
            <a:spLocks noGrp="1" noChangeArrowheads="1"/>
          </p:cNvSpPr>
          <p:nvPr>
            <p:ph type="title"/>
          </p:nvPr>
        </p:nvSpPr>
        <p:spPr/>
        <p:txBody>
          <a:bodyPr/>
          <a:lstStyle/>
          <a:p>
            <a:pPr eaLnBrk="1" hangingPunct="1"/>
            <a:r>
              <a:rPr lang="en-US" altLang="en-US" smtClean="0"/>
              <a:t>Thank You</a:t>
            </a:r>
            <a:endParaRPr lang="en-CA" altLang="en-US" smtClean="0"/>
          </a:p>
        </p:txBody>
      </p:sp>
      <p:sp>
        <p:nvSpPr>
          <p:cNvPr id="29700" name="Rectangle 3"/>
          <p:cNvSpPr>
            <a:spLocks noGrp="1" noChangeArrowheads="1"/>
          </p:cNvSpPr>
          <p:nvPr>
            <p:ph type="body" idx="1"/>
          </p:nvPr>
        </p:nvSpPr>
        <p:spPr/>
        <p:txBody>
          <a:bodyPr/>
          <a:lstStyle/>
          <a:p>
            <a:pPr eaLnBrk="1" hangingPunct="1"/>
            <a:endParaRPr lang="en-US" altLang="en-US" dirty="0" smtClean="0"/>
          </a:p>
          <a:p>
            <a:pPr eaLnBrk="1" hangingPunct="1"/>
            <a:endParaRPr lang="en-US" altLang="en-US" dirty="0" smtClean="0"/>
          </a:p>
          <a:p>
            <a:pPr algn="ctr" eaLnBrk="1" hangingPunct="1">
              <a:buFontTx/>
              <a:buNone/>
            </a:pPr>
            <a:r>
              <a:rPr lang="en-US" altLang="en-US" b="1" i="1" dirty="0" smtClean="0"/>
              <a:t>Freya </a:t>
            </a:r>
            <a:r>
              <a:rPr lang="en-US" altLang="en-US" b="1" i="1" dirty="0" smtClean="0"/>
              <a:t>Kristjanson</a:t>
            </a:r>
          </a:p>
          <a:p>
            <a:pPr algn="ctr" eaLnBrk="1" hangingPunct="1">
              <a:buFontTx/>
              <a:buNone/>
            </a:pPr>
            <a:r>
              <a:rPr lang="en-US" altLang="en-US" dirty="0" smtClean="0"/>
              <a:t>Cavalluzzo </a:t>
            </a:r>
            <a:r>
              <a:rPr lang="en-US" altLang="en-US" dirty="0" err="1" smtClean="0"/>
              <a:t>Shilton</a:t>
            </a:r>
            <a:r>
              <a:rPr lang="en-US" altLang="en-US" dirty="0" smtClean="0"/>
              <a:t> </a:t>
            </a:r>
            <a:endParaRPr lang="en-US" altLang="en-US" dirty="0" smtClean="0"/>
          </a:p>
          <a:p>
            <a:pPr algn="ctr" eaLnBrk="1" hangingPunct="1">
              <a:buFontTx/>
              <a:buNone/>
            </a:pPr>
            <a:r>
              <a:rPr lang="en-US" altLang="en-US" dirty="0" smtClean="0"/>
              <a:t>McIntyre </a:t>
            </a:r>
            <a:r>
              <a:rPr lang="en-US" altLang="en-US" dirty="0" smtClean="0"/>
              <a:t>Cornish </a:t>
            </a:r>
            <a:r>
              <a:rPr lang="en-US" altLang="en-US" baseline="30000" dirty="0" smtClean="0"/>
              <a:t>LLP</a:t>
            </a:r>
            <a:r>
              <a:rPr lang="en-US" altLang="en-US" dirty="0" smtClean="0"/>
              <a:t> (Toronto)</a:t>
            </a:r>
          </a:p>
          <a:p>
            <a:pPr algn="ctr" eaLnBrk="1" hangingPunct="1">
              <a:buFontTx/>
              <a:buNone/>
            </a:pPr>
            <a:r>
              <a:rPr lang="en-US" altLang="en-US" dirty="0" smtClean="0">
                <a:hlinkClick r:id="rId3"/>
              </a:rPr>
              <a:t>fkristjanson@cavalluzzo.com</a:t>
            </a:r>
            <a:endParaRPr lang="en-US" altLang="en-US" dirty="0" smtClean="0"/>
          </a:p>
          <a:p>
            <a:pPr algn="ctr" eaLnBrk="1" hangingPunct="1">
              <a:buFontTx/>
              <a:buNone/>
            </a:pPr>
            <a:r>
              <a:rPr lang="en-US" altLang="en-US" dirty="0" smtClean="0"/>
              <a:t>(416) 964-5520</a:t>
            </a:r>
            <a:endParaRPr lang="en-CA"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771BE957-FD65-42A7-BDC1-DAC68C9D22FC}" type="slidenum">
              <a:rPr lang="en-CA" altLang="en-US" smtClean="0"/>
              <a:pPr eaLnBrk="1" hangingPunct="1"/>
              <a:t>3</a:t>
            </a:fld>
            <a:endParaRPr lang="en-CA" altLang="en-US" smtClean="0"/>
          </a:p>
        </p:txBody>
      </p:sp>
      <p:sp>
        <p:nvSpPr>
          <p:cNvPr id="5123" name="Rectangle 2"/>
          <p:cNvSpPr>
            <a:spLocks noGrp="1" noChangeArrowheads="1"/>
          </p:cNvSpPr>
          <p:nvPr>
            <p:ph type="title"/>
          </p:nvPr>
        </p:nvSpPr>
        <p:spPr/>
        <p:txBody>
          <a:bodyPr/>
          <a:lstStyle/>
          <a:p>
            <a:pPr eaLnBrk="1" hangingPunct="1"/>
            <a:r>
              <a:rPr lang="en-US" altLang="en-US" smtClean="0"/>
              <a:t>What is regulatory negligence?</a:t>
            </a:r>
          </a:p>
        </p:txBody>
      </p:sp>
      <p:sp>
        <p:nvSpPr>
          <p:cNvPr id="5124" name="Rectangle 3"/>
          <p:cNvSpPr>
            <a:spLocks noGrp="1" noChangeArrowheads="1"/>
          </p:cNvSpPr>
          <p:nvPr>
            <p:ph type="body" idx="1"/>
          </p:nvPr>
        </p:nvSpPr>
        <p:spPr/>
        <p:txBody>
          <a:bodyPr/>
          <a:lstStyle/>
          <a:p>
            <a:pPr eaLnBrk="1" hangingPunct="1"/>
            <a:r>
              <a:rPr lang="en-US" altLang="en-US" dirty="0" smtClean="0"/>
              <a:t>Tort law – negligence - applied to governments, agencies, boards, commissions and their agents and employees</a:t>
            </a:r>
          </a:p>
          <a:p>
            <a:pPr eaLnBrk="1" hangingPunct="1"/>
            <a:r>
              <a:rPr lang="en-US" altLang="en-US" dirty="0" smtClean="0"/>
              <a:t>Relates to public actions and duties</a:t>
            </a:r>
          </a:p>
          <a:p>
            <a:pPr eaLnBrk="1" hangingPunct="1"/>
            <a:r>
              <a:rPr lang="en-US" altLang="en-US" dirty="0" smtClean="0"/>
              <a:t>Negligence used to supplement traditional public law remedies (remedy for substandard administrative action)</a:t>
            </a:r>
          </a:p>
          <a:p>
            <a:pPr eaLnBrk="1" hangingPunct="1">
              <a:buFontTx/>
              <a:buNone/>
            </a:pPr>
            <a:endParaRPr lang="en-US"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45EED81D-8621-4875-B71F-84C73D747838}" type="slidenum">
              <a:rPr lang="en-CA" altLang="en-US" smtClean="0"/>
              <a:pPr eaLnBrk="1" hangingPunct="1"/>
              <a:t>4</a:t>
            </a:fld>
            <a:endParaRPr lang="en-CA" altLang="en-US" smtClean="0"/>
          </a:p>
        </p:txBody>
      </p:sp>
      <p:sp>
        <p:nvSpPr>
          <p:cNvPr id="6147" name="Rectangle 2"/>
          <p:cNvSpPr>
            <a:spLocks noGrp="1" noChangeArrowheads="1"/>
          </p:cNvSpPr>
          <p:nvPr>
            <p:ph type="title"/>
          </p:nvPr>
        </p:nvSpPr>
        <p:spPr/>
        <p:txBody>
          <a:bodyPr/>
          <a:lstStyle/>
          <a:p>
            <a:pPr eaLnBrk="1" hangingPunct="1"/>
            <a:r>
              <a:rPr lang="en-US" altLang="en-US" sz="4000" smtClean="0"/>
              <a:t>What kinds of regulatory functions?</a:t>
            </a:r>
          </a:p>
        </p:txBody>
      </p:sp>
      <p:sp>
        <p:nvSpPr>
          <p:cNvPr id="6148" name="Rectangle 3"/>
          <p:cNvSpPr>
            <a:spLocks noGrp="1" noChangeArrowheads="1"/>
          </p:cNvSpPr>
          <p:nvPr>
            <p:ph type="body" idx="1"/>
          </p:nvPr>
        </p:nvSpPr>
        <p:spPr/>
        <p:txBody>
          <a:bodyPr/>
          <a:lstStyle/>
          <a:p>
            <a:pPr eaLnBrk="1" hangingPunct="1"/>
            <a:r>
              <a:rPr lang="en-US" altLang="en-US" dirty="0" smtClean="0"/>
              <a:t>Responding to </a:t>
            </a:r>
            <a:r>
              <a:rPr lang="en-US" altLang="en-US" dirty="0"/>
              <a:t>c</a:t>
            </a:r>
            <a:r>
              <a:rPr lang="en-US" altLang="en-US" dirty="0" smtClean="0"/>
              <a:t>omplaints</a:t>
            </a:r>
            <a:endParaRPr lang="en-US" altLang="en-US" dirty="0" smtClean="0"/>
          </a:p>
          <a:p>
            <a:pPr eaLnBrk="1" hangingPunct="1"/>
            <a:r>
              <a:rPr lang="en-US" altLang="en-US" dirty="0" smtClean="0"/>
              <a:t>Investigations and inspections</a:t>
            </a:r>
          </a:p>
          <a:p>
            <a:pPr eaLnBrk="1" hangingPunct="1"/>
            <a:r>
              <a:rPr lang="en-US" altLang="en-US" dirty="0" smtClean="0"/>
              <a:t>Standard </a:t>
            </a:r>
            <a:r>
              <a:rPr lang="en-US" altLang="en-US" dirty="0" smtClean="0"/>
              <a:t>setting</a:t>
            </a:r>
          </a:p>
          <a:p>
            <a:pPr eaLnBrk="1" hangingPunct="1"/>
            <a:r>
              <a:rPr lang="en-US" altLang="en-US" dirty="0" smtClean="0"/>
              <a:t>Failure to regulate, monitor</a:t>
            </a:r>
          </a:p>
          <a:p>
            <a:pPr eaLnBrk="1" hangingPunct="1"/>
            <a:r>
              <a:rPr lang="en-US" altLang="en-US" dirty="0" smtClean="0"/>
              <a:t>Negligent misrepresentations</a:t>
            </a:r>
          </a:p>
          <a:p>
            <a:pPr eaLnBrk="1" hangingPunct="1"/>
            <a:r>
              <a:rPr lang="en-US" altLang="en-US" dirty="0" smtClean="0"/>
              <a:t>Failure to warn, notify</a:t>
            </a:r>
            <a:endParaRPr lang="en-US" altLang="en-US" dirty="0" smtClean="0"/>
          </a:p>
          <a:p>
            <a:pPr eaLnBrk="1" hangingPunct="1"/>
            <a:r>
              <a:rPr lang="en-US" altLang="en-US" dirty="0" smtClean="0"/>
              <a:t>Enforcement</a:t>
            </a:r>
            <a:endParaRPr lang="en-US"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4E05F75C-DF2C-419B-9C2E-AF1A0D55CF91}" type="slidenum">
              <a:rPr lang="en-CA" altLang="en-US" smtClean="0"/>
              <a:pPr eaLnBrk="1" hangingPunct="1"/>
              <a:t>5</a:t>
            </a:fld>
            <a:endParaRPr lang="en-CA" altLang="en-US" smtClean="0"/>
          </a:p>
        </p:txBody>
      </p:sp>
      <p:sp>
        <p:nvSpPr>
          <p:cNvPr id="7171" name="Rectangle 2"/>
          <p:cNvSpPr>
            <a:spLocks noGrp="1" noChangeArrowheads="1"/>
          </p:cNvSpPr>
          <p:nvPr>
            <p:ph type="title"/>
          </p:nvPr>
        </p:nvSpPr>
        <p:spPr/>
        <p:txBody>
          <a:bodyPr/>
          <a:lstStyle/>
          <a:p>
            <a:pPr eaLnBrk="1" hangingPunct="1"/>
            <a:r>
              <a:rPr lang="en-US" altLang="en-US" dirty="0" smtClean="0"/>
              <a:t>Why does it matter?</a:t>
            </a:r>
            <a:endParaRPr lang="en-US" altLang="en-US" dirty="0" smtClean="0"/>
          </a:p>
        </p:txBody>
      </p:sp>
      <p:sp>
        <p:nvSpPr>
          <p:cNvPr id="7172" name="Rectangle 3"/>
          <p:cNvSpPr>
            <a:spLocks noGrp="1" noChangeArrowheads="1"/>
          </p:cNvSpPr>
          <p:nvPr>
            <p:ph type="body" idx="1"/>
          </p:nvPr>
        </p:nvSpPr>
        <p:spPr/>
        <p:txBody>
          <a:bodyPr/>
          <a:lstStyle/>
          <a:p>
            <a:pPr eaLnBrk="1" hangingPunct="1">
              <a:lnSpc>
                <a:spcPct val="90000"/>
              </a:lnSpc>
            </a:pPr>
            <a:r>
              <a:rPr lang="en-US" altLang="en-US" dirty="0" smtClean="0"/>
              <a:t>Liability in negligence is a form of accountability</a:t>
            </a:r>
          </a:p>
          <a:p>
            <a:pPr eaLnBrk="1" hangingPunct="1">
              <a:lnSpc>
                <a:spcPct val="90000"/>
              </a:lnSpc>
              <a:buFontTx/>
              <a:buNone/>
            </a:pPr>
            <a:endParaRPr lang="en-US" altLang="en-US" dirty="0" smtClean="0"/>
          </a:p>
          <a:p>
            <a:pPr eaLnBrk="1" hangingPunct="1">
              <a:lnSpc>
                <a:spcPct val="90000"/>
              </a:lnSpc>
            </a:pPr>
            <a:r>
              <a:rPr lang="en-US" altLang="en-US" dirty="0" smtClean="0"/>
              <a:t>Normative value  - regulators should strive to ensure they do not create harm</a:t>
            </a:r>
          </a:p>
          <a:p>
            <a:pPr eaLnBrk="1" hangingPunct="1">
              <a:lnSpc>
                <a:spcPct val="90000"/>
              </a:lnSpc>
              <a:buFontTx/>
              <a:buNone/>
            </a:pPr>
            <a:endParaRPr lang="en-US" altLang="en-US" dirty="0" smtClean="0"/>
          </a:p>
          <a:p>
            <a:pPr eaLnBrk="1" hangingPunct="1">
              <a:lnSpc>
                <a:spcPct val="90000"/>
              </a:lnSpc>
            </a:pPr>
            <a:r>
              <a:rPr lang="en-US" altLang="en-US" dirty="0" smtClean="0"/>
              <a:t>Lawsuits impact stakeholder relations, create adverse media coverage, undermine public </a:t>
            </a:r>
            <a:r>
              <a:rPr lang="en-US" altLang="en-US" dirty="0" smtClean="0"/>
              <a:t>confidence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000" smtClean="0"/>
              <a:t>Ont. C.A. 2012 – Taylor v. Canada 2012 ONCA 479 (Canlii)</a:t>
            </a:r>
            <a:endParaRPr lang="en-CA" altLang="en-US" sz="4000" smtClean="0"/>
          </a:p>
        </p:txBody>
      </p:sp>
      <p:sp>
        <p:nvSpPr>
          <p:cNvPr id="4099" name="Content Placeholder 2"/>
          <p:cNvSpPr>
            <a:spLocks noGrp="1"/>
          </p:cNvSpPr>
          <p:nvPr>
            <p:ph idx="1"/>
          </p:nvPr>
        </p:nvSpPr>
        <p:spPr/>
        <p:txBody>
          <a:bodyPr/>
          <a:lstStyle/>
          <a:p>
            <a:pPr eaLnBrk="1" hangingPunct="1"/>
            <a:r>
              <a:rPr lang="en-US" altLang="en-US" smtClean="0"/>
              <a:t>“If a government regulator exercises its powers in a negligent way, people can be hurt and suffer substantial damages.  The question in this proceeding…is when does a regulator owe a prima facie private law duty of care to the individual harmed by the regulator’s negligence? (para. 1)</a:t>
            </a:r>
            <a:endParaRPr lang="en-CA" altLang="en-US" smtClean="0"/>
          </a:p>
        </p:txBody>
      </p:sp>
      <p:sp>
        <p:nvSpPr>
          <p:cNvPr id="4100" name="Slide Number Placeholder 3"/>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AA53E370-26A1-4E98-95F6-18B2A21CB862}" type="slidenum">
              <a:rPr lang="en-CA" altLang="en-US" smtClean="0"/>
              <a:pPr eaLnBrk="1" hangingPunct="1"/>
              <a:t>6</a:t>
            </a:fld>
            <a:endParaRPr lang="en-CA"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ECD3A739-94BD-48EC-A404-7C51D095EA2A}" type="slidenum">
              <a:rPr lang="en-CA" altLang="en-US" smtClean="0"/>
              <a:pPr eaLnBrk="1" hangingPunct="1"/>
              <a:t>7</a:t>
            </a:fld>
            <a:endParaRPr lang="en-CA" altLang="en-US" smtClean="0"/>
          </a:p>
        </p:txBody>
      </p:sp>
      <p:sp>
        <p:nvSpPr>
          <p:cNvPr id="8195" name="Rectangle 2"/>
          <p:cNvSpPr>
            <a:spLocks noGrp="1" noChangeArrowheads="1"/>
          </p:cNvSpPr>
          <p:nvPr>
            <p:ph type="title"/>
          </p:nvPr>
        </p:nvSpPr>
        <p:spPr/>
        <p:txBody>
          <a:bodyPr/>
          <a:lstStyle/>
          <a:p>
            <a:pPr eaLnBrk="1" hangingPunct="1"/>
            <a:r>
              <a:rPr lang="en-US" altLang="en-US" smtClean="0"/>
              <a:t>Basic Elements of Negligence</a:t>
            </a:r>
          </a:p>
        </p:txBody>
      </p:sp>
      <p:sp>
        <p:nvSpPr>
          <p:cNvPr id="8196" name="Rectangle 3"/>
          <p:cNvSpPr>
            <a:spLocks noGrp="1" noChangeArrowheads="1"/>
          </p:cNvSpPr>
          <p:nvPr>
            <p:ph type="body" idx="1"/>
          </p:nvPr>
        </p:nvSpPr>
        <p:spPr/>
        <p:txBody>
          <a:bodyPr/>
          <a:lstStyle/>
          <a:p>
            <a:pPr eaLnBrk="1" hangingPunct="1"/>
            <a:r>
              <a:rPr lang="en-US" altLang="en-US" dirty="0" smtClean="0"/>
              <a:t>*Duty </a:t>
            </a:r>
            <a:r>
              <a:rPr lang="en-US" altLang="en-US" dirty="0" smtClean="0"/>
              <a:t>of care</a:t>
            </a:r>
          </a:p>
          <a:p>
            <a:pPr eaLnBrk="1" hangingPunct="1"/>
            <a:r>
              <a:rPr lang="en-US" altLang="en-US" dirty="0" smtClean="0"/>
              <a:t>Standard of Care</a:t>
            </a:r>
          </a:p>
          <a:p>
            <a:pPr eaLnBrk="1" hangingPunct="1"/>
            <a:r>
              <a:rPr lang="en-US" altLang="en-US" dirty="0" smtClean="0"/>
              <a:t>Breach of the standard of care</a:t>
            </a:r>
          </a:p>
          <a:p>
            <a:pPr eaLnBrk="1" hangingPunct="1"/>
            <a:r>
              <a:rPr lang="en-US" altLang="en-US" dirty="0" smtClean="0"/>
              <a:t>Causation</a:t>
            </a:r>
          </a:p>
          <a:p>
            <a:pPr eaLnBrk="1" hangingPunct="1"/>
            <a:r>
              <a:rPr lang="en-US" altLang="en-US" dirty="0" smtClean="0"/>
              <a:t>Damage or loss that is not too remote or unforeseeable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9A0C9343-DAA4-4965-A254-3825D04ACE05}" type="slidenum">
              <a:rPr lang="en-CA" altLang="en-US" smtClean="0"/>
              <a:pPr eaLnBrk="1" hangingPunct="1"/>
              <a:t>8</a:t>
            </a:fld>
            <a:endParaRPr lang="en-CA" altLang="en-US" smtClean="0"/>
          </a:p>
        </p:txBody>
      </p:sp>
      <p:sp>
        <p:nvSpPr>
          <p:cNvPr id="9219" name="Rectangle 2"/>
          <p:cNvSpPr>
            <a:spLocks noGrp="1" noChangeArrowheads="1"/>
          </p:cNvSpPr>
          <p:nvPr>
            <p:ph type="title"/>
          </p:nvPr>
        </p:nvSpPr>
        <p:spPr/>
        <p:txBody>
          <a:bodyPr/>
          <a:lstStyle/>
          <a:p>
            <a:pPr eaLnBrk="1" hangingPunct="1"/>
            <a:r>
              <a:rPr lang="en-US" altLang="en-US" smtClean="0"/>
              <a:t>Proximity – Duty of Care</a:t>
            </a:r>
          </a:p>
        </p:txBody>
      </p:sp>
      <p:sp>
        <p:nvSpPr>
          <p:cNvPr id="9220" name="Rectangle 3"/>
          <p:cNvSpPr>
            <a:spLocks noGrp="1" noChangeArrowheads="1"/>
          </p:cNvSpPr>
          <p:nvPr>
            <p:ph type="body" idx="1"/>
          </p:nvPr>
        </p:nvSpPr>
        <p:spPr/>
        <p:txBody>
          <a:bodyPr/>
          <a:lstStyle/>
          <a:p>
            <a:pPr eaLnBrk="1" hangingPunct="1"/>
            <a:r>
              <a:rPr lang="en-US" altLang="en-US" dirty="0" smtClean="0"/>
              <a:t>Does the relationship disclose sufficient foreseeability and proximity to form a </a:t>
            </a:r>
            <a:r>
              <a:rPr lang="en-US" altLang="en-US" i="1" dirty="0" smtClean="0"/>
              <a:t>prima facie</a:t>
            </a:r>
            <a:r>
              <a:rPr lang="en-US" altLang="en-US" dirty="0" smtClean="0"/>
              <a:t> duty of care? (step 1)</a:t>
            </a:r>
          </a:p>
          <a:p>
            <a:pPr eaLnBrk="1" hangingPunct="1"/>
            <a:endParaRPr lang="en-US" altLang="en-US" dirty="0" smtClean="0"/>
          </a:p>
          <a:p>
            <a:pPr eaLnBrk="1" hangingPunct="1"/>
            <a:r>
              <a:rPr lang="en-US" altLang="en-US" dirty="0" smtClean="0"/>
              <a:t>If so, are there any residual policy concerns which ought to negate or limit the duty of care? (step 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Proximity – Regulatory Neg.</a:t>
            </a:r>
            <a:endParaRPr lang="en-CA" altLang="en-US" smtClean="0"/>
          </a:p>
        </p:txBody>
      </p:sp>
      <p:sp>
        <p:nvSpPr>
          <p:cNvPr id="3" name="Content Placeholder 2"/>
          <p:cNvSpPr>
            <a:spLocks noGrp="1"/>
          </p:cNvSpPr>
          <p:nvPr>
            <p:ph idx="1"/>
          </p:nvPr>
        </p:nvSpPr>
        <p:spPr/>
        <p:txBody>
          <a:bodyPr/>
          <a:lstStyle/>
          <a:p>
            <a:pPr eaLnBrk="1" hangingPunct="1">
              <a:defRPr/>
            </a:pPr>
            <a:endParaRPr lang="en-US" dirty="0" smtClean="0"/>
          </a:p>
          <a:p>
            <a:pPr eaLnBrk="1" hangingPunct="1">
              <a:defRPr/>
            </a:pPr>
            <a:r>
              <a:rPr lang="en-US" dirty="0" smtClean="0"/>
              <a:t>First  - the applicable legislative scheme</a:t>
            </a:r>
          </a:p>
          <a:p>
            <a:pPr marL="0" indent="0" eaLnBrk="1" hangingPunct="1">
              <a:buFontTx/>
              <a:buNone/>
              <a:defRPr/>
            </a:pPr>
            <a:endParaRPr lang="en-US" dirty="0" smtClean="0"/>
          </a:p>
          <a:p>
            <a:pPr eaLnBrk="1" hangingPunct="1">
              <a:defRPr/>
            </a:pPr>
            <a:r>
              <a:rPr lang="en-US" dirty="0" smtClean="0"/>
              <a:t>Second – the </a:t>
            </a:r>
            <a:r>
              <a:rPr lang="en-US" dirty="0" smtClean="0"/>
              <a:t>specific interactions </a:t>
            </a:r>
            <a:r>
              <a:rPr lang="en-US" dirty="0" smtClean="0"/>
              <a:t>between the regulator or governmental authority and the plaintiff</a:t>
            </a:r>
            <a:endParaRPr lang="en-CA" dirty="0" smtClean="0"/>
          </a:p>
        </p:txBody>
      </p:sp>
      <p:sp>
        <p:nvSpPr>
          <p:cNvPr id="10244" name="Slide Number Placeholder 3"/>
          <p:cNvSpPr>
            <a:spLocks noGrp="1"/>
          </p:cNvSpPr>
          <p:nvPr>
            <p:ph type="sldNum" sz="quarter" idx="4294967295"/>
          </p:nvPr>
        </p:nvSpPr>
        <p:spPr>
          <a:xfrm>
            <a:off x="6553200" y="6245225"/>
            <a:ext cx="2133600" cy="476250"/>
          </a:xfrm>
          <a:noFill/>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fld id="{85711907-73C7-407D-8DFF-54955C701BAE}" type="slidenum">
              <a:rPr lang="en-CA" altLang="en-US" smtClean="0"/>
              <a:pPr eaLnBrk="1" hangingPunct="1"/>
              <a:t>9</a:t>
            </a:fld>
            <a:endParaRPr lang="en-CA" altLang="en-US"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TotalTime>
  <Words>1159</Words>
  <Application>Microsoft Office PowerPoint</Application>
  <PresentationFormat>On-screen Show (4:3)</PresentationFormat>
  <Paragraphs>194</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 Regulatory Negligence and Administrative Law </vt:lpstr>
      <vt:lpstr>Overview</vt:lpstr>
      <vt:lpstr>What is regulatory negligence?</vt:lpstr>
      <vt:lpstr>What kinds of regulatory functions?</vt:lpstr>
      <vt:lpstr>Why does it matter?</vt:lpstr>
      <vt:lpstr>Ont. C.A. 2012 – Taylor v. Canada 2012 ONCA 479 (Canlii)</vt:lpstr>
      <vt:lpstr>Basic Elements of Negligence</vt:lpstr>
      <vt:lpstr>Proximity – Duty of Care</vt:lpstr>
      <vt:lpstr>Proximity – Regulatory Neg.</vt:lpstr>
      <vt:lpstr>Cooper/Edwards (SCC, 2001)</vt:lpstr>
      <vt:lpstr>Finney (SCC, 2004)</vt:lpstr>
      <vt:lpstr>Hill (SCC, 2007)</vt:lpstr>
      <vt:lpstr>Hill (continued)</vt:lpstr>
      <vt:lpstr>Fullowka (SCC, 2010)</vt:lpstr>
      <vt:lpstr>Negligent in trying to prevent</vt:lpstr>
      <vt:lpstr>Fullowka (cont’d)</vt:lpstr>
      <vt:lpstr>Fullowka (SCC 2010, cont’d)</vt:lpstr>
      <vt:lpstr>Tayor v. Canada 2012 ONCA</vt:lpstr>
      <vt:lpstr>Tayor v. A.G. Canada</vt:lpstr>
      <vt:lpstr>Imperial Tobacco 2011 SCC</vt:lpstr>
      <vt:lpstr>Policy/Operational - Tobacco</vt:lpstr>
      <vt:lpstr>Risk Management </vt:lpstr>
      <vt:lpstr>Public Statements</vt:lpstr>
      <vt:lpstr>Complaints/Public Protection</vt:lpstr>
      <vt:lpstr>Investigations/Inspections</vt:lpstr>
      <vt:lpstr>Policies and Procedures</vt:lpstr>
      <vt:lpstr>Obtain Legal Opinions</vt:lpstr>
      <vt:lpstr>See also articles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Procedural Fairness in Administrative Proceedings</dc:title>
  <dc:creator>Workstation</dc:creator>
  <cp:lastModifiedBy>FKristjanson</cp:lastModifiedBy>
  <cp:revision>50</cp:revision>
  <cp:lastPrinted>2013-11-02T19:44:12Z</cp:lastPrinted>
  <dcterms:created xsi:type="dcterms:W3CDTF">2009-03-17T15:25:14Z</dcterms:created>
  <dcterms:modified xsi:type="dcterms:W3CDTF">2013-11-02T19:45:14Z</dcterms:modified>
</cp:coreProperties>
</file>