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0"/>
  </p:notesMasterIdLst>
  <p:sldIdLst>
    <p:sldId id="256" r:id="rId2"/>
    <p:sldId id="305" r:id="rId3"/>
    <p:sldId id="257" r:id="rId4"/>
    <p:sldId id="261" r:id="rId5"/>
    <p:sldId id="273" r:id="rId6"/>
    <p:sldId id="274" r:id="rId7"/>
    <p:sldId id="272" r:id="rId8"/>
    <p:sldId id="323" r:id="rId9"/>
    <p:sldId id="276" r:id="rId10"/>
    <p:sldId id="306" r:id="rId11"/>
    <p:sldId id="307" r:id="rId12"/>
    <p:sldId id="277" r:id="rId13"/>
    <p:sldId id="278" r:id="rId14"/>
    <p:sldId id="325" r:id="rId15"/>
    <p:sldId id="258" r:id="rId16"/>
    <p:sldId id="263" r:id="rId17"/>
    <p:sldId id="281" r:id="rId18"/>
    <p:sldId id="283" r:id="rId19"/>
    <p:sldId id="284" r:id="rId20"/>
    <p:sldId id="287" r:id="rId21"/>
    <p:sldId id="308" r:id="rId22"/>
    <p:sldId id="310" r:id="rId23"/>
    <p:sldId id="288" r:id="rId24"/>
    <p:sldId id="320" r:id="rId25"/>
    <p:sldId id="321" r:id="rId26"/>
    <p:sldId id="322" r:id="rId27"/>
    <p:sldId id="303" r:id="rId28"/>
    <p:sldId id="304" r:id="rId29"/>
    <p:sldId id="286" r:id="rId30"/>
    <p:sldId id="259" r:id="rId31"/>
    <p:sldId id="264" r:id="rId32"/>
    <p:sldId id="291" r:id="rId33"/>
    <p:sldId id="292" r:id="rId34"/>
    <p:sldId id="293" r:id="rId35"/>
    <p:sldId id="289" r:id="rId36"/>
    <p:sldId id="294" r:id="rId37"/>
    <p:sldId id="312" r:id="rId38"/>
    <p:sldId id="295" r:id="rId39"/>
    <p:sldId id="297" r:id="rId40"/>
    <p:sldId id="311" r:id="rId41"/>
    <p:sldId id="260" r:id="rId42"/>
    <p:sldId id="265" r:id="rId43"/>
    <p:sldId id="290" r:id="rId44"/>
    <p:sldId id="298" r:id="rId45"/>
    <p:sldId id="299" r:id="rId46"/>
    <p:sldId id="302" r:id="rId47"/>
    <p:sldId id="324" r:id="rId48"/>
    <p:sldId id="300" r:id="rId4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294" y="-1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01FEEB-C491-43CE-AB6B-8F4D867C2ADC}" type="datetimeFigureOut">
              <a:rPr lang="fr-CA" smtClean="0"/>
              <a:t>2013-10-28</a:t>
            </a:fld>
            <a:endParaRPr lang="fr-CA"/>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B5CC41-1A35-4049-8420-D6D8201D874C}" type="slidenum">
              <a:rPr lang="fr-CA" smtClean="0"/>
              <a:t>‹#›</a:t>
            </a:fld>
            <a:endParaRPr lang="fr-CA"/>
          </a:p>
        </p:txBody>
      </p:sp>
    </p:spTree>
    <p:extLst>
      <p:ext uri="{BB962C8B-B14F-4D97-AF65-F5344CB8AC3E}">
        <p14:creationId xmlns:p14="http://schemas.microsoft.com/office/powerpoint/2010/main" val="4246556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143363" name="Espace réservé des commentaires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fr-CA" dirty="0"/>
          </a:p>
        </p:txBody>
      </p:sp>
      <p:sp>
        <p:nvSpPr>
          <p:cNvPr id="143364" name="Espace réservé du numéro de diapositive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lvl1pPr eaLnBrk="0" hangingPunct="0">
              <a:defRPr sz="2300">
                <a:solidFill>
                  <a:schemeClr val="tx1"/>
                </a:solidFill>
                <a:latin typeface="Arial" pitchFamily="34" charset="0"/>
                <a:ea typeface="ＭＳ Ｐゴシック" pitchFamily="34" charset="-128"/>
              </a:defRPr>
            </a:lvl1pPr>
            <a:lvl2pPr marL="702756" indent="-270291" eaLnBrk="0" hangingPunct="0">
              <a:defRPr sz="2300">
                <a:solidFill>
                  <a:schemeClr val="tx1"/>
                </a:solidFill>
                <a:latin typeface="Arial" pitchFamily="34" charset="0"/>
                <a:ea typeface="ＭＳ Ｐゴシック" pitchFamily="34" charset="-128"/>
              </a:defRPr>
            </a:lvl2pPr>
            <a:lvl3pPr marL="1081164" indent="-216233" eaLnBrk="0" hangingPunct="0">
              <a:defRPr sz="2300">
                <a:solidFill>
                  <a:schemeClr val="tx1"/>
                </a:solidFill>
                <a:latin typeface="Arial" pitchFamily="34" charset="0"/>
                <a:ea typeface="ＭＳ Ｐゴシック" pitchFamily="34" charset="-128"/>
              </a:defRPr>
            </a:lvl3pPr>
            <a:lvl4pPr marL="1513629" indent="-216233" eaLnBrk="0" hangingPunct="0">
              <a:defRPr sz="2300">
                <a:solidFill>
                  <a:schemeClr val="tx1"/>
                </a:solidFill>
                <a:latin typeface="Arial" pitchFamily="34" charset="0"/>
                <a:ea typeface="ＭＳ Ｐゴシック" pitchFamily="34" charset="-128"/>
              </a:defRPr>
            </a:lvl4pPr>
            <a:lvl5pPr marL="1946095" indent="-216233" eaLnBrk="0" hangingPunct="0">
              <a:defRPr sz="2300">
                <a:solidFill>
                  <a:schemeClr val="tx1"/>
                </a:solidFill>
                <a:latin typeface="Arial" pitchFamily="34" charset="0"/>
                <a:ea typeface="ＭＳ Ｐゴシック" pitchFamily="34" charset="-128"/>
              </a:defRPr>
            </a:lvl5pPr>
            <a:lvl6pPr marL="2378560" indent="-216233" eaLnBrk="0" fontAlgn="base" hangingPunct="0">
              <a:spcBef>
                <a:spcPct val="0"/>
              </a:spcBef>
              <a:spcAft>
                <a:spcPct val="0"/>
              </a:spcAft>
              <a:defRPr sz="2300">
                <a:solidFill>
                  <a:schemeClr val="tx1"/>
                </a:solidFill>
                <a:latin typeface="Arial" pitchFamily="34" charset="0"/>
                <a:ea typeface="ＭＳ Ｐゴシック" pitchFamily="34" charset="-128"/>
              </a:defRPr>
            </a:lvl6pPr>
            <a:lvl7pPr marL="2811026" indent="-216233" eaLnBrk="0" fontAlgn="base" hangingPunct="0">
              <a:spcBef>
                <a:spcPct val="0"/>
              </a:spcBef>
              <a:spcAft>
                <a:spcPct val="0"/>
              </a:spcAft>
              <a:defRPr sz="2300">
                <a:solidFill>
                  <a:schemeClr val="tx1"/>
                </a:solidFill>
                <a:latin typeface="Arial" pitchFamily="34" charset="0"/>
                <a:ea typeface="ＭＳ Ｐゴシック" pitchFamily="34" charset="-128"/>
              </a:defRPr>
            </a:lvl7pPr>
            <a:lvl8pPr marL="3243491" indent="-216233" eaLnBrk="0" fontAlgn="base" hangingPunct="0">
              <a:spcBef>
                <a:spcPct val="0"/>
              </a:spcBef>
              <a:spcAft>
                <a:spcPct val="0"/>
              </a:spcAft>
              <a:defRPr sz="2300">
                <a:solidFill>
                  <a:schemeClr val="tx1"/>
                </a:solidFill>
                <a:latin typeface="Arial" pitchFamily="34" charset="0"/>
                <a:ea typeface="ＭＳ Ｐゴシック" pitchFamily="34" charset="-128"/>
              </a:defRPr>
            </a:lvl8pPr>
            <a:lvl9pPr marL="3675957" indent="-216233" eaLnBrk="0" fontAlgn="base" hangingPunct="0">
              <a:spcBef>
                <a:spcPct val="0"/>
              </a:spcBef>
              <a:spcAft>
                <a:spcPct val="0"/>
              </a:spcAft>
              <a:defRPr sz="2300">
                <a:solidFill>
                  <a:schemeClr val="tx1"/>
                </a:solidFill>
                <a:latin typeface="Arial" pitchFamily="34" charset="0"/>
                <a:ea typeface="ＭＳ Ｐゴシック" pitchFamily="34" charset="-128"/>
              </a:defRPr>
            </a:lvl9pPr>
          </a:lstStyle>
          <a:p>
            <a:pPr eaLnBrk="1" hangingPunct="1">
              <a:defRPr/>
            </a:pPr>
            <a:fld id="{5DBF2EE8-7963-4E33-AF63-E7C9C907B7BF}" type="slidenum">
              <a:rPr lang="fr-CA" sz="1200"/>
              <a:pPr eaLnBrk="1" hangingPunct="1">
                <a:defRPr/>
              </a:pPr>
              <a:t>22</a:t>
            </a:fld>
            <a:endParaRPr lang="fr-CA"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CA"/>
          </a:p>
        </p:txBody>
      </p:sp>
      <p:sp>
        <p:nvSpPr>
          <p:cNvPr id="4" name="Espace réservé de la date 3"/>
          <p:cNvSpPr>
            <a:spLocks noGrp="1"/>
          </p:cNvSpPr>
          <p:nvPr>
            <p:ph type="dt" sz="half" idx="10"/>
          </p:nvPr>
        </p:nvSpPr>
        <p:spPr/>
        <p:txBody>
          <a:bodyPr/>
          <a:lstStyle/>
          <a:p>
            <a:fld id="{6256328D-EDE2-4A26-951C-6CBCAB9586E5}" type="datetime1">
              <a:rPr lang="fr-CA" smtClean="0"/>
              <a:t>2013-10-28</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7EDFE381-DE29-4547-B296-E35B556A6F2D}" type="slidenum">
              <a:rPr lang="fr-CA" smtClean="0"/>
              <a:t>‹#›</a:t>
            </a:fld>
            <a:endParaRPr lang="fr-CA"/>
          </a:p>
        </p:txBody>
      </p:sp>
    </p:spTree>
    <p:extLst>
      <p:ext uri="{BB962C8B-B14F-4D97-AF65-F5344CB8AC3E}">
        <p14:creationId xmlns:p14="http://schemas.microsoft.com/office/powerpoint/2010/main" val="3294309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35364AF2-ADE2-4E5A-8FF9-318EBBADDFFE}" type="datetime1">
              <a:rPr lang="fr-CA" smtClean="0"/>
              <a:t>2013-10-28</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7EDFE381-DE29-4547-B296-E35B556A6F2D}" type="slidenum">
              <a:rPr lang="fr-CA" smtClean="0"/>
              <a:t>‹#›</a:t>
            </a:fld>
            <a:endParaRPr lang="fr-CA"/>
          </a:p>
        </p:txBody>
      </p:sp>
    </p:spTree>
    <p:extLst>
      <p:ext uri="{BB962C8B-B14F-4D97-AF65-F5344CB8AC3E}">
        <p14:creationId xmlns:p14="http://schemas.microsoft.com/office/powerpoint/2010/main" val="66218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2FE4C6F1-2B66-4574-9CDA-D267253D2821}" type="datetime1">
              <a:rPr lang="fr-CA" smtClean="0"/>
              <a:t>2013-10-28</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7EDFE381-DE29-4547-B296-E35B556A6F2D}" type="slidenum">
              <a:rPr lang="fr-CA" smtClean="0"/>
              <a:t>‹#›</a:t>
            </a:fld>
            <a:endParaRPr lang="fr-CA"/>
          </a:p>
        </p:txBody>
      </p:sp>
    </p:spTree>
    <p:extLst>
      <p:ext uri="{BB962C8B-B14F-4D97-AF65-F5344CB8AC3E}">
        <p14:creationId xmlns:p14="http://schemas.microsoft.com/office/powerpoint/2010/main" val="1822433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997906E1-3843-4FCE-9EDA-1BF0CDF43528}" type="datetime1">
              <a:rPr lang="fr-CA" smtClean="0"/>
              <a:t>2013-10-28</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7EDFE381-DE29-4547-B296-E35B556A6F2D}" type="slidenum">
              <a:rPr lang="fr-CA" smtClean="0"/>
              <a:t>‹#›</a:t>
            </a:fld>
            <a:endParaRPr lang="fr-CA"/>
          </a:p>
        </p:txBody>
      </p:sp>
    </p:spTree>
    <p:extLst>
      <p:ext uri="{BB962C8B-B14F-4D97-AF65-F5344CB8AC3E}">
        <p14:creationId xmlns:p14="http://schemas.microsoft.com/office/powerpoint/2010/main" val="171814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52A7099E-7865-468A-B770-9990C1C4FE07}" type="datetime1">
              <a:rPr lang="fr-CA" smtClean="0"/>
              <a:t>2013-10-28</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7EDFE381-DE29-4547-B296-E35B556A6F2D}" type="slidenum">
              <a:rPr lang="fr-CA" smtClean="0"/>
              <a:t>‹#›</a:t>
            </a:fld>
            <a:endParaRPr lang="fr-CA"/>
          </a:p>
        </p:txBody>
      </p:sp>
    </p:spTree>
    <p:extLst>
      <p:ext uri="{BB962C8B-B14F-4D97-AF65-F5344CB8AC3E}">
        <p14:creationId xmlns:p14="http://schemas.microsoft.com/office/powerpoint/2010/main" val="404924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4"/>
          <p:cNvSpPr>
            <a:spLocks noGrp="1"/>
          </p:cNvSpPr>
          <p:nvPr>
            <p:ph type="dt" sz="half" idx="10"/>
          </p:nvPr>
        </p:nvSpPr>
        <p:spPr/>
        <p:txBody>
          <a:bodyPr/>
          <a:lstStyle/>
          <a:p>
            <a:fld id="{7D7B66AA-E51C-4F56-AB8F-012945E7882F}" type="datetime1">
              <a:rPr lang="fr-CA" smtClean="0"/>
              <a:t>2013-10-28</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7EDFE381-DE29-4547-B296-E35B556A6F2D}" type="slidenum">
              <a:rPr lang="fr-CA" smtClean="0"/>
              <a:t>‹#›</a:t>
            </a:fld>
            <a:endParaRPr lang="fr-CA"/>
          </a:p>
        </p:txBody>
      </p:sp>
    </p:spTree>
    <p:extLst>
      <p:ext uri="{BB962C8B-B14F-4D97-AF65-F5344CB8AC3E}">
        <p14:creationId xmlns:p14="http://schemas.microsoft.com/office/powerpoint/2010/main" val="1520908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6"/>
          <p:cNvSpPr>
            <a:spLocks noGrp="1"/>
          </p:cNvSpPr>
          <p:nvPr>
            <p:ph type="dt" sz="half" idx="10"/>
          </p:nvPr>
        </p:nvSpPr>
        <p:spPr/>
        <p:txBody>
          <a:bodyPr/>
          <a:lstStyle/>
          <a:p>
            <a:fld id="{30E355E0-A294-4030-9D16-FB88A847B47B}" type="datetime1">
              <a:rPr lang="fr-CA" smtClean="0"/>
              <a:t>2013-10-28</a:t>
            </a:fld>
            <a:endParaRPr lang="fr-CA"/>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p:txBody>
          <a:bodyPr/>
          <a:lstStyle/>
          <a:p>
            <a:fld id="{7EDFE381-DE29-4547-B296-E35B556A6F2D}" type="slidenum">
              <a:rPr lang="fr-CA" smtClean="0"/>
              <a:t>‹#›</a:t>
            </a:fld>
            <a:endParaRPr lang="fr-CA"/>
          </a:p>
        </p:txBody>
      </p:sp>
    </p:spTree>
    <p:extLst>
      <p:ext uri="{BB962C8B-B14F-4D97-AF65-F5344CB8AC3E}">
        <p14:creationId xmlns:p14="http://schemas.microsoft.com/office/powerpoint/2010/main" val="368860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e la date 2"/>
          <p:cNvSpPr>
            <a:spLocks noGrp="1"/>
          </p:cNvSpPr>
          <p:nvPr>
            <p:ph type="dt" sz="half" idx="10"/>
          </p:nvPr>
        </p:nvSpPr>
        <p:spPr/>
        <p:txBody>
          <a:bodyPr/>
          <a:lstStyle/>
          <a:p>
            <a:fld id="{0D2CAA6F-4E21-4A0A-8CAE-042CE2800028}" type="datetime1">
              <a:rPr lang="fr-CA" smtClean="0"/>
              <a:t>2013-10-28</a:t>
            </a:fld>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7EDFE381-DE29-4547-B296-E35B556A6F2D}" type="slidenum">
              <a:rPr lang="fr-CA" smtClean="0"/>
              <a:t>‹#›</a:t>
            </a:fld>
            <a:endParaRPr lang="fr-CA"/>
          </a:p>
        </p:txBody>
      </p:sp>
    </p:spTree>
    <p:extLst>
      <p:ext uri="{BB962C8B-B14F-4D97-AF65-F5344CB8AC3E}">
        <p14:creationId xmlns:p14="http://schemas.microsoft.com/office/powerpoint/2010/main" val="1954418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DF9F22F-9ADC-4941-88BB-9CA7AB9E328F}" type="datetime1">
              <a:rPr lang="fr-CA" smtClean="0"/>
              <a:t>2013-10-28</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7EDFE381-DE29-4547-B296-E35B556A6F2D}" type="slidenum">
              <a:rPr lang="fr-CA" smtClean="0"/>
              <a:t>‹#›</a:t>
            </a:fld>
            <a:endParaRPr lang="fr-CA"/>
          </a:p>
        </p:txBody>
      </p:sp>
    </p:spTree>
    <p:extLst>
      <p:ext uri="{BB962C8B-B14F-4D97-AF65-F5344CB8AC3E}">
        <p14:creationId xmlns:p14="http://schemas.microsoft.com/office/powerpoint/2010/main" val="2146600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F4A7CA0B-32FE-4C28-8ED2-C3049B9E08F9}" type="datetime1">
              <a:rPr lang="fr-CA" smtClean="0"/>
              <a:t>2013-10-28</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7EDFE381-DE29-4547-B296-E35B556A6F2D}" type="slidenum">
              <a:rPr lang="fr-CA" smtClean="0"/>
              <a:t>‹#›</a:t>
            </a:fld>
            <a:endParaRPr lang="fr-CA"/>
          </a:p>
        </p:txBody>
      </p:sp>
    </p:spTree>
    <p:extLst>
      <p:ext uri="{BB962C8B-B14F-4D97-AF65-F5344CB8AC3E}">
        <p14:creationId xmlns:p14="http://schemas.microsoft.com/office/powerpoint/2010/main" val="2762099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2DCF8F5-28B6-48B8-8247-41962A874DD6}" type="datetime1">
              <a:rPr lang="fr-CA" smtClean="0"/>
              <a:t>2013-10-28</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7EDFE381-DE29-4547-B296-E35B556A6F2D}" type="slidenum">
              <a:rPr lang="fr-CA" smtClean="0"/>
              <a:t>‹#›</a:t>
            </a:fld>
            <a:endParaRPr lang="fr-CA"/>
          </a:p>
        </p:txBody>
      </p:sp>
    </p:spTree>
    <p:extLst>
      <p:ext uri="{BB962C8B-B14F-4D97-AF65-F5344CB8AC3E}">
        <p14:creationId xmlns:p14="http://schemas.microsoft.com/office/powerpoint/2010/main" val="404482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CA"/>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FF524B-59A7-436B-89EB-CDD74D34D580}" type="datetime1">
              <a:rPr lang="fr-CA" smtClean="0"/>
              <a:t>2013-10-28</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DFE381-DE29-4547-B296-E35B556A6F2D}" type="slidenum">
              <a:rPr lang="fr-CA" smtClean="0"/>
              <a:t>‹#›</a:t>
            </a:fld>
            <a:endParaRPr lang="fr-CA"/>
          </a:p>
        </p:txBody>
      </p:sp>
    </p:spTree>
    <p:extLst>
      <p:ext uri="{BB962C8B-B14F-4D97-AF65-F5344CB8AC3E}">
        <p14:creationId xmlns:p14="http://schemas.microsoft.com/office/powerpoint/2010/main" val="2456906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cepnj.gouv.qc.ca/documents-deposes-devant-la-commission/page-document/1.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cepnj.gouv.qc.ca/documents-deposes-devant-la-commission/page-document/1.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hyperlink" Target="http://www.google.ca/url?sa=i&amp;rct=j&amp;q=social+media+tweet&amp;source=images&amp;cd=&amp;cad=rja&amp;docid=g2ydUolOzKxa3M&amp;tbnid=jYQrnZ4lOsQD-M:&amp;ved=0CAUQjRw&amp;url=https://twitter.com/socialmediade&amp;ei=BCmdUbnSB63_4APV9oDYCQ&amp;bvm=bv.46751780,d.dmg&amp;psig=AFQjCNHvA509EP28j9ZLfJBQNZsitDrKWg&amp;ust=1369340540505898" TargetMode="Externa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hyperlink" Target="http://www.ontariocourts.ca/scj/en/policies/electronic-devices.htm" TargetMode="External"/><Relationship Id="rId2" Type="http://schemas.openxmlformats.org/officeDocument/2006/relationships/hyperlink" Target="http://www.tribunaux.qc.ca/c-appel/English/Current/new/docs/dir_utilisation_techno_salle_audio-a.pdf"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goo.gl/UgV3B"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twitter.com/USSupremeCourt" TargetMode="External"/><Relationship Id="rId2" Type="http://schemas.openxmlformats.org/officeDocument/2006/relationships/hyperlink" Target="https://twitter.com/SCC_CSC" TargetMode="External"/><Relationship Id="rId1" Type="http://schemas.openxmlformats.org/officeDocument/2006/relationships/slideLayout" Target="../slideLayouts/slideLayout2.xml"/><Relationship Id="rId6" Type="http://schemas.openxmlformats.org/officeDocument/2006/relationships/hyperlink" Target="https://twitter.com/ontmag" TargetMode="External"/><Relationship Id="rId5" Type="http://schemas.openxmlformats.org/officeDocument/2006/relationships/hyperlink" Target="http://www.lexum.com/en/products/decisia" TargetMode="External"/><Relationship Id="rId4" Type="http://schemas.openxmlformats.org/officeDocument/2006/relationships/hyperlink" Target="https://twitter.com/iSupremeCour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en-CA" b="1" i="1" dirty="0" smtClean="0"/>
              <a:t>Social </a:t>
            </a:r>
            <a:r>
              <a:rPr lang="en-CA" b="1" i="1" dirty="0"/>
              <a:t>Media and Digital Evidence: Evolution or Revolution</a:t>
            </a:r>
            <a:r>
              <a:rPr lang="fr-CA" dirty="0"/>
              <a:t/>
            </a:r>
            <a:br>
              <a:rPr lang="fr-CA" dirty="0"/>
            </a:br>
            <a:endParaRPr lang="fr-CA" dirty="0"/>
          </a:p>
        </p:txBody>
      </p:sp>
      <p:sp>
        <p:nvSpPr>
          <p:cNvPr id="3" name="Sous-titre 2"/>
          <p:cNvSpPr>
            <a:spLocks noGrp="1"/>
          </p:cNvSpPr>
          <p:nvPr>
            <p:ph type="subTitle" idx="1"/>
          </p:nvPr>
        </p:nvSpPr>
        <p:spPr>
          <a:xfrm>
            <a:off x="1371600" y="3886200"/>
            <a:ext cx="7592888" cy="2063080"/>
          </a:xfrm>
        </p:spPr>
        <p:txBody>
          <a:bodyPr>
            <a:normAutofit/>
          </a:bodyPr>
          <a:lstStyle/>
          <a:p>
            <a:pPr lvl="1" algn="r"/>
            <a:endParaRPr lang="fr-CA" b="1" dirty="0" smtClean="0">
              <a:solidFill>
                <a:srgbClr val="C00000"/>
              </a:solidFill>
            </a:endParaRPr>
          </a:p>
          <a:p>
            <a:pPr lvl="1" algn="r"/>
            <a:r>
              <a:rPr lang="fr-CA" b="1" dirty="0" smtClean="0">
                <a:solidFill>
                  <a:srgbClr val="FF0000"/>
                </a:solidFill>
              </a:rPr>
              <a:t>John GREGORY</a:t>
            </a:r>
            <a:r>
              <a:rPr lang="fr-CA" dirty="0" smtClean="0">
                <a:solidFill>
                  <a:srgbClr val="FF0000"/>
                </a:solidFill>
              </a:rPr>
              <a:t>, </a:t>
            </a:r>
            <a:r>
              <a:rPr lang="en-CA" dirty="0">
                <a:solidFill>
                  <a:srgbClr val="FF0000"/>
                </a:solidFill>
              </a:rPr>
              <a:t>Ministry of the Attorney General (Ontario</a:t>
            </a:r>
            <a:r>
              <a:rPr lang="en-CA" dirty="0" smtClean="0">
                <a:solidFill>
                  <a:srgbClr val="FF0000"/>
                </a:solidFill>
              </a:rPr>
              <a:t>)</a:t>
            </a:r>
            <a:endParaRPr lang="fr-CA" b="1" dirty="0" smtClean="0">
              <a:solidFill>
                <a:srgbClr val="FF0000"/>
              </a:solidFill>
            </a:endParaRPr>
          </a:p>
        </p:txBody>
      </p:sp>
    </p:spTree>
    <p:extLst>
      <p:ext uri="{BB962C8B-B14F-4D97-AF65-F5344CB8AC3E}">
        <p14:creationId xmlns:p14="http://schemas.microsoft.com/office/powerpoint/2010/main" val="42898632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solidFill>
                  <a:srgbClr val="FF0000"/>
                </a:solidFill>
              </a:rPr>
              <a:t>E-Doc</a:t>
            </a:r>
            <a:r>
              <a:rPr lang="fr-CA" dirty="0" smtClean="0"/>
              <a:t> </a:t>
            </a:r>
            <a:endParaRPr lang="fr-CA" dirty="0"/>
          </a:p>
        </p:txBody>
      </p:sp>
      <p:pic>
        <p:nvPicPr>
          <p:cNvPr id="5" name="Picture 69" descr="ANd9GcTYST5yPeH1QVCJUw8WeSPTp0Ci5piGGpLJKIkvUF3lttFzZH9tpgKlBWn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238" y="5734050"/>
            <a:ext cx="122396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1" descr="ANd9GcR3MnTuzWcjRWOoJ3XRaGCXcC34ETflj-yJp3N0UEPj_HXDMaibx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6975" y="5243513"/>
            <a:ext cx="10001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descr="ANd9GcQxmaLmCefm24xmsnD9rWyJV3UlJWXCHJiTvyNuE2CE7ODVFBHw7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550" y="836613"/>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6" descr="logo_exce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513" y="836613"/>
            <a:ext cx="9366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4" descr="xm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188" y="2852738"/>
            <a:ext cx="1258887"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wor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19250" y="1773238"/>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0" descr="mp3-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850" y="1844675"/>
            <a:ext cx="1042988"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Espace réservé du contenu 11"/>
          <p:cNvGrpSpPr>
            <a:grpSpLocks/>
          </p:cNvGrpSpPr>
          <p:nvPr/>
        </p:nvGrpSpPr>
        <p:grpSpPr bwMode="auto">
          <a:xfrm>
            <a:off x="38251" y="926863"/>
            <a:ext cx="8509669" cy="5931137"/>
            <a:chOff x="410" y="404"/>
            <a:chExt cx="4896" cy="3456"/>
          </a:xfrm>
        </p:grpSpPr>
        <p:sp>
          <p:nvSpPr>
            <p:cNvPr id="15" name="_s4108"/>
            <p:cNvSpPr>
              <a:spLocks noChangeArrowheads="1" noTextEdit="1"/>
            </p:cNvSpPr>
            <p:nvPr/>
          </p:nvSpPr>
          <p:spPr bwMode="auto">
            <a:xfrm>
              <a:off x="1935" y="917"/>
              <a:ext cx="1847" cy="1847"/>
            </a:xfrm>
            <a:custGeom>
              <a:avLst/>
              <a:gdLst>
                <a:gd name="G0" fmla="+- -5242880 0 0"/>
                <a:gd name="G1" fmla="+- -8519680 0 0"/>
                <a:gd name="G2" fmla="+- -5242880 0 -8519680"/>
                <a:gd name="G3" fmla="+- 10800 0 0"/>
                <a:gd name="G4" fmla="+- 0 0 -5242880"/>
                <a:gd name="T0" fmla="*/ 360 256 1"/>
                <a:gd name="T1" fmla="*/ 0 256 1"/>
                <a:gd name="G5" fmla="+- G2 T0 T1"/>
                <a:gd name="G6" fmla="?: G2 G2 G5"/>
                <a:gd name="G7" fmla="+- 0 0 G6"/>
                <a:gd name="G8" fmla="+- 7200 0 0"/>
                <a:gd name="G9" fmla="+- 0 0 -8519680"/>
                <a:gd name="G10" fmla="+- 7200 0 2700"/>
                <a:gd name="G11" fmla="cos G10 -5242880"/>
                <a:gd name="G12" fmla="sin G10 -5242880"/>
                <a:gd name="G13" fmla="cos 13500 -5242880"/>
                <a:gd name="G14" fmla="sin 13500 -5242880"/>
                <a:gd name="G15" fmla="+- G11 10800 0"/>
                <a:gd name="G16" fmla="+- G12 10800 0"/>
                <a:gd name="G17" fmla="+- G13 10800 0"/>
                <a:gd name="G18" fmla="+- G14 10800 0"/>
                <a:gd name="G19" fmla="*/ 7200 1 2"/>
                <a:gd name="G20" fmla="+- G19 5400 0"/>
                <a:gd name="G21" fmla="cos G20 -5242880"/>
                <a:gd name="G22" fmla="sin G20 -5242880"/>
                <a:gd name="G23" fmla="+- G21 10800 0"/>
                <a:gd name="G24" fmla="+- G12 G23 G22"/>
                <a:gd name="G25" fmla="+- G22 G23 G11"/>
                <a:gd name="G26" fmla="cos 10800 -5242880"/>
                <a:gd name="G27" fmla="sin 10800 -5242880"/>
                <a:gd name="G28" fmla="cos 7200 -5242880"/>
                <a:gd name="G29" fmla="sin 7200 -5242880"/>
                <a:gd name="G30" fmla="+- G26 10800 0"/>
                <a:gd name="G31" fmla="+- G27 10800 0"/>
                <a:gd name="G32" fmla="+- G28 10800 0"/>
                <a:gd name="G33" fmla="+- G29 10800 0"/>
                <a:gd name="G34" fmla="+- G19 5400 0"/>
                <a:gd name="G35" fmla="cos G34 -8519680"/>
                <a:gd name="G36" fmla="sin G34 -8519680"/>
                <a:gd name="G37" fmla="+/ -8519680 -5242880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8004 w 21600"/>
                <a:gd name="T5" fmla="*/ 368 h 21600"/>
                <a:gd name="T6" fmla="*/ 5014 w 21600"/>
                <a:gd name="T7" fmla="*/ 3905 h 21600"/>
                <a:gd name="T8" fmla="*/ 8936 w 21600"/>
                <a:gd name="T9" fmla="*/ 3845 h 21600"/>
                <a:gd name="T10" fmla="*/ 13144 w 21600"/>
                <a:gd name="T11" fmla="*/ -2495 h 21600"/>
                <a:gd name="T12" fmla="*/ 16794 w 21600"/>
                <a:gd name="T13" fmla="*/ 2717 h 21600"/>
                <a:gd name="T14" fmla="*/ 11581 w 21600"/>
                <a:gd name="T15" fmla="*/ 636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2050" y="3709"/>
                  </a:moveTo>
                  <a:cubicBezTo>
                    <a:pt x="11637" y="3636"/>
                    <a:pt x="11219" y="3600"/>
                    <a:pt x="10800" y="3600"/>
                  </a:cubicBezTo>
                  <a:cubicBezTo>
                    <a:pt x="9107" y="3600"/>
                    <a:pt x="7468" y="4196"/>
                    <a:pt x="6171" y="5284"/>
                  </a:cubicBezTo>
                  <a:lnTo>
                    <a:pt x="3857" y="2526"/>
                  </a:lnTo>
                  <a:cubicBezTo>
                    <a:pt x="5802" y="894"/>
                    <a:pt x="8260" y="0"/>
                    <a:pt x="10800" y="0"/>
                  </a:cubicBezTo>
                  <a:cubicBezTo>
                    <a:pt x="11428" y="0"/>
                    <a:pt x="12056" y="54"/>
                    <a:pt x="12675" y="164"/>
                  </a:cubicBezTo>
                  <a:lnTo>
                    <a:pt x="13144" y="-2495"/>
                  </a:lnTo>
                  <a:lnTo>
                    <a:pt x="16794" y="2717"/>
                  </a:lnTo>
                  <a:lnTo>
                    <a:pt x="11581" y="6368"/>
                  </a:lnTo>
                  <a:lnTo>
                    <a:pt x="12050" y="3709"/>
                  </a:lnTo>
                  <a:close/>
                </a:path>
              </a:pathLst>
            </a:custGeom>
            <a:solidFill>
              <a:srgbClr val="0063AE"/>
            </a:solidFill>
            <a:ln w="9525">
              <a:solidFill>
                <a:schemeClr val="tx1"/>
              </a:solidFill>
              <a:miter lim="800000"/>
              <a:headEnd/>
              <a:tailEnd/>
            </a:ln>
          </p:spPr>
          <p:txBody>
            <a:bodyPr vert="horz" wrap="none" lIns="0" tIns="0" rIns="0" bIns="0" numCol="1" anchor="ctr" anchorCtr="0" compatLnSpc="1">
              <a:prstTxWarp prst="textNoShape">
                <a:avLst/>
              </a:prstTxWarp>
            </a:bodyPr>
            <a:lstStyle/>
            <a:p>
              <a:endParaRPr lang="fr-CA"/>
            </a:p>
          </p:txBody>
        </p:sp>
        <p:sp>
          <p:nvSpPr>
            <p:cNvPr id="16" name="_s4109"/>
            <p:cNvSpPr>
              <a:spLocks noChangeArrowheads="1" noTextEdit="1"/>
            </p:cNvSpPr>
            <p:nvPr/>
          </p:nvSpPr>
          <p:spPr bwMode="auto">
            <a:xfrm rot="7200000">
              <a:off x="2188" y="1355"/>
              <a:ext cx="1847" cy="1847"/>
            </a:xfrm>
            <a:custGeom>
              <a:avLst/>
              <a:gdLst>
                <a:gd name="G0" fmla="+- -5242880 0 0"/>
                <a:gd name="G1" fmla="+- -8519680 0 0"/>
                <a:gd name="G2" fmla="+- -5242880 0 -8519680"/>
                <a:gd name="G3" fmla="+- 10800 0 0"/>
                <a:gd name="G4" fmla="+- 0 0 -5242880"/>
                <a:gd name="T0" fmla="*/ 360 256 1"/>
                <a:gd name="T1" fmla="*/ 0 256 1"/>
                <a:gd name="G5" fmla="+- G2 T0 T1"/>
                <a:gd name="G6" fmla="?: G2 G2 G5"/>
                <a:gd name="G7" fmla="+- 0 0 G6"/>
                <a:gd name="G8" fmla="+- 7200 0 0"/>
                <a:gd name="G9" fmla="+- 0 0 -8519680"/>
                <a:gd name="G10" fmla="+- 7200 0 2700"/>
                <a:gd name="G11" fmla="cos G10 -5242880"/>
                <a:gd name="G12" fmla="sin G10 -5242880"/>
                <a:gd name="G13" fmla="cos 13500 -5242880"/>
                <a:gd name="G14" fmla="sin 13500 -5242880"/>
                <a:gd name="G15" fmla="+- G11 10800 0"/>
                <a:gd name="G16" fmla="+- G12 10800 0"/>
                <a:gd name="G17" fmla="+- G13 10800 0"/>
                <a:gd name="G18" fmla="+- G14 10800 0"/>
                <a:gd name="G19" fmla="*/ 7200 1 2"/>
                <a:gd name="G20" fmla="+- G19 5400 0"/>
                <a:gd name="G21" fmla="cos G20 -5242880"/>
                <a:gd name="G22" fmla="sin G20 -5242880"/>
                <a:gd name="G23" fmla="+- G21 10800 0"/>
                <a:gd name="G24" fmla="+- G12 G23 G22"/>
                <a:gd name="G25" fmla="+- G22 G23 G11"/>
                <a:gd name="G26" fmla="cos 10800 -5242880"/>
                <a:gd name="G27" fmla="sin 10800 -5242880"/>
                <a:gd name="G28" fmla="cos 7200 -5242880"/>
                <a:gd name="G29" fmla="sin 7200 -5242880"/>
                <a:gd name="G30" fmla="+- G26 10800 0"/>
                <a:gd name="G31" fmla="+- G27 10800 0"/>
                <a:gd name="G32" fmla="+- G28 10800 0"/>
                <a:gd name="G33" fmla="+- G29 10800 0"/>
                <a:gd name="G34" fmla="+- G19 5400 0"/>
                <a:gd name="G35" fmla="cos G34 -8519680"/>
                <a:gd name="G36" fmla="sin G34 -8519680"/>
                <a:gd name="G37" fmla="+/ -8519680 -5242880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8004 w 21600"/>
                <a:gd name="T5" fmla="*/ 368 h 21600"/>
                <a:gd name="T6" fmla="*/ 5014 w 21600"/>
                <a:gd name="T7" fmla="*/ 3905 h 21600"/>
                <a:gd name="T8" fmla="*/ 8936 w 21600"/>
                <a:gd name="T9" fmla="*/ 3845 h 21600"/>
                <a:gd name="T10" fmla="*/ 13144 w 21600"/>
                <a:gd name="T11" fmla="*/ -2495 h 21600"/>
                <a:gd name="T12" fmla="*/ 16794 w 21600"/>
                <a:gd name="T13" fmla="*/ 2717 h 21600"/>
                <a:gd name="T14" fmla="*/ 11581 w 21600"/>
                <a:gd name="T15" fmla="*/ 636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2050" y="3709"/>
                  </a:moveTo>
                  <a:cubicBezTo>
                    <a:pt x="11637" y="3636"/>
                    <a:pt x="11219" y="3600"/>
                    <a:pt x="10800" y="3600"/>
                  </a:cubicBezTo>
                  <a:cubicBezTo>
                    <a:pt x="9107" y="3600"/>
                    <a:pt x="7468" y="4196"/>
                    <a:pt x="6171" y="5284"/>
                  </a:cubicBezTo>
                  <a:lnTo>
                    <a:pt x="3857" y="2526"/>
                  </a:lnTo>
                  <a:cubicBezTo>
                    <a:pt x="5802" y="894"/>
                    <a:pt x="8260" y="0"/>
                    <a:pt x="10800" y="0"/>
                  </a:cubicBezTo>
                  <a:cubicBezTo>
                    <a:pt x="11428" y="0"/>
                    <a:pt x="12056" y="54"/>
                    <a:pt x="12675" y="164"/>
                  </a:cubicBezTo>
                  <a:lnTo>
                    <a:pt x="13144" y="-2495"/>
                  </a:lnTo>
                  <a:lnTo>
                    <a:pt x="16794" y="2717"/>
                  </a:lnTo>
                  <a:lnTo>
                    <a:pt x="11581" y="6368"/>
                  </a:lnTo>
                  <a:lnTo>
                    <a:pt x="12050" y="3709"/>
                  </a:lnTo>
                  <a:close/>
                </a:path>
              </a:pathLst>
            </a:custGeom>
            <a:solidFill>
              <a:srgbClr val="0063AE"/>
            </a:solidFill>
            <a:ln w="9525">
              <a:solidFill>
                <a:schemeClr val="tx1"/>
              </a:solidFill>
              <a:miter lim="800000"/>
              <a:headEnd/>
              <a:tailEnd/>
            </a:ln>
          </p:spPr>
          <p:txBody>
            <a:bodyPr vert="horz" wrap="none" lIns="0" tIns="0" rIns="0" bIns="0" numCol="1" anchor="ctr" anchorCtr="0" compatLnSpc="1">
              <a:prstTxWarp prst="textNoShape">
                <a:avLst/>
              </a:prstTxWarp>
            </a:bodyPr>
            <a:lstStyle/>
            <a:p>
              <a:endParaRPr lang="fr-CA"/>
            </a:p>
          </p:txBody>
        </p:sp>
        <p:sp>
          <p:nvSpPr>
            <p:cNvPr id="17" name="_s4110"/>
            <p:cNvSpPr>
              <a:spLocks noChangeArrowheads="1" noTextEdit="1"/>
            </p:cNvSpPr>
            <p:nvPr/>
          </p:nvSpPr>
          <p:spPr bwMode="auto">
            <a:xfrm rot="14400000">
              <a:off x="1682" y="1355"/>
              <a:ext cx="1847" cy="1847"/>
            </a:xfrm>
            <a:custGeom>
              <a:avLst/>
              <a:gdLst>
                <a:gd name="G0" fmla="+- -5242880 0 0"/>
                <a:gd name="G1" fmla="+- -8519680 0 0"/>
                <a:gd name="G2" fmla="+- -5242880 0 -8519680"/>
                <a:gd name="G3" fmla="+- 10800 0 0"/>
                <a:gd name="G4" fmla="+- 0 0 -5242880"/>
                <a:gd name="T0" fmla="*/ 360 256 1"/>
                <a:gd name="T1" fmla="*/ 0 256 1"/>
                <a:gd name="G5" fmla="+- G2 T0 T1"/>
                <a:gd name="G6" fmla="?: G2 G2 G5"/>
                <a:gd name="G7" fmla="+- 0 0 G6"/>
                <a:gd name="G8" fmla="+- 7200 0 0"/>
                <a:gd name="G9" fmla="+- 0 0 -8519680"/>
                <a:gd name="G10" fmla="+- 7200 0 2700"/>
                <a:gd name="G11" fmla="cos G10 -5242880"/>
                <a:gd name="G12" fmla="sin G10 -5242880"/>
                <a:gd name="G13" fmla="cos 13500 -5242880"/>
                <a:gd name="G14" fmla="sin 13500 -5242880"/>
                <a:gd name="G15" fmla="+- G11 10800 0"/>
                <a:gd name="G16" fmla="+- G12 10800 0"/>
                <a:gd name="G17" fmla="+- G13 10800 0"/>
                <a:gd name="G18" fmla="+- G14 10800 0"/>
                <a:gd name="G19" fmla="*/ 7200 1 2"/>
                <a:gd name="G20" fmla="+- G19 5400 0"/>
                <a:gd name="G21" fmla="cos G20 -5242880"/>
                <a:gd name="G22" fmla="sin G20 -5242880"/>
                <a:gd name="G23" fmla="+- G21 10800 0"/>
                <a:gd name="G24" fmla="+- G12 G23 G22"/>
                <a:gd name="G25" fmla="+- G22 G23 G11"/>
                <a:gd name="G26" fmla="cos 10800 -5242880"/>
                <a:gd name="G27" fmla="sin 10800 -5242880"/>
                <a:gd name="G28" fmla="cos 7200 -5242880"/>
                <a:gd name="G29" fmla="sin 7200 -5242880"/>
                <a:gd name="G30" fmla="+- G26 10800 0"/>
                <a:gd name="G31" fmla="+- G27 10800 0"/>
                <a:gd name="G32" fmla="+- G28 10800 0"/>
                <a:gd name="G33" fmla="+- G29 10800 0"/>
                <a:gd name="G34" fmla="+- G19 5400 0"/>
                <a:gd name="G35" fmla="cos G34 -8519680"/>
                <a:gd name="G36" fmla="sin G34 -8519680"/>
                <a:gd name="G37" fmla="+/ -8519680 -5242880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8004 w 21600"/>
                <a:gd name="T5" fmla="*/ 368 h 21600"/>
                <a:gd name="T6" fmla="*/ 5014 w 21600"/>
                <a:gd name="T7" fmla="*/ 3905 h 21600"/>
                <a:gd name="T8" fmla="*/ 8936 w 21600"/>
                <a:gd name="T9" fmla="*/ 3845 h 21600"/>
                <a:gd name="T10" fmla="*/ 13144 w 21600"/>
                <a:gd name="T11" fmla="*/ -2495 h 21600"/>
                <a:gd name="T12" fmla="*/ 16794 w 21600"/>
                <a:gd name="T13" fmla="*/ 2717 h 21600"/>
                <a:gd name="T14" fmla="*/ 11581 w 21600"/>
                <a:gd name="T15" fmla="*/ 636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2050" y="3709"/>
                  </a:moveTo>
                  <a:cubicBezTo>
                    <a:pt x="11637" y="3636"/>
                    <a:pt x="11219" y="3600"/>
                    <a:pt x="10800" y="3600"/>
                  </a:cubicBezTo>
                  <a:cubicBezTo>
                    <a:pt x="9107" y="3600"/>
                    <a:pt x="7468" y="4196"/>
                    <a:pt x="6171" y="5284"/>
                  </a:cubicBezTo>
                  <a:lnTo>
                    <a:pt x="3857" y="2526"/>
                  </a:lnTo>
                  <a:cubicBezTo>
                    <a:pt x="5802" y="894"/>
                    <a:pt x="8260" y="0"/>
                    <a:pt x="10800" y="0"/>
                  </a:cubicBezTo>
                  <a:cubicBezTo>
                    <a:pt x="11428" y="0"/>
                    <a:pt x="12056" y="54"/>
                    <a:pt x="12675" y="164"/>
                  </a:cubicBezTo>
                  <a:lnTo>
                    <a:pt x="13144" y="-2495"/>
                  </a:lnTo>
                  <a:lnTo>
                    <a:pt x="16794" y="2717"/>
                  </a:lnTo>
                  <a:lnTo>
                    <a:pt x="11581" y="6368"/>
                  </a:lnTo>
                  <a:lnTo>
                    <a:pt x="12050" y="3709"/>
                  </a:lnTo>
                  <a:close/>
                </a:path>
              </a:pathLst>
            </a:custGeom>
            <a:solidFill>
              <a:srgbClr val="0063AE"/>
            </a:solidFill>
            <a:ln w="9525">
              <a:solidFill>
                <a:schemeClr val="tx1"/>
              </a:solidFill>
              <a:miter lim="800000"/>
              <a:headEnd/>
              <a:tailEnd/>
            </a:ln>
          </p:spPr>
          <p:txBody>
            <a:bodyPr vert="horz" wrap="none" lIns="0" tIns="0" rIns="0" bIns="0" numCol="1" anchor="ctr" anchorCtr="0" compatLnSpc="1">
              <a:prstTxWarp prst="textNoShape">
                <a:avLst/>
              </a:prstTxWarp>
            </a:bodyPr>
            <a:lstStyle/>
            <a:p>
              <a:endParaRPr lang="fr-CA"/>
            </a:p>
          </p:txBody>
        </p:sp>
        <p:sp>
          <p:nvSpPr>
            <p:cNvPr id="18" name="_s4111"/>
            <p:cNvSpPr>
              <a:spLocks noChangeArrowheads="1"/>
            </p:cNvSpPr>
            <p:nvPr/>
          </p:nvSpPr>
          <p:spPr bwMode="auto">
            <a:xfrm>
              <a:off x="3364" y="1255"/>
              <a:ext cx="741" cy="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Arial" charset="0"/>
                <a:ea typeface="ＭＳ Ｐゴシック" pitchFamily="34" charset="-128"/>
              </a:endParaRPr>
            </a:p>
          </p:txBody>
        </p:sp>
        <p:sp>
          <p:nvSpPr>
            <p:cNvPr id="19" name="_s4112"/>
            <p:cNvSpPr>
              <a:spLocks noChangeArrowheads="1"/>
            </p:cNvSpPr>
            <p:nvPr/>
          </p:nvSpPr>
          <p:spPr bwMode="auto">
            <a:xfrm>
              <a:off x="2489" y="2774"/>
              <a:ext cx="741" cy="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Arial" charset="0"/>
                <a:ea typeface="ＭＳ Ｐゴシック" pitchFamily="34" charset="-128"/>
              </a:endParaRPr>
            </a:p>
          </p:txBody>
        </p:sp>
        <p:sp>
          <p:nvSpPr>
            <p:cNvPr id="20" name="_s4113"/>
            <p:cNvSpPr>
              <a:spLocks noChangeArrowheads="1"/>
            </p:cNvSpPr>
            <p:nvPr/>
          </p:nvSpPr>
          <p:spPr bwMode="auto">
            <a:xfrm>
              <a:off x="1611" y="1256"/>
              <a:ext cx="741" cy="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Arial" charset="0"/>
                <a:ea typeface="ＭＳ Ｐゴシック" pitchFamily="34" charset="-128"/>
              </a:endParaRPr>
            </a:p>
          </p:txBody>
        </p:sp>
      </p:grpSp>
      <p:sp>
        <p:nvSpPr>
          <p:cNvPr id="13" name="Text Box 22"/>
          <p:cNvSpPr txBox="1">
            <a:spLocks noChangeArrowheads="1"/>
          </p:cNvSpPr>
          <p:nvPr/>
        </p:nvSpPr>
        <p:spPr bwMode="auto">
          <a:xfrm>
            <a:off x="4931494" y="1806257"/>
            <a:ext cx="2736850" cy="1231106"/>
          </a:xfrm>
          <a:prstGeom prst="rect">
            <a:avLst/>
          </a:prstGeom>
          <a:noFill/>
          <a:ln>
            <a:noFill/>
          </a:ln>
          <a:effectLst/>
          <a:extLst>
            <a:ext uri="{909E8E84-426E-40DD-AFC4-6F175D3DCCD1}">
              <a14:hiddenFill xmlns:a14="http://schemas.microsoft.com/office/drawing/2010/main">
                <a:solidFill>
                  <a:srgbClr val="8989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defRPr/>
            </a:pPr>
            <a:r>
              <a:rPr lang="fr-CA" sz="3200" dirty="0" smtClean="0">
                <a:latin typeface="+mn-lt"/>
              </a:rPr>
              <a:t>Information</a:t>
            </a:r>
          </a:p>
          <a:p>
            <a:pPr algn="ctr">
              <a:spcBef>
                <a:spcPct val="50000"/>
              </a:spcBef>
              <a:defRPr/>
            </a:pPr>
            <a:r>
              <a:rPr lang="fr-CA" sz="3200" dirty="0" smtClean="0">
                <a:latin typeface="+mn-lt"/>
              </a:rPr>
              <a:t>+ </a:t>
            </a:r>
            <a:r>
              <a:rPr lang="fr-CA" sz="3200" dirty="0" err="1" smtClean="0">
                <a:latin typeface="+mn-lt"/>
              </a:rPr>
              <a:t>metadata</a:t>
            </a:r>
            <a:endParaRPr lang="fr-CA" sz="3200" dirty="0" smtClean="0">
              <a:latin typeface="+mn-lt"/>
            </a:endParaRPr>
          </a:p>
        </p:txBody>
      </p:sp>
      <p:pic>
        <p:nvPicPr>
          <p:cNvPr id="4114" name="Picture 1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83644" y="4207691"/>
            <a:ext cx="649685" cy="649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7EDFE381-DE29-4547-B296-E35B556A6F2D}" type="slidenum">
              <a:rPr lang="fr-CA" smtClean="0"/>
              <a:t>10</a:t>
            </a:fld>
            <a:endParaRPr lang="fr-CA"/>
          </a:p>
        </p:txBody>
      </p:sp>
    </p:spTree>
    <p:extLst>
      <p:ext uri="{BB962C8B-B14F-4D97-AF65-F5344CB8AC3E}">
        <p14:creationId xmlns:p14="http://schemas.microsoft.com/office/powerpoint/2010/main" val="21485521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dirty="0" err="1" smtClean="0">
                <a:solidFill>
                  <a:srgbClr val="FF0000"/>
                </a:solidFill>
              </a:rPr>
              <a:t>Metadata</a:t>
            </a:r>
            <a:endParaRPr lang="fr-CA" dirty="0">
              <a:solidFill>
                <a:srgbClr val="FF0000"/>
              </a:solidFill>
            </a:endParaRPr>
          </a:p>
        </p:txBody>
      </p:sp>
      <p:sp>
        <p:nvSpPr>
          <p:cNvPr id="3" name="Espace réservé du contenu 2"/>
          <p:cNvSpPr>
            <a:spLocks noGrp="1"/>
          </p:cNvSpPr>
          <p:nvPr>
            <p:ph idx="1"/>
          </p:nvPr>
        </p:nvSpPr>
        <p:spPr/>
        <p:txBody>
          <a:bodyPr>
            <a:normAutofit/>
          </a:bodyPr>
          <a:lstStyle/>
          <a:p>
            <a:r>
              <a:rPr lang="fr-CA" sz="2800" dirty="0"/>
              <a:t>D</a:t>
            </a:r>
            <a:r>
              <a:rPr lang="fr-CA" sz="2800" dirty="0" smtClean="0"/>
              <a:t>ata </a:t>
            </a:r>
            <a:r>
              <a:rPr lang="fr-CA" sz="2800" dirty="0"/>
              <a:t>about data </a:t>
            </a:r>
            <a:r>
              <a:rPr lang="fr-CA" sz="2800" dirty="0" smtClean="0"/>
              <a:t>content</a:t>
            </a:r>
            <a:endParaRPr lang="fr-CA" sz="2800"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981" t="35731" r="36570" b="23067"/>
          <a:stretch/>
        </p:blipFill>
        <p:spPr bwMode="auto">
          <a:xfrm>
            <a:off x="1115616" y="3097762"/>
            <a:ext cx="2322174" cy="2100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5198" t="26347" r="27974" b="26293"/>
          <a:stretch/>
        </p:blipFill>
        <p:spPr bwMode="auto">
          <a:xfrm>
            <a:off x="4427984" y="2996952"/>
            <a:ext cx="4225876" cy="281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12258" r="74828" b="74165"/>
          <a:stretch/>
        </p:blipFill>
        <p:spPr bwMode="auto">
          <a:xfrm>
            <a:off x="1115616" y="5312979"/>
            <a:ext cx="3069021" cy="132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7EDFE381-DE29-4547-B296-E35B556A6F2D}" type="slidenum">
              <a:rPr lang="fr-CA" smtClean="0"/>
              <a:t>11</a:t>
            </a:fld>
            <a:endParaRPr lang="fr-CA"/>
          </a:p>
        </p:txBody>
      </p:sp>
    </p:spTree>
    <p:extLst>
      <p:ext uri="{BB962C8B-B14F-4D97-AF65-F5344CB8AC3E}">
        <p14:creationId xmlns:p14="http://schemas.microsoft.com/office/powerpoint/2010/main" val="28632366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57808"/>
            <a:ext cx="8229600" cy="1359024"/>
          </a:xfrm>
        </p:spPr>
        <p:txBody>
          <a:bodyPr>
            <a:normAutofit/>
          </a:bodyPr>
          <a:lstStyle/>
          <a:p>
            <a:r>
              <a:rPr lang="fr-CA" dirty="0" smtClean="0">
                <a:solidFill>
                  <a:srgbClr val="FF0000"/>
                </a:solidFill>
              </a:rPr>
              <a:t>Assure </a:t>
            </a:r>
            <a:r>
              <a:rPr lang="fr-CA" dirty="0" err="1" smtClean="0">
                <a:solidFill>
                  <a:srgbClr val="FF0000"/>
                </a:solidFill>
              </a:rPr>
              <a:t>integrity</a:t>
            </a:r>
            <a:r>
              <a:rPr lang="fr-CA" dirty="0" smtClean="0">
                <a:solidFill>
                  <a:srgbClr val="FF0000"/>
                </a:solidFill>
              </a:rPr>
              <a:t> on </a:t>
            </a:r>
            <a:r>
              <a:rPr lang="fr-CA" dirty="0" err="1" smtClean="0">
                <a:solidFill>
                  <a:srgbClr val="FF0000"/>
                </a:solidFill>
              </a:rPr>
              <a:t>creation</a:t>
            </a:r>
            <a:endParaRPr lang="fr-CA" dirty="0">
              <a:solidFill>
                <a:srgbClr val="FF0000"/>
              </a:solidFill>
            </a:endParaRPr>
          </a:p>
        </p:txBody>
      </p:sp>
      <p:sp>
        <p:nvSpPr>
          <p:cNvPr id="3" name="Espace réservé du contenu 2"/>
          <p:cNvSpPr>
            <a:spLocks noGrp="1"/>
          </p:cNvSpPr>
          <p:nvPr>
            <p:ph idx="1"/>
          </p:nvPr>
        </p:nvSpPr>
        <p:spPr>
          <a:xfrm>
            <a:off x="518864" y="2204865"/>
            <a:ext cx="8229600" cy="3456384"/>
          </a:xfrm>
        </p:spPr>
        <p:txBody>
          <a:bodyPr>
            <a:normAutofit/>
          </a:bodyPr>
          <a:lstStyle/>
          <a:p>
            <a:r>
              <a:rPr lang="fr-CA" sz="2800" dirty="0" err="1" smtClean="0"/>
              <a:t>Technological</a:t>
            </a:r>
            <a:r>
              <a:rPr lang="fr-CA" sz="2800" dirty="0" smtClean="0"/>
              <a:t> </a:t>
            </a:r>
            <a:r>
              <a:rPr lang="fr-CA" sz="2800" dirty="0" err="1" smtClean="0"/>
              <a:t>means</a:t>
            </a:r>
            <a:endParaRPr lang="fr-CA" sz="2800" dirty="0" smtClean="0"/>
          </a:p>
          <a:p>
            <a:r>
              <a:rPr lang="fr-CA" sz="2800" dirty="0" smtClean="0"/>
              <a:t>Documentation </a:t>
            </a:r>
            <a:r>
              <a:rPr lang="fr-CA" sz="2800" dirty="0"/>
              <a:t>(</a:t>
            </a:r>
            <a:r>
              <a:rPr lang="fr-CA" sz="2800" dirty="0" err="1" smtClean="0"/>
              <a:t>processes</a:t>
            </a:r>
            <a:r>
              <a:rPr lang="fr-CA" sz="2800" dirty="0" smtClean="0"/>
              <a:t>);</a:t>
            </a:r>
          </a:p>
          <a:p>
            <a:r>
              <a:rPr lang="fr-CA" sz="2800" dirty="0" err="1" smtClean="0"/>
              <a:t>Statutory</a:t>
            </a:r>
            <a:r>
              <a:rPr lang="fr-CA" sz="2800" dirty="0" smtClean="0"/>
              <a:t> </a:t>
            </a:r>
            <a:r>
              <a:rPr lang="fr-CA" sz="2800" dirty="0" err="1" smtClean="0"/>
              <a:t>presumptions</a:t>
            </a:r>
            <a:endParaRPr lang="en-CA" sz="2800" dirty="0" smtClean="0"/>
          </a:p>
          <a:p>
            <a:r>
              <a:rPr lang="en-CA" sz="2800" dirty="0" smtClean="0"/>
              <a:t>…</a:t>
            </a:r>
          </a:p>
        </p:txBody>
      </p:sp>
      <p:sp>
        <p:nvSpPr>
          <p:cNvPr id="4" name="Slide Number Placeholder 3"/>
          <p:cNvSpPr>
            <a:spLocks noGrp="1"/>
          </p:cNvSpPr>
          <p:nvPr>
            <p:ph type="sldNum" sz="quarter" idx="12"/>
          </p:nvPr>
        </p:nvSpPr>
        <p:spPr/>
        <p:txBody>
          <a:bodyPr/>
          <a:lstStyle/>
          <a:p>
            <a:fld id="{7EDFE381-DE29-4547-B296-E35B556A6F2D}" type="slidenum">
              <a:rPr lang="fr-CA" smtClean="0"/>
              <a:t>12</a:t>
            </a:fld>
            <a:endParaRPr lang="fr-CA"/>
          </a:p>
        </p:txBody>
      </p:sp>
    </p:spTree>
    <p:extLst>
      <p:ext uri="{BB962C8B-B14F-4D97-AF65-F5344CB8AC3E}">
        <p14:creationId xmlns:p14="http://schemas.microsoft.com/office/powerpoint/2010/main" val="32115949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57808"/>
            <a:ext cx="8229600" cy="1575048"/>
          </a:xfrm>
        </p:spPr>
        <p:txBody>
          <a:bodyPr>
            <a:normAutofit/>
          </a:bodyPr>
          <a:lstStyle/>
          <a:p>
            <a:r>
              <a:rPr lang="fr-CA" dirty="0" err="1" smtClean="0">
                <a:solidFill>
                  <a:srgbClr val="FF0000"/>
                </a:solidFill>
              </a:rPr>
              <a:t>Demonstrate</a:t>
            </a:r>
            <a:r>
              <a:rPr lang="fr-CA" dirty="0" smtClean="0">
                <a:solidFill>
                  <a:srgbClr val="FF0000"/>
                </a:solidFill>
              </a:rPr>
              <a:t> </a:t>
            </a:r>
            <a:r>
              <a:rPr lang="fr-CA" dirty="0" err="1" smtClean="0">
                <a:solidFill>
                  <a:srgbClr val="FF0000"/>
                </a:solidFill>
              </a:rPr>
              <a:t>integrity</a:t>
            </a:r>
            <a:r>
              <a:rPr lang="fr-CA" dirty="0" smtClean="0">
                <a:solidFill>
                  <a:srgbClr val="FF0000"/>
                </a:solidFill>
              </a:rPr>
              <a:t> </a:t>
            </a:r>
            <a:r>
              <a:rPr lang="fr-CA" dirty="0" err="1" smtClean="0">
                <a:solidFill>
                  <a:srgbClr val="FF0000"/>
                </a:solidFill>
              </a:rPr>
              <a:t>at</a:t>
            </a:r>
            <a:r>
              <a:rPr lang="fr-CA" dirty="0" smtClean="0">
                <a:solidFill>
                  <a:srgbClr val="FF0000"/>
                </a:solidFill>
              </a:rPr>
              <a:t> time of use</a:t>
            </a:r>
            <a:endParaRPr lang="fr-CA" dirty="0">
              <a:solidFill>
                <a:srgbClr val="FF0000"/>
              </a:solidFill>
            </a:endParaRPr>
          </a:p>
        </p:txBody>
      </p:sp>
      <p:sp>
        <p:nvSpPr>
          <p:cNvPr id="3" name="Espace réservé du contenu 2"/>
          <p:cNvSpPr>
            <a:spLocks noGrp="1"/>
          </p:cNvSpPr>
          <p:nvPr>
            <p:ph idx="1"/>
          </p:nvPr>
        </p:nvSpPr>
        <p:spPr>
          <a:xfrm>
            <a:off x="467544" y="2564904"/>
            <a:ext cx="8229600" cy="3949899"/>
          </a:xfrm>
        </p:spPr>
        <p:txBody>
          <a:bodyPr>
            <a:normAutofit fontScale="92500" lnSpcReduction="10000"/>
          </a:bodyPr>
          <a:lstStyle/>
          <a:p>
            <a:r>
              <a:rPr lang="fr-CA" sz="2800" dirty="0" err="1" smtClean="0"/>
              <a:t>Metadata</a:t>
            </a:r>
            <a:r>
              <a:rPr lang="fr-CA" sz="2800" dirty="0" smtClean="0"/>
              <a:t>;</a:t>
            </a:r>
          </a:p>
          <a:p>
            <a:r>
              <a:rPr lang="fr-CA" sz="2800" dirty="0" smtClean="0"/>
              <a:t>Documentation (</a:t>
            </a:r>
            <a:r>
              <a:rPr lang="fr-CA" sz="2800" dirty="0" err="1" smtClean="0"/>
              <a:t>processes</a:t>
            </a:r>
            <a:r>
              <a:rPr lang="fr-CA" sz="2800" dirty="0" smtClean="0"/>
              <a:t>); </a:t>
            </a:r>
          </a:p>
          <a:p>
            <a:r>
              <a:rPr lang="fr-CA" sz="2800" dirty="0" smtClean="0"/>
              <a:t>Affidavit (</a:t>
            </a:r>
            <a:r>
              <a:rPr lang="fr-CA" sz="2800" dirty="0" err="1" smtClean="0"/>
              <a:t>credibility</a:t>
            </a:r>
            <a:r>
              <a:rPr lang="fr-CA" sz="2800" dirty="0" smtClean="0"/>
              <a:t>);</a:t>
            </a:r>
          </a:p>
          <a:p>
            <a:r>
              <a:rPr lang="fr-CA" sz="2800" dirty="0" smtClean="0"/>
              <a:t>Expert  : </a:t>
            </a:r>
            <a:r>
              <a:rPr lang="fr-CA" sz="2800" dirty="0" smtClean="0"/>
              <a:t>cf. </a:t>
            </a:r>
            <a:r>
              <a:rPr lang="fr-CA" sz="2800" dirty="0" err="1" smtClean="0"/>
              <a:t>Quebec</a:t>
            </a:r>
            <a:r>
              <a:rPr lang="fr-CA" sz="2800" dirty="0" smtClean="0"/>
              <a:t> </a:t>
            </a:r>
            <a:r>
              <a:rPr lang="fr-CA" sz="2800" dirty="0" err="1" smtClean="0"/>
              <a:t>forensic</a:t>
            </a:r>
            <a:r>
              <a:rPr lang="fr-CA" sz="2800" dirty="0" smtClean="0"/>
              <a:t> report on </a:t>
            </a:r>
            <a:r>
              <a:rPr lang="fr-CA" sz="2800" dirty="0" err="1" smtClean="0"/>
              <a:t>Minister’s</a:t>
            </a:r>
            <a:r>
              <a:rPr lang="fr-CA" sz="2800" dirty="0"/>
              <a:t> agenda: </a:t>
            </a:r>
            <a:r>
              <a:rPr lang="fr-CA" sz="2800" dirty="0">
                <a:hlinkClick r:id="rId2"/>
              </a:rPr>
              <a:t>http://</a:t>
            </a:r>
            <a:r>
              <a:rPr lang="fr-CA" sz="2800" dirty="0" smtClean="0">
                <a:hlinkClick r:id="rId2"/>
              </a:rPr>
              <a:t>www.cepnj.gouv.qc.ca/documents-deposes-devant-la-commission/page-document/1.html</a:t>
            </a:r>
            <a:r>
              <a:rPr lang="fr-CA" sz="2800" dirty="0" smtClean="0"/>
              <a:t> (doc 88)</a:t>
            </a:r>
            <a:endParaRPr lang="fr-CA" sz="2800" dirty="0" smtClean="0"/>
          </a:p>
          <a:p>
            <a:r>
              <a:rPr lang="fr-CA" sz="2800" dirty="0" err="1" smtClean="0"/>
              <a:t>Witness</a:t>
            </a:r>
            <a:r>
              <a:rPr lang="fr-CA" sz="2800" dirty="0" smtClean="0"/>
              <a:t>;</a:t>
            </a:r>
          </a:p>
          <a:p>
            <a:r>
              <a:rPr lang="fr-CA" sz="2800" dirty="0" err="1"/>
              <a:t>Internal</a:t>
            </a:r>
            <a:r>
              <a:rPr lang="fr-CA" sz="2800" dirty="0"/>
              <a:t> </a:t>
            </a:r>
            <a:r>
              <a:rPr lang="fr-CA" sz="2800" dirty="0" err="1" smtClean="0"/>
              <a:t>logic</a:t>
            </a:r>
            <a:endParaRPr lang="fr-CA" sz="2800" dirty="0" smtClean="0"/>
          </a:p>
          <a:p>
            <a:r>
              <a:rPr lang="fr-CA" sz="2800" dirty="0" smtClean="0"/>
              <a:t>…</a:t>
            </a:r>
          </a:p>
          <a:p>
            <a:endParaRPr lang="fr-CA" sz="2600" dirty="0">
              <a:solidFill>
                <a:srgbClr val="92D050"/>
              </a:solidFill>
            </a:endParaRPr>
          </a:p>
        </p:txBody>
      </p:sp>
      <p:sp>
        <p:nvSpPr>
          <p:cNvPr id="4" name="Slide Number Placeholder 3"/>
          <p:cNvSpPr>
            <a:spLocks noGrp="1"/>
          </p:cNvSpPr>
          <p:nvPr>
            <p:ph type="sldNum" sz="quarter" idx="12"/>
          </p:nvPr>
        </p:nvSpPr>
        <p:spPr/>
        <p:txBody>
          <a:bodyPr/>
          <a:lstStyle/>
          <a:p>
            <a:fld id="{7EDFE381-DE29-4547-B296-E35B556A6F2D}" type="slidenum">
              <a:rPr lang="fr-CA" smtClean="0"/>
              <a:t>13</a:t>
            </a:fld>
            <a:endParaRPr lang="fr-CA"/>
          </a:p>
        </p:txBody>
      </p:sp>
    </p:spTree>
    <p:extLst>
      <p:ext uri="{BB962C8B-B14F-4D97-AF65-F5344CB8AC3E}">
        <p14:creationId xmlns:p14="http://schemas.microsoft.com/office/powerpoint/2010/main" val="31640626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rgbClr val="FF0000"/>
                </a:solidFill>
              </a:rPr>
              <a:t>Expert’s report on integrity of data</a:t>
            </a:r>
            <a:endParaRPr lang="en-CA" dirty="0">
              <a:solidFill>
                <a:srgbClr val="FF0000"/>
              </a:solidFill>
            </a:endParaRPr>
          </a:p>
        </p:txBody>
      </p:sp>
      <p:sp>
        <p:nvSpPr>
          <p:cNvPr id="3" name="Content Placeholder 2"/>
          <p:cNvSpPr>
            <a:spLocks noGrp="1"/>
          </p:cNvSpPr>
          <p:nvPr>
            <p:ph idx="1"/>
          </p:nvPr>
        </p:nvSpPr>
        <p:spPr/>
        <p:txBody>
          <a:bodyPr>
            <a:normAutofit fontScale="25000" lnSpcReduction="20000"/>
          </a:bodyPr>
          <a:lstStyle/>
          <a:p>
            <a:pPr marL="0" indent="0">
              <a:buNone/>
            </a:pPr>
            <a:r>
              <a:rPr lang="en-CA" sz="3700" b="1" dirty="0"/>
              <a:t>Test of Expert report on Minister’s electronic files – Quebec Sept 30, 2010</a:t>
            </a:r>
            <a:endParaRPr lang="en-CA" sz="3700" dirty="0"/>
          </a:p>
          <a:p>
            <a:pPr marL="0" indent="0">
              <a:buNone/>
            </a:pPr>
            <a:r>
              <a:rPr lang="fr-CA" sz="3700" b="1" u="sng" dirty="0">
                <a:hlinkClick r:id="rId2"/>
              </a:rPr>
              <a:t>http://www.cepnj.gouv.qc.ca/documents-deposes-devant-la-commission/page-document/1.html</a:t>
            </a:r>
            <a:r>
              <a:rPr lang="fr-CA" sz="3700" b="1" dirty="0"/>
              <a:t> (Document 88)</a:t>
            </a:r>
            <a:endParaRPr lang="en-CA" sz="3700" dirty="0"/>
          </a:p>
          <a:p>
            <a:pPr marL="0" indent="0">
              <a:buNone/>
            </a:pPr>
            <a:r>
              <a:rPr lang="en-CA" sz="3700" b="1" dirty="0"/>
              <a:t>[translation]</a:t>
            </a:r>
            <a:endParaRPr lang="en-CA" sz="3700" dirty="0"/>
          </a:p>
          <a:p>
            <a:pPr marL="0" indent="0">
              <a:buNone/>
            </a:pPr>
            <a:r>
              <a:rPr lang="en-CA" sz="3700" b="1" dirty="0" smtClean="0"/>
              <a:t>Letter from FDR </a:t>
            </a:r>
            <a:r>
              <a:rPr lang="en-CA" sz="3700" b="1" dirty="0"/>
              <a:t>Forensic Data Recovery</a:t>
            </a:r>
            <a:endParaRPr lang="en-CA" sz="3700" dirty="0"/>
          </a:p>
          <a:p>
            <a:pPr marL="0" indent="0">
              <a:buNone/>
            </a:pPr>
            <a:r>
              <a:rPr lang="en-CA" sz="5200" dirty="0"/>
              <a:t>On 29 September 2010, we received from you a mandate to proceed to the retrieval of information stored on the items cited in the section, and to proceed to the analysis of the history of access and changes that could have been made to these files.</a:t>
            </a:r>
            <a:br>
              <a:rPr lang="en-CA" sz="5200" dirty="0"/>
            </a:br>
            <a:r>
              <a:rPr lang="en-CA" sz="5200" dirty="0"/>
              <a:t/>
            </a:r>
            <a:br>
              <a:rPr lang="en-CA" sz="5200" dirty="0"/>
            </a:br>
            <a:r>
              <a:rPr lang="en-CA" sz="5200" dirty="0"/>
              <a:t>The first element is a CD-ROM which was referred to our analysis under the name "Association of Venice CD” (sic). We were to:</a:t>
            </a:r>
            <a:br>
              <a:rPr lang="en-CA" sz="5200" dirty="0"/>
            </a:br>
            <a:r>
              <a:rPr lang="en-CA" sz="5200" dirty="0"/>
              <a:t>1 . Locate a file named ‘ p032026.doc’. No reference to this file could be identified in any of the media analysis.</a:t>
            </a:r>
            <a:br>
              <a:rPr lang="en-CA" sz="5200" dirty="0"/>
            </a:br>
            <a:r>
              <a:rPr lang="en-CA" sz="5200" dirty="0"/>
              <a:t>2 . Recover the ‘p030902’ file. This file is corrupted, only a portion of information was recovered. The last modification of the file before it was fixed on the CD was on 6 January 2004. No changes could be made ​​to it since then .</a:t>
            </a:r>
            <a:br>
              <a:rPr lang="en-CA" sz="5200" dirty="0"/>
            </a:br>
            <a:r>
              <a:rPr lang="en-CA" sz="5200" dirty="0"/>
              <a:t/>
            </a:r>
            <a:br>
              <a:rPr lang="en-CA" sz="5200" dirty="0"/>
            </a:br>
            <a:r>
              <a:rPr lang="en-CA" sz="5200" dirty="0"/>
              <a:t>The second element is a 3.5 -inch floppy disk to which we refer by the label 'Disk – Agenda of the Minister’  Our mandate was in this case to:</a:t>
            </a:r>
            <a:br>
              <a:rPr lang="en-CA" sz="5200" dirty="0"/>
            </a:br>
            <a:r>
              <a:rPr lang="en-CA" sz="5200" dirty="0"/>
              <a:t>3. Check the history of access and changes.</a:t>
            </a:r>
          </a:p>
          <a:p>
            <a:pPr marL="0" indent="0">
              <a:buNone/>
            </a:pPr>
            <a:r>
              <a:rPr lang="en-CA" sz="5200" dirty="0"/>
              <a:t>The disk was created on November 12, 2004 at 2:48 p.m., and no file was modified after that date as evidenced by the time-stamping function files (‘last written’). This conclusion is also confirmed by the Analysis contained in each file’s metadata contained in the Agenda .</a:t>
            </a:r>
            <a:br>
              <a:rPr lang="en-CA" sz="5200" dirty="0"/>
            </a:br>
            <a:r>
              <a:rPr lang="en-CA" sz="5200" dirty="0"/>
              <a:t>The Agenda files for September 2003 and January 2004 have been identified for us as of particular interest. These files were accessed on disk on September 26, 20I0, but have not been modified . We can confirm that these files were modified the last time respectively on Oct. 2, 2003.at 6:08 p.m., and on February 5, 2004 at 5:06 p.m. local time. In both cases, the last backup was performed on a workstation whose MS Office software is registered under the heading "Office of the Minister."</a:t>
            </a:r>
            <a:br>
              <a:rPr lang="en-CA" sz="5200" dirty="0"/>
            </a:br>
            <a:r>
              <a:rPr lang="en-CA" sz="5200" dirty="0"/>
              <a:t/>
            </a:r>
            <a:br>
              <a:rPr lang="en-CA" sz="5200" dirty="0"/>
            </a:br>
            <a:r>
              <a:rPr lang="en-CA" sz="5200" dirty="0"/>
              <a:t>The third and final element is a CD-ROM to which we apply the label 'CD 2003-2004 Calendar’ in our analysis document. This CD-ROM contains an accurate copy of the information stored on the second element (Disk - Agenda of the Minister). The conclusions of our </a:t>
            </a:r>
            <a:r>
              <a:rPr lang="en-CA" sz="5200" dirty="0" smtClean="0"/>
              <a:t>analysis are </a:t>
            </a:r>
            <a:r>
              <a:rPr lang="en-CA" sz="5200" dirty="0"/>
              <a:t>identical to that of the second element, namely that none of these files was modified after November 12, 2004.</a:t>
            </a:r>
          </a:p>
          <a:p>
            <a:endParaRPr lang="en-CA" sz="5200" dirty="0"/>
          </a:p>
        </p:txBody>
      </p:sp>
      <p:sp>
        <p:nvSpPr>
          <p:cNvPr id="4" name="Slide Number Placeholder 3"/>
          <p:cNvSpPr>
            <a:spLocks noGrp="1"/>
          </p:cNvSpPr>
          <p:nvPr>
            <p:ph type="sldNum" sz="quarter" idx="12"/>
          </p:nvPr>
        </p:nvSpPr>
        <p:spPr/>
        <p:txBody>
          <a:bodyPr/>
          <a:lstStyle/>
          <a:p>
            <a:fld id="{7EDFE381-DE29-4547-B296-E35B556A6F2D}" type="slidenum">
              <a:rPr lang="fr-CA" smtClean="0"/>
              <a:t>14</a:t>
            </a:fld>
            <a:endParaRPr lang="fr-CA"/>
          </a:p>
        </p:txBody>
      </p:sp>
    </p:spTree>
    <p:extLst>
      <p:ext uri="{BB962C8B-B14F-4D97-AF65-F5344CB8AC3E}">
        <p14:creationId xmlns:p14="http://schemas.microsoft.com/office/powerpoint/2010/main" val="3214520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1" dirty="0" smtClean="0">
                <a:solidFill>
                  <a:srgbClr val="FF0000"/>
                </a:solidFill>
              </a:rPr>
              <a:t>2</a:t>
            </a:r>
            <a:r>
              <a:rPr lang="fr-CA" b="1" baseline="30000" dirty="0" smtClean="0">
                <a:solidFill>
                  <a:srgbClr val="FF0000"/>
                </a:solidFill>
              </a:rPr>
              <a:t>nd</a:t>
            </a:r>
            <a:r>
              <a:rPr lang="fr-CA" b="1" dirty="0" smtClean="0">
                <a:solidFill>
                  <a:srgbClr val="FF0000"/>
                </a:solidFill>
              </a:rPr>
              <a:t> scenario</a:t>
            </a:r>
            <a:endParaRPr lang="fr-CA" dirty="0">
              <a:solidFill>
                <a:srgbClr val="FF0000"/>
              </a:solidFill>
            </a:endParaRPr>
          </a:p>
        </p:txBody>
      </p:sp>
      <p:sp>
        <p:nvSpPr>
          <p:cNvPr id="3" name="Espace réservé du contenu 2"/>
          <p:cNvSpPr>
            <a:spLocks noGrp="1"/>
          </p:cNvSpPr>
          <p:nvPr>
            <p:ph sz="half" idx="1"/>
          </p:nvPr>
        </p:nvSpPr>
        <p:spPr/>
        <p:txBody>
          <a:bodyPr>
            <a:normAutofit/>
          </a:bodyPr>
          <a:lstStyle/>
          <a:p>
            <a:r>
              <a:rPr lang="en-CA" dirty="0"/>
              <a:t>During a hearing, a party wants to produce a page from Wikipedia and pictures from Google Street View and the </a:t>
            </a:r>
            <a:r>
              <a:rPr lang="en-CA" dirty="0" err="1"/>
              <a:t>WayBack</a:t>
            </a:r>
            <a:r>
              <a:rPr lang="en-CA" dirty="0"/>
              <a:t> Machine</a:t>
            </a:r>
            <a:r>
              <a:rPr lang="en-CA" dirty="0" smtClean="0"/>
              <a:t>.</a:t>
            </a:r>
            <a:endParaRPr lang="fr-CA" dirty="0"/>
          </a:p>
        </p:txBody>
      </p:sp>
      <p:pic>
        <p:nvPicPr>
          <p:cNvPr id="5" name="Image 7"/>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72581" y="2060848"/>
            <a:ext cx="3752381" cy="780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3356992"/>
            <a:ext cx="3177480" cy="2237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7EDFE381-DE29-4547-B296-E35B556A6F2D}" type="slidenum">
              <a:rPr lang="fr-CA" smtClean="0"/>
              <a:t>15</a:t>
            </a:fld>
            <a:endParaRPr lang="fr-CA"/>
          </a:p>
        </p:txBody>
      </p:sp>
    </p:spTree>
    <p:extLst>
      <p:ext uri="{BB962C8B-B14F-4D97-AF65-F5344CB8AC3E}">
        <p14:creationId xmlns:p14="http://schemas.microsoft.com/office/powerpoint/2010/main" val="4907982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solidFill>
                  <a:srgbClr val="FF0000"/>
                </a:solidFill>
              </a:rPr>
              <a:t>Questions</a:t>
            </a:r>
            <a:endParaRPr lang="fr-CA" dirty="0">
              <a:solidFill>
                <a:srgbClr val="FF0000"/>
              </a:solidFill>
            </a:endParaRPr>
          </a:p>
        </p:txBody>
      </p:sp>
      <p:sp>
        <p:nvSpPr>
          <p:cNvPr id="3" name="Espace réservé du contenu 2"/>
          <p:cNvSpPr>
            <a:spLocks noGrp="1"/>
          </p:cNvSpPr>
          <p:nvPr>
            <p:ph sz="half" idx="1"/>
          </p:nvPr>
        </p:nvSpPr>
        <p:spPr>
          <a:xfrm>
            <a:off x="457200" y="1600201"/>
            <a:ext cx="7499176" cy="2836912"/>
          </a:xfrm>
        </p:spPr>
        <p:txBody>
          <a:bodyPr>
            <a:normAutofit fontScale="62500" lnSpcReduction="20000"/>
          </a:bodyPr>
          <a:lstStyle/>
          <a:p>
            <a:pPr marL="514350" indent="-514350">
              <a:buFont typeface="+mj-lt"/>
              <a:buAutoNum type="arabicPeriod"/>
            </a:pPr>
            <a:r>
              <a:rPr lang="en-CA" sz="4500" dirty="0"/>
              <a:t>Will you accept </a:t>
            </a:r>
            <a:r>
              <a:rPr lang="en-CA" sz="4500" dirty="0" smtClean="0"/>
              <a:t>this(</a:t>
            </a:r>
            <a:r>
              <a:rPr lang="en-CA" sz="4500" dirty="0" err="1" smtClean="0"/>
              <a:t>ese</a:t>
            </a:r>
            <a:r>
              <a:rPr lang="en-CA" sz="4500" dirty="0"/>
              <a:t>) </a:t>
            </a:r>
            <a:r>
              <a:rPr lang="en-CA" sz="4500" dirty="0" smtClean="0"/>
              <a:t>page(s)/picture(s)?</a:t>
            </a:r>
          </a:p>
          <a:p>
            <a:pPr marL="0" indent="0">
              <a:buNone/>
            </a:pPr>
            <a:endParaRPr lang="fr-CA" sz="4500" dirty="0"/>
          </a:p>
          <a:p>
            <a:pPr marL="0" indent="0">
              <a:buNone/>
            </a:pPr>
            <a:r>
              <a:rPr lang="en-CA" sz="4500" dirty="0" smtClean="0"/>
              <a:t>2.    What </a:t>
            </a:r>
            <a:r>
              <a:rPr lang="en-CA" sz="4500" dirty="0"/>
              <a:t>will you have to verify</a:t>
            </a:r>
            <a:r>
              <a:rPr lang="en-CA" sz="4500" dirty="0" smtClean="0"/>
              <a:t>? How?</a:t>
            </a:r>
            <a:endParaRPr lang="fr-CA" sz="4500" dirty="0"/>
          </a:p>
          <a:p>
            <a:endParaRPr lang="fr-CA" sz="2400" dirty="0"/>
          </a:p>
        </p:txBody>
      </p:sp>
      <p:sp>
        <p:nvSpPr>
          <p:cNvPr id="4" name="Espace réservé du contenu 3"/>
          <p:cNvSpPr>
            <a:spLocks noGrp="1"/>
          </p:cNvSpPr>
          <p:nvPr>
            <p:ph sz="half" idx="2"/>
          </p:nvPr>
        </p:nvSpPr>
        <p:spPr>
          <a:xfrm>
            <a:off x="8676456" y="5805264"/>
            <a:ext cx="216024" cy="320899"/>
          </a:xfrm>
        </p:spPr>
        <p:txBody>
          <a:bodyPr>
            <a:normAutofit fontScale="62500" lnSpcReduction="20000"/>
          </a:bodyPr>
          <a:lstStyle/>
          <a:p>
            <a:endParaRPr lang="fr-CA" dirty="0"/>
          </a:p>
        </p:txBody>
      </p:sp>
      <p:sp>
        <p:nvSpPr>
          <p:cNvPr id="5" name="Slide Number Placeholder 4"/>
          <p:cNvSpPr>
            <a:spLocks noGrp="1"/>
          </p:cNvSpPr>
          <p:nvPr>
            <p:ph type="sldNum" sz="quarter" idx="12"/>
          </p:nvPr>
        </p:nvSpPr>
        <p:spPr/>
        <p:txBody>
          <a:bodyPr/>
          <a:lstStyle/>
          <a:p>
            <a:fld id="{7EDFE381-DE29-4547-B296-E35B556A6F2D}" type="slidenum">
              <a:rPr lang="fr-CA" smtClean="0"/>
              <a:t>16</a:t>
            </a:fld>
            <a:endParaRPr lang="fr-CA"/>
          </a:p>
        </p:txBody>
      </p:sp>
    </p:spTree>
    <p:extLst>
      <p:ext uri="{BB962C8B-B14F-4D97-AF65-F5344CB8AC3E}">
        <p14:creationId xmlns:p14="http://schemas.microsoft.com/office/powerpoint/2010/main" val="41074614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917848"/>
            <a:ext cx="8229600" cy="1143000"/>
          </a:xfrm>
        </p:spPr>
        <p:txBody>
          <a:bodyPr>
            <a:normAutofit fontScale="90000"/>
          </a:bodyPr>
          <a:lstStyle/>
          <a:p>
            <a:pPr marL="514350" indent="-514350"/>
            <a:r>
              <a:rPr lang="fr-CA" dirty="0" smtClean="0">
                <a:solidFill>
                  <a:srgbClr val="FF0000"/>
                </a:solidFill>
              </a:rPr>
              <a:t>1. </a:t>
            </a:r>
            <a:r>
              <a:rPr lang="en-CA" dirty="0">
                <a:solidFill>
                  <a:srgbClr val="FF0000"/>
                </a:solidFill>
              </a:rPr>
              <a:t>Will you accept this(</a:t>
            </a:r>
            <a:r>
              <a:rPr lang="en-CA" dirty="0" err="1">
                <a:solidFill>
                  <a:srgbClr val="FF0000"/>
                </a:solidFill>
              </a:rPr>
              <a:t>ese</a:t>
            </a:r>
            <a:r>
              <a:rPr lang="en-CA" dirty="0">
                <a:solidFill>
                  <a:srgbClr val="FF0000"/>
                </a:solidFill>
              </a:rPr>
              <a:t>) page(s)/picture(s</a:t>
            </a:r>
            <a:r>
              <a:rPr lang="en-CA" dirty="0" smtClean="0">
                <a:solidFill>
                  <a:srgbClr val="FF0000"/>
                </a:solidFill>
              </a:rPr>
              <a:t>)?</a:t>
            </a:r>
            <a:endParaRPr lang="en-CA" dirty="0">
              <a:solidFill>
                <a:srgbClr val="FF0000"/>
              </a:solidFill>
            </a:endParaRPr>
          </a:p>
        </p:txBody>
      </p:sp>
      <p:pic>
        <p:nvPicPr>
          <p:cNvPr id="717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6185" b="5765"/>
          <a:stretch/>
        </p:blipFill>
        <p:spPr bwMode="auto">
          <a:xfrm>
            <a:off x="3707903" y="3645024"/>
            <a:ext cx="5293893" cy="2881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7430" b="7569"/>
          <a:stretch/>
        </p:blipFill>
        <p:spPr bwMode="auto">
          <a:xfrm>
            <a:off x="179512" y="2708920"/>
            <a:ext cx="4380246" cy="2628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7EDFE381-DE29-4547-B296-E35B556A6F2D}" type="slidenum">
              <a:rPr lang="fr-CA" smtClean="0"/>
              <a:t>17</a:t>
            </a:fld>
            <a:endParaRPr lang="fr-CA"/>
          </a:p>
        </p:txBody>
      </p:sp>
    </p:spTree>
    <p:extLst>
      <p:ext uri="{BB962C8B-B14F-4D97-AF65-F5344CB8AC3E}">
        <p14:creationId xmlns:p14="http://schemas.microsoft.com/office/powerpoint/2010/main" val="33513087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57808"/>
            <a:ext cx="8229600" cy="1143000"/>
          </a:xfrm>
        </p:spPr>
        <p:txBody>
          <a:bodyPr>
            <a:normAutofit/>
          </a:bodyPr>
          <a:lstStyle/>
          <a:p>
            <a:r>
              <a:rPr lang="fr-CA" dirty="0" smtClean="0">
                <a:solidFill>
                  <a:srgbClr val="FF0000"/>
                </a:solidFill>
              </a:rPr>
              <a:t>2. </a:t>
            </a:r>
            <a:r>
              <a:rPr lang="en-CA" dirty="0">
                <a:solidFill>
                  <a:srgbClr val="FF0000"/>
                </a:solidFill>
              </a:rPr>
              <a:t>What will you have to verify</a:t>
            </a:r>
            <a:r>
              <a:rPr lang="en-CA" dirty="0" smtClean="0">
                <a:solidFill>
                  <a:srgbClr val="FF0000"/>
                </a:solidFill>
              </a:rPr>
              <a:t>? </a:t>
            </a:r>
            <a:endParaRPr lang="fr-CA" dirty="0">
              <a:solidFill>
                <a:srgbClr val="FF0000"/>
              </a:solidFill>
            </a:endParaRPr>
          </a:p>
        </p:txBody>
      </p:sp>
      <p:sp>
        <p:nvSpPr>
          <p:cNvPr id="3" name="Espace réservé du contenu 2"/>
          <p:cNvSpPr>
            <a:spLocks noGrp="1"/>
          </p:cNvSpPr>
          <p:nvPr>
            <p:ph idx="1"/>
          </p:nvPr>
        </p:nvSpPr>
        <p:spPr>
          <a:xfrm>
            <a:off x="457200" y="2215405"/>
            <a:ext cx="8229600" cy="4525963"/>
          </a:xfrm>
        </p:spPr>
        <p:txBody>
          <a:bodyPr>
            <a:normAutofit/>
          </a:bodyPr>
          <a:lstStyle/>
          <a:p>
            <a:r>
              <a:rPr lang="fr-CA" sz="2600" dirty="0" smtClean="0"/>
              <a:t>How ?</a:t>
            </a:r>
            <a:endParaRPr lang="fr-CA" sz="2600" dirty="0"/>
          </a:p>
        </p:txBody>
      </p:sp>
      <p:sp>
        <p:nvSpPr>
          <p:cNvPr id="4" name="Slide Number Placeholder 3"/>
          <p:cNvSpPr>
            <a:spLocks noGrp="1"/>
          </p:cNvSpPr>
          <p:nvPr>
            <p:ph type="sldNum" sz="quarter" idx="12"/>
          </p:nvPr>
        </p:nvSpPr>
        <p:spPr/>
        <p:txBody>
          <a:bodyPr/>
          <a:lstStyle/>
          <a:p>
            <a:fld id="{7EDFE381-DE29-4547-B296-E35B556A6F2D}" type="slidenum">
              <a:rPr lang="fr-CA" smtClean="0"/>
              <a:t>18</a:t>
            </a:fld>
            <a:endParaRPr lang="fr-CA"/>
          </a:p>
        </p:txBody>
      </p:sp>
    </p:spTree>
    <p:extLst>
      <p:ext uri="{BB962C8B-B14F-4D97-AF65-F5344CB8AC3E}">
        <p14:creationId xmlns:p14="http://schemas.microsoft.com/office/powerpoint/2010/main" val="13902875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solidFill>
                  <a:srgbClr val="FF0000"/>
                </a:solidFill>
              </a:rPr>
              <a:t>Discussion</a:t>
            </a:r>
            <a:endParaRPr lang="fr-CA" dirty="0">
              <a:solidFill>
                <a:srgbClr val="FF0000"/>
              </a:solidFill>
            </a:endParaRPr>
          </a:p>
        </p:txBody>
      </p:sp>
      <p:sp>
        <p:nvSpPr>
          <p:cNvPr id="3" name="Espace réservé du contenu 2"/>
          <p:cNvSpPr>
            <a:spLocks noGrp="1"/>
          </p:cNvSpPr>
          <p:nvPr>
            <p:ph sz="half" idx="1"/>
          </p:nvPr>
        </p:nvSpPr>
        <p:spPr>
          <a:xfrm>
            <a:off x="899592" y="1628800"/>
            <a:ext cx="7211144" cy="4392488"/>
          </a:xfrm>
        </p:spPr>
        <p:txBody>
          <a:bodyPr>
            <a:normAutofit fontScale="40000" lnSpcReduction="20000"/>
          </a:bodyPr>
          <a:lstStyle/>
          <a:p>
            <a:r>
              <a:rPr lang="en-CA" sz="6500" dirty="0"/>
              <a:t>What is </a:t>
            </a:r>
            <a:r>
              <a:rPr lang="en-CA" sz="6500" dirty="0" smtClean="0"/>
              <a:t>Wikipedia / Google </a:t>
            </a:r>
            <a:r>
              <a:rPr lang="en-CA" sz="6500" dirty="0"/>
              <a:t>Street </a:t>
            </a:r>
            <a:r>
              <a:rPr lang="en-CA" sz="6500" dirty="0" smtClean="0"/>
              <a:t>View / </a:t>
            </a:r>
            <a:r>
              <a:rPr lang="en-CA" sz="6500" dirty="0" err="1" smtClean="0"/>
              <a:t>WayBack</a:t>
            </a:r>
            <a:r>
              <a:rPr lang="en-CA" sz="6500" dirty="0" smtClean="0"/>
              <a:t> Machine?</a:t>
            </a:r>
            <a:endParaRPr lang="fr-CA" sz="6500" dirty="0"/>
          </a:p>
          <a:p>
            <a:r>
              <a:rPr lang="en-CA" sz="6500" dirty="0"/>
              <a:t>More and more used in court in Canada… why?</a:t>
            </a:r>
            <a:endParaRPr lang="fr-CA" sz="6500" dirty="0"/>
          </a:p>
          <a:p>
            <a:r>
              <a:rPr lang="en-CA" sz="6500" dirty="0"/>
              <a:t>Wikipedia: 2 ways to see it: encyclopedia, dictionary VS community pages</a:t>
            </a:r>
            <a:endParaRPr lang="fr-CA" sz="6500" dirty="0"/>
          </a:p>
          <a:p>
            <a:pPr lvl="1"/>
            <a:r>
              <a:rPr lang="en-CA" sz="6500" dirty="0"/>
              <a:t>Veracity of the information (source, history)</a:t>
            </a:r>
            <a:endParaRPr lang="fr-CA" sz="6500" dirty="0"/>
          </a:p>
          <a:p>
            <a:r>
              <a:rPr lang="en-CA" sz="6500" dirty="0"/>
              <a:t>Google Street View/</a:t>
            </a:r>
            <a:r>
              <a:rPr lang="en-CA" sz="6500" dirty="0" err="1"/>
              <a:t>WayBack</a:t>
            </a:r>
            <a:r>
              <a:rPr lang="en-CA" sz="6500" dirty="0"/>
              <a:t> Machine :</a:t>
            </a:r>
            <a:endParaRPr lang="fr-CA" sz="6500" dirty="0"/>
          </a:p>
          <a:p>
            <a:pPr lvl="1"/>
            <a:r>
              <a:rPr lang="en-CA" sz="6500" dirty="0"/>
              <a:t>Author and date</a:t>
            </a:r>
            <a:endParaRPr lang="fr-CA" sz="6500" dirty="0"/>
          </a:p>
          <a:p>
            <a:pPr lvl="1"/>
            <a:r>
              <a:rPr lang="en-CA" sz="6500" dirty="0"/>
              <a:t>How the capture has been made</a:t>
            </a:r>
            <a:endParaRPr lang="fr-CA" sz="6500" dirty="0"/>
          </a:p>
          <a:p>
            <a:pPr lvl="1"/>
            <a:r>
              <a:rPr lang="en-CA" sz="6500" dirty="0"/>
              <a:t>Do you need a </a:t>
            </a:r>
            <a:r>
              <a:rPr lang="en-CA" sz="6500" dirty="0" smtClean="0"/>
              <a:t>cross-examination?</a:t>
            </a:r>
            <a:endParaRPr lang="fr-CA" sz="6500" dirty="0"/>
          </a:p>
          <a:p>
            <a:endParaRPr lang="fr-CA" dirty="0"/>
          </a:p>
        </p:txBody>
      </p:sp>
      <p:sp>
        <p:nvSpPr>
          <p:cNvPr id="4" name="Espace réservé du contenu 3"/>
          <p:cNvSpPr>
            <a:spLocks noGrp="1"/>
          </p:cNvSpPr>
          <p:nvPr>
            <p:ph sz="half" idx="2"/>
          </p:nvPr>
        </p:nvSpPr>
        <p:spPr>
          <a:xfrm>
            <a:off x="8748464" y="6525344"/>
            <a:ext cx="144016" cy="144016"/>
          </a:xfrm>
        </p:spPr>
        <p:txBody>
          <a:bodyPr>
            <a:noAutofit/>
          </a:bodyPr>
          <a:lstStyle/>
          <a:p>
            <a:endParaRPr lang="fr-CA" sz="2000" dirty="0"/>
          </a:p>
        </p:txBody>
      </p:sp>
      <p:sp>
        <p:nvSpPr>
          <p:cNvPr id="5" name="Slide Number Placeholder 4"/>
          <p:cNvSpPr>
            <a:spLocks noGrp="1"/>
          </p:cNvSpPr>
          <p:nvPr>
            <p:ph type="sldNum" sz="quarter" idx="12"/>
          </p:nvPr>
        </p:nvSpPr>
        <p:spPr/>
        <p:txBody>
          <a:bodyPr/>
          <a:lstStyle/>
          <a:p>
            <a:fld id="{7EDFE381-DE29-4547-B296-E35B556A6F2D}" type="slidenum">
              <a:rPr lang="fr-CA" smtClean="0"/>
              <a:t>19</a:t>
            </a:fld>
            <a:endParaRPr lang="fr-CA"/>
          </a:p>
        </p:txBody>
      </p:sp>
    </p:spTree>
    <p:extLst>
      <p:ext uri="{BB962C8B-B14F-4D97-AF65-F5344CB8AC3E}">
        <p14:creationId xmlns:p14="http://schemas.microsoft.com/office/powerpoint/2010/main" val="27214699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Social Media</a:t>
            </a:r>
            <a:endParaRPr lang="fr-CA" dirty="0"/>
          </a:p>
        </p:txBody>
      </p:sp>
      <p:sp>
        <p:nvSpPr>
          <p:cNvPr id="3" name="Espace réservé du contenu 2"/>
          <p:cNvSpPr>
            <a:spLocks noGrp="1"/>
          </p:cNvSpPr>
          <p:nvPr>
            <p:ph idx="1"/>
          </p:nvPr>
        </p:nvSpPr>
        <p:spPr>
          <a:xfrm>
            <a:off x="4283968" y="1600200"/>
            <a:ext cx="4402832" cy="4525963"/>
          </a:xfrm>
        </p:spPr>
        <p:txBody>
          <a:bodyPr>
            <a:normAutofit/>
          </a:bodyPr>
          <a:lstStyle/>
          <a:p>
            <a:r>
              <a:rPr lang="fr-CA" sz="2800" dirty="0" smtClean="0"/>
              <a:t>4 scenarios</a:t>
            </a:r>
          </a:p>
          <a:p>
            <a:r>
              <a:rPr lang="fr-CA" sz="2800" dirty="0" smtClean="0"/>
              <a:t>For </a:t>
            </a:r>
            <a:r>
              <a:rPr lang="fr-CA" sz="2800" dirty="0" err="1" smtClean="0"/>
              <a:t>each</a:t>
            </a:r>
            <a:r>
              <a:rPr lang="fr-CA" sz="2800" dirty="0" smtClean="0"/>
              <a:t> scenario:</a:t>
            </a:r>
          </a:p>
          <a:p>
            <a:pPr marL="914400" lvl="1" indent="-457200">
              <a:buFont typeface="+mj-lt"/>
              <a:buAutoNum type="alphaLcParenR"/>
            </a:pPr>
            <a:r>
              <a:rPr lang="fr-CA" sz="2200" dirty="0" smtClean="0"/>
              <a:t>Scenario + questions</a:t>
            </a:r>
          </a:p>
          <a:p>
            <a:pPr marL="914400" lvl="1" indent="-457200">
              <a:buFont typeface="+mj-lt"/>
              <a:buAutoNum type="alphaLcParenR"/>
            </a:pPr>
            <a:r>
              <a:rPr lang="fr-CA" sz="2200" dirty="0" smtClean="0"/>
              <a:t>Group </a:t>
            </a:r>
            <a:r>
              <a:rPr lang="fr-CA" sz="2200" dirty="0" err="1" smtClean="0"/>
              <a:t>work</a:t>
            </a:r>
            <a:endParaRPr lang="fr-CA" sz="2200" dirty="0" smtClean="0"/>
          </a:p>
          <a:p>
            <a:pPr marL="914400" lvl="1" indent="-457200">
              <a:buFont typeface="+mj-lt"/>
              <a:buAutoNum type="alphaLcParenR"/>
            </a:pPr>
            <a:r>
              <a:rPr lang="fr-CA" sz="2200" dirty="0" smtClean="0"/>
              <a:t>Discussion</a:t>
            </a:r>
            <a:endParaRPr lang="fr-CA" sz="2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676" y="1628800"/>
            <a:ext cx="3678268"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7EDFE381-DE29-4547-B296-E35B556A6F2D}" type="slidenum">
              <a:rPr lang="fr-CA" smtClean="0"/>
              <a:t>2</a:t>
            </a:fld>
            <a:endParaRPr lang="fr-CA"/>
          </a:p>
        </p:txBody>
      </p:sp>
    </p:spTree>
    <p:extLst>
      <p:ext uri="{BB962C8B-B14F-4D97-AF65-F5344CB8AC3E}">
        <p14:creationId xmlns:p14="http://schemas.microsoft.com/office/powerpoint/2010/main" val="32076685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917848"/>
            <a:ext cx="8229600" cy="1143000"/>
          </a:xfrm>
        </p:spPr>
        <p:txBody>
          <a:bodyPr>
            <a:normAutofit/>
          </a:bodyPr>
          <a:lstStyle/>
          <a:p>
            <a:pPr algn="l"/>
            <a:r>
              <a:rPr lang="fr-CA" dirty="0" err="1" smtClean="0">
                <a:solidFill>
                  <a:srgbClr val="FF0000"/>
                </a:solidFill>
              </a:rPr>
              <a:t>Wikipedia</a:t>
            </a:r>
            <a:endParaRPr lang="fr-CA" dirty="0">
              <a:solidFill>
                <a:srgbClr val="FF0000"/>
              </a:solidFill>
            </a:endParaRPr>
          </a:p>
        </p:txBody>
      </p:sp>
      <p:sp>
        <p:nvSpPr>
          <p:cNvPr id="3" name="Espace réservé du contenu 2"/>
          <p:cNvSpPr>
            <a:spLocks noGrp="1"/>
          </p:cNvSpPr>
          <p:nvPr>
            <p:ph idx="1"/>
          </p:nvPr>
        </p:nvSpPr>
        <p:spPr>
          <a:xfrm>
            <a:off x="457200" y="2215405"/>
            <a:ext cx="8229600" cy="4525963"/>
          </a:xfrm>
        </p:spPr>
        <p:txBody>
          <a:bodyPr>
            <a:normAutofit/>
          </a:bodyPr>
          <a:lstStyle/>
          <a:p>
            <a:pPr marL="57150" indent="0">
              <a:buNone/>
            </a:pPr>
            <a:endParaRPr lang="fr-CA" sz="2600" dirty="0">
              <a:solidFill>
                <a:srgbClr val="92D050"/>
              </a:solidFill>
            </a:endParaRPr>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551" t="25539" r="62759" b="66379"/>
          <a:stretch/>
        </p:blipFill>
        <p:spPr bwMode="auto">
          <a:xfrm>
            <a:off x="4283968" y="764704"/>
            <a:ext cx="3987514" cy="1246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6002" b="27425"/>
          <a:stretch/>
        </p:blipFill>
        <p:spPr bwMode="auto">
          <a:xfrm>
            <a:off x="1" y="2204864"/>
            <a:ext cx="9143999" cy="4297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re 1"/>
          <p:cNvSpPr txBox="1">
            <a:spLocks/>
          </p:cNvSpPr>
          <p:nvPr/>
        </p:nvSpPr>
        <p:spPr>
          <a:xfrm>
            <a:off x="609600" y="-1825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A" dirty="0" err="1" smtClean="0">
                <a:solidFill>
                  <a:srgbClr val="FF0000"/>
                </a:solidFill>
              </a:rPr>
              <a:t>What</a:t>
            </a:r>
            <a:r>
              <a:rPr lang="fr-CA" dirty="0" smtClean="0">
                <a:solidFill>
                  <a:srgbClr val="FF0000"/>
                </a:solidFill>
              </a:rPr>
              <a:t> </a:t>
            </a:r>
            <a:r>
              <a:rPr lang="fr-CA" dirty="0" err="1" smtClean="0">
                <a:solidFill>
                  <a:srgbClr val="FF0000"/>
                </a:solidFill>
              </a:rPr>
              <a:t>is</a:t>
            </a:r>
            <a:r>
              <a:rPr lang="fr-CA" dirty="0" smtClean="0">
                <a:solidFill>
                  <a:srgbClr val="FF0000"/>
                </a:solidFill>
              </a:rPr>
              <a:t> </a:t>
            </a:r>
            <a:r>
              <a:rPr lang="fr-CA" dirty="0" err="1" smtClean="0">
                <a:solidFill>
                  <a:srgbClr val="FF0000"/>
                </a:solidFill>
              </a:rPr>
              <a:t>it</a:t>
            </a:r>
            <a:r>
              <a:rPr lang="fr-CA" dirty="0" smtClean="0">
                <a:solidFill>
                  <a:srgbClr val="FF0000"/>
                </a:solidFill>
              </a:rPr>
              <a:t>? </a:t>
            </a:r>
            <a:endParaRPr lang="fr-CA" dirty="0">
              <a:solidFill>
                <a:srgbClr val="FF0000"/>
              </a:solidFill>
            </a:endParaRPr>
          </a:p>
        </p:txBody>
      </p:sp>
      <p:sp>
        <p:nvSpPr>
          <p:cNvPr id="4" name="Slide Number Placeholder 3"/>
          <p:cNvSpPr>
            <a:spLocks noGrp="1"/>
          </p:cNvSpPr>
          <p:nvPr>
            <p:ph type="sldNum" sz="quarter" idx="12"/>
          </p:nvPr>
        </p:nvSpPr>
        <p:spPr/>
        <p:txBody>
          <a:bodyPr/>
          <a:lstStyle/>
          <a:p>
            <a:fld id="{7EDFE381-DE29-4547-B296-E35B556A6F2D}" type="slidenum">
              <a:rPr lang="fr-CA" smtClean="0"/>
              <a:t>20</a:t>
            </a:fld>
            <a:endParaRPr lang="fr-CA"/>
          </a:p>
        </p:txBody>
      </p:sp>
    </p:spTree>
    <p:extLst>
      <p:ext uri="{BB962C8B-B14F-4D97-AF65-F5344CB8AC3E}">
        <p14:creationId xmlns:p14="http://schemas.microsoft.com/office/powerpoint/2010/main" val="19567206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contenu 2"/>
          <p:cNvSpPr>
            <a:spLocks noGrp="1"/>
          </p:cNvSpPr>
          <p:nvPr>
            <p:ph idx="1"/>
          </p:nvPr>
        </p:nvSpPr>
        <p:spPr/>
        <p:txBody>
          <a:bodyPr/>
          <a:lstStyle/>
          <a:p>
            <a:endParaRPr lang="fr-CA"/>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6487" b="4633"/>
          <a:stretch/>
        </p:blipFill>
        <p:spPr bwMode="auto">
          <a:xfrm>
            <a:off x="179512" y="692696"/>
            <a:ext cx="8735837" cy="5512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7EDFE381-DE29-4547-B296-E35B556A6F2D}" type="slidenum">
              <a:rPr lang="fr-CA" smtClean="0"/>
              <a:t>21</a:t>
            </a:fld>
            <a:endParaRPr lang="fr-CA"/>
          </a:p>
        </p:txBody>
      </p:sp>
    </p:spTree>
    <p:extLst>
      <p:ext uri="{BB962C8B-B14F-4D97-AF65-F5344CB8AC3E}">
        <p14:creationId xmlns:p14="http://schemas.microsoft.com/office/powerpoint/2010/main" val="11086462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ZoneTexte 3"/>
          <p:cNvSpPr txBox="1">
            <a:spLocks noChangeArrowheads="1"/>
          </p:cNvSpPr>
          <p:nvPr/>
        </p:nvSpPr>
        <p:spPr bwMode="auto">
          <a:xfrm>
            <a:off x="284163" y="963687"/>
            <a:ext cx="8497887"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Arial" charset="0"/>
                <a:ea typeface="ＭＳ Ｐゴシック" pitchFamily="34" charset="-128"/>
              </a:defRPr>
            </a:lvl1pPr>
            <a:lvl2pPr marL="742950" indent="-285750" eaLnBrk="0" hangingPunct="0">
              <a:defRPr sz="2400" i="1">
                <a:solidFill>
                  <a:schemeClr val="tx1"/>
                </a:solidFill>
                <a:latin typeface="Arial" charset="0"/>
                <a:ea typeface="ＭＳ Ｐゴシック" pitchFamily="34" charset="-128"/>
              </a:defRPr>
            </a:lvl2pPr>
            <a:lvl3pPr marL="1143000" indent="-228600" eaLnBrk="0" hangingPunct="0">
              <a:defRPr sz="2400" i="1">
                <a:solidFill>
                  <a:schemeClr val="tx1"/>
                </a:solidFill>
                <a:latin typeface="Arial" charset="0"/>
                <a:ea typeface="ＭＳ Ｐゴシック" pitchFamily="34" charset="-128"/>
              </a:defRPr>
            </a:lvl3pPr>
            <a:lvl4pPr marL="1600200" indent="-228600" eaLnBrk="0" hangingPunct="0">
              <a:defRPr sz="2400" i="1">
                <a:solidFill>
                  <a:schemeClr val="tx1"/>
                </a:solidFill>
                <a:latin typeface="Arial" charset="0"/>
                <a:ea typeface="ＭＳ Ｐゴシック" pitchFamily="34" charset="-128"/>
              </a:defRPr>
            </a:lvl4pPr>
            <a:lvl5pPr marL="2057400" indent="-228600" eaLnBrk="0" hangingPunct="0">
              <a:defRPr sz="2400" i="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pitchFamily="34" charset="-128"/>
              </a:defRPr>
            </a:lvl9pPr>
          </a:lstStyle>
          <a:p>
            <a:pPr algn="just" eaLnBrk="1" hangingPunct="1"/>
            <a:r>
              <a:rPr lang="en-US" sz="2800" i="0" dirty="0">
                <a:latin typeface="+mn-lt"/>
              </a:rPr>
              <a:t>[60] This Court has more than once questioned the reliability of Wikipedia,. It is an open source reference with no editorial control over the accuracy of the information that can be inputted by anyone</a:t>
            </a:r>
            <a:r>
              <a:rPr lang="en-US" sz="2800" i="0" dirty="0" smtClean="0">
                <a:latin typeface="+mn-lt"/>
              </a:rPr>
              <a:t>: (…)</a:t>
            </a:r>
            <a:endParaRPr lang="fr-FR" sz="2800" i="0" dirty="0">
              <a:latin typeface="+mn-lt"/>
            </a:endParaRPr>
          </a:p>
        </p:txBody>
      </p:sp>
      <p:pic>
        <p:nvPicPr>
          <p:cNvPr id="41987" name="Imag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3408363"/>
            <a:ext cx="1858963"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Imag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14888" y="3160942"/>
            <a:ext cx="2193925"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Imag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32040" y="4786313"/>
            <a:ext cx="208915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ZoneTexte 7"/>
          <p:cNvSpPr txBox="1">
            <a:spLocks noChangeArrowheads="1"/>
          </p:cNvSpPr>
          <p:nvPr/>
        </p:nvSpPr>
        <p:spPr bwMode="auto">
          <a:xfrm>
            <a:off x="4067175" y="3811588"/>
            <a:ext cx="747713"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Arial" charset="0"/>
                <a:ea typeface="ＭＳ Ｐゴシック" pitchFamily="34" charset="-128"/>
              </a:defRPr>
            </a:lvl1pPr>
            <a:lvl2pPr marL="742950" indent="-285750" eaLnBrk="0" hangingPunct="0">
              <a:defRPr sz="2400" i="1">
                <a:solidFill>
                  <a:schemeClr val="tx1"/>
                </a:solidFill>
                <a:latin typeface="Arial" charset="0"/>
                <a:ea typeface="ＭＳ Ｐゴシック" pitchFamily="34" charset="-128"/>
              </a:defRPr>
            </a:lvl2pPr>
            <a:lvl3pPr marL="1143000" indent="-228600" eaLnBrk="0" hangingPunct="0">
              <a:defRPr sz="2400" i="1">
                <a:solidFill>
                  <a:schemeClr val="tx1"/>
                </a:solidFill>
                <a:latin typeface="Arial" charset="0"/>
                <a:ea typeface="ＭＳ Ｐゴシック" pitchFamily="34" charset="-128"/>
              </a:defRPr>
            </a:lvl3pPr>
            <a:lvl4pPr marL="1600200" indent="-228600" eaLnBrk="0" hangingPunct="0">
              <a:defRPr sz="2400" i="1">
                <a:solidFill>
                  <a:schemeClr val="tx1"/>
                </a:solidFill>
                <a:latin typeface="Arial" charset="0"/>
                <a:ea typeface="ＭＳ Ｐゴシック" pitchFamily="34" charset="-128"/>
              </a:defRPr>
            </a:lvl4pPr>
            <a:lvl5pPr marL="2057400" indent="-228600" eaLnBrk="0" hangingPunct="0">
              <a:defRPr sz="2400" i="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pitchFamily="34" charset="-128"/>
              </a:defRPr>
            </a:lvl9pPr>
          </a:lstStyle>
          <a:p>
            <a:pPr eaLnBrk="1" hangingPunct="1"/>
            <a:r>
              <a:rPr lang="fr-FR" sz="8000" b="1" i="0"/>
              <a:t>≠</a:t>
            </a:r>
          </a:p>
        </p:txBody>
      </p:sp>
      <p:sp>
        <p:nvSpPr>
          <p:cNvPr id="41991" name="ZoneTexte 2"/>
          <p:cNvSpPr txBox="1">
            <a:spLocks noChangeArrowheads="1"/>
          </p:cNvSpPr>
          <p:nvPr/>
        </p:nvSpPr>
        <p:spPr bwMode="auto">
          <a:xfrm>
            <a:off x="803275" y="6100763"/>
            <a:ext cx="79787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Arial" charset="0"/>
                <a:ea typeface="ＭＳ Ｐゴシック" pitchFamily="34" charset="-128"/>
              </a:defRPr>
            </a:lvl1pPr>
            <a:lvl2pPr marL="742950" indent="-285750" eaLnBrk="0" hangingPunct="0">
              <a:defRPr sz="2400" i="1">
                <a:solidFill>
                  <a:schemeClr val="tx1"/>
                </a:solidFill>
                <a:latin typeface="Arial" charset="0"/>
                <a:ea typeface="ＭＳ Ｐゴシック" pitchFamily="34" charset="-128"/>
              </a:defRPr>
            </a:lvl2pPr>
            <a:lvl3pPr marL="1143000" indent="-228600" eaLnBrk="0" hangingPunct="0">
              <a:defRPr sz="2400" i="1">
                <a:solidFill>
                  <a:schemeClr val="tx1"/>
                </a:solidFill>
                <a:latin typeface="Arial" charset="0"/>
                <a:ea typeface="ＭＳ Ｐゴシック" pitchFamily="34" charset="-128"/>
              </a:defRPr>
            </a:lvl3pPr>
            <a:lvl4pPr marL="1600200" indent="-228600" eaLnBrk="0" hangingPunct="0">
              <a:defRPr sz="2400" i="1">
                <a:solidFill>
                  <a:schemeClr val="tx1"/>
                </a:solidFill>
                <a:latin typeface="Arial" charset="0"/>
                <a:ea typeface="ＭＳ Ｐゴシック" pitchFamily="34" charset="-128"/>
              </a:defRPr>
            </a:lvl4pPr>
            <a:lvl5pPr marL="2057400" indent="-228600" eaLnBrk="0" hangingPunct="0">
              <a:defRPr sz="2400" i="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pitchFamily="34" charset="-128"/>
              </a:defRPr>
            </a:lvl9pPr>
          </a:lstStyle>
          <a:p>
            <a:pPr algn="r" eaLnBrk="1" hangingPunct="1"/>
            <a:r>
              <a:rPr lang="fr-FR" sz="1200" dirty="0" err="1">
                <a:latin typeface="Century Gothic" pitchFamily="34" charset="0"/>
              </a:rPr>
              <a:t>Jahazi</a:t>
            </a:r>
            <a:r>
              <a:rPr lang="fr-FR" sz="1200" dirty="0">
                <a:latin typeface="Century Gothic" pitchFamily="34" charset="0"/>
              </a:rPr>
              <a:t> </a:t>
            </a:r>
            <a:r>
              <a:rPr lang="fr-FR" sz="1200" i="0" dirty="0">
                <a:latin typeface="Century Gothic" pitchFamily="34" charset="0"/>
              </a:rPr>
              <a:t>c.</a:t>
            </a:r>
            <a:r>
              <a:rPr lang="fr-FR" sz="1200" dirty="0">
                <a:latin typeface="Century Gothic" pitchFamily="34" charset="0"/>
              </a:rPr>
              <a:t> Canada (Citoyenneté et Immigration)</a:t>
            </a:r>
            <a:r>
              <a:rPr lang="fr-FR" sz="1200" i="0" dirty="0">
                <a:latin typeface="Century Gothic" pitchFamily="34" charset="0"/>
              </a:rPr>
              <a:t>, 2010 CF </a:t>
            </a:r>
            <a:r>
              <a:rPr lang="fr-FR" sz="1200" i="0" dirty="0" smtClean="0">
                <a:latin typeface="Century Gothic" pitchFamily="34" charset="0"/>
              </a:rPr>
              <a:t>242</a:t>
            </a:r>
            <a:endParaRPr lang="fr-FR" sz="1200" i="0" dirty="0">
              <a:latin typeface="Century Gothic" pitchFamily="34" charset="0"/>
            </a:endParaRPr>
          </a:p>
        </p:txBody>
      </p:sp>
      <p:pic>
        <p:nvPicPr>
          <p:cNvPr id="1024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0210" y="3408363"/>
            <a:ext cx="1551840" cy="200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7EDFE381-DE29-4547-B296-E35B556A6F2D}" type="slidenum">
              <a:rPr lang="fr-CA" smtClean="0"/>
              <a:t>22</a:t>
            </a:fld>
            <a:endParaRPr lang="fr-CA"/>
          </a:p>
        </p:txBody>
      </p:sp>
    </p:spTree>
    <p:extLst>
      <p:ext uri="{BB962C8B-B14F-4D97-AF65-F5344CB8AC3E}">
        <p14:creationId xmlns:p14="http://schemas.microsoft.com/office/powerpoint/2010/main" val="38411122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57808"/>
            <a:ext cx="8229600" cy="1143000"/>
          </a:xfrm>
        </p:spPr>
        <p:txBody>
          <a:bodyPr>
            <a:normAutofit fontScale="90000"/>
          </a:bodyPr>
          <a:lstStyle/>
          <a:p>
            <a:r>
              <a:rPr lang="fr-CA" dirty="0" smtClean="0">
                <a:solidFill>
                  <a:srgbClr val="FF0000"/>
                </a:solidFill>
              </a:rPr>
              <a:t>Google Street </a:t>
            </a:r>
            <a:r>
              <a:rPr lang="fr-CA" dirty="0" err="1" smtClean="0">
                <a:solidFill>
                  <a:srgbClr val="FF0000"/>
                </a:solidFill>
              </a:rPr>
              <a:t>View</a:t>
            </a:r>
            <a:r>
              <a:rPr lang="fr-CA" dirty="0" smtClean="0">
                <a:solidFill>
                  <a:srgbClr val="FF0000"/>
                </a:solidFill>
              </a:rPr>
              <a:t> / </a:t>
            </a:r>
            <a:r>
              <a:rPr lang="fr-CA" dirty="0" err="1" smtClean="0">
                <a:solidFill>
                  <a:srgbClr val="FF0000"/>
                </a:solidFill>
              </a:rPr>
              <a:t>WayBack</a:t>
            </a:r>
            <a:r>
              <a:rPr lang="fr-CA" dirty="0" smtClean="0">
                <a:solidFill>
                  <a:srgbClr val="FF0000"/>
                </a:solidFill>
              </a:rPr>
              <a:t> Machine </a:t>
            </a:r>
            <a:r>
              <a:rPr lang="fr-CA" smtClean="0">
                <a:solidFill>
                  <a:srgbClr val="FF0000"/>
                </a:solidFill>
              </a:rPr>
              <a:t>/ Google Cache</a:t>
            </a:r>
            <a:endParaRPr lang="fr-CA" dirty="0">
              <a:solidFill>
                <a:srgbClr val="FF0000"/>
              </a:solidFill>
            </a:endParaRPr>
          </a:p>
        </p:txBody>
      </p:sp>
      <p:sp>
        <p:nvSpPr>
          <p:cNvPr id="3" name="Espace réservé du contenu 2"/>
          <p:cNvSpPr>
            <a:spLocks noGrp="1"/>
          </p:cNvSpPr>
          <p:nvPr>
            <p:ph idx="1"/>
          </p:nvPr>
        </p:nvSpPr>
        <p:spPr>
          <a:xfrm>
            <a:off x="457200" y="2215405"/>
            <a:ext cx="8229600" cy="4525963"/>
          </a:xfrm>
        </p:spPr>
        <p:txBody>
          <a:bodyPr>
            <a:normAutofit/>
          </a:bodyPr>
          <a:lstStyle/>
          <a:p>
            <a:r>
              <a:rPr lang="en-CA" sz="2800" dirty="0"/>
              <a:t>Author and date</a:t>
            </a:r>
            <a:endParaRPr lang="fr-CA" sz="2800" dirty="0"/>
          </a:p>
          <a:p>
            <a:r>
              <a:rPr lang="en-CA" sz="2800" dirty="0"/>
              <a:t>How the capture has been made</a:t>
            </a:r>
            <a:endParaRPr lang="fr-CA" sz="2800" dirty="0"/>
          </a:p>
          <a:p>
            <a:r>
              <a:rPr lang="en-CA" sz="2800" dirty="0"/>
              <a:t>Do you need a </a:t>
            </a:r>
            <a:r>
              <a:rPr lang="en-CA" sz="2800" dirty="0" smtClean="0"/>
              <a:t>cross-examination</a:t>
            </a:r>
            <a:endParaRPr lang="fr-CA" sz="2800" dirty="0"/>
          </a:p>
        </p:txBody>
      </p:sp>
      <p:sp>
        <p:nvSpPr>
          <p:cNvPr id="4" name="Slide Number Placeholder 3"/>
          <p:cNvSpPr>
            <a:spLocks noGrp="1"/>
          </p:cNvSpPr>
          <p:nvPr>
            <p:ph type="sldNum" sz="quarter" idx="12"/>
          </p:nvPr>
        </p:nvSpPr>
        <p:spPr/>
        <p:txBody>
          <a:bodyPr/>
          <a:lstStyle/>
          <a:p>
            <a:fld id="{7EDFE381-DE29-4547-B296-E35B556A6F2D}" type="slidenum">
              <a:rPr lang="fr-CA" smtClean="0"/>
              <a:t>23</a:t>
            </a:fld>
            <a:endParaRPr lang="fr-CA"/>
          </a:p>
        </p:txBody>
      </p:sp>
    </p:spTree>
    <p:extLst>
      <p:ext uri="{BB962C8B-B14F-4D97-AF65-F5344CB8AC3E}">
        <p14:creationId xmlns:p14="http://schemas.microsoft.com/office/powerpoint/2010/main" val="22604985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idx="4294967295"/>
          </p:nvPr>
        </p:nvSpPr>
        <p:spPr/>
        <p:txBody>
          <a:bodyPr/>
          <a:lstStyle/>
          <a:p>
            <a:pPr>
              <a:defRPr/>
            </a:pPr>
            <a:endParaRPr lang="fr-CA" dirty="0" smtClean="0"/>
          </a:p>
        </p:txBody>
      </p:sp>
      <p:sp>
        <p:nvSpPr>
          <p:cNvPr id="80899" name="Rectangle 3"/>
          <p:cNvSpPr>
            <a:spLocks noGrp="1" noChangeArrowheads="1"/>
          </p:cNvSpPr>
          <p:nvPr>
            <p:ph type="body" idx="4294967295"/>
          </p:nvPr>
        </p:nvSpPr>
        <p:spPr/>
        <p:txBody>
          <a:bodyPr/>
          <a:lstStyle/>
          <a:p>
            <a:endParaRPr lang="fr-CA" smtClean="0">
              <a:ea typeface="ＭＳ Ｐゴシック" pitchFamily="34" charset="-128"/>
            </a:endParaRPr>
          </a:p>
        </p:txBody>
      </p:sp>
      <p:pic>
        <p:nvPicPr>
          <p:cNvPr id="809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7EDFE381-DE29-4547-B296-E35B556A6F2D}" type="slidenum">
              <a:rPr lang="fr-CA" smtClean="0"/>
              <a:t>24</a:t>
            </a:fld>
            <a:endParaRPr lang="fr-CA"/>
          </a:p>
        </p:txBody>
      </p:sp>
    </p:spTree>
    <p:extLst>
      <p:ext uri="{BB962C8B-B14F-4D97-AF65-F5344CB8AC3E}">
        <p14:creationId xmlns:p14="http://schemas.microsoft.com/office/powerpoint/2010/main" val="8192690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pPr>
              <a:defRPr/>
            </a:pPr>
            <a:endParaRPr lang="fr-CA" dirty="0" smtClean="0"/>
          </a:p>
        </p:txBody>
      </p:sp>
      <p:sp>
        <p:nvSpPr>
          <p:cNvPr id="81923" name="Rectangle 3"/>
          <p:cNvSpPr>
            <a:spLocks noGrp="1" noChangeArrowheads="1"/>
          </p:cNvSpPr>
          <p:nvPr>
            <p:ph type="body" idx="1"/>
          </p:nvPr>
        </p:nvSpPr>
        <p:spPr/>
        <p:txBody>
          <a:bodyPr/>
          <a:lstStyle/>
          <a:p>
            <a:endParaRPr lang="fr-CA" smtClean="0">
              <a:ea typeface="ＭＳ Ｐゴシック" pitchFamily="34" charset="-128"/>
            </a:endParaRPr>
          </a:p>
        </p:txBody>
      </p:sp>
      <p:pic>
        <p:nvPicPr>
          <p:cNvPr id="819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448800" cy="7088188"/>
          </a:xfrm>
          <a:prstGeom prst="rect">
            <a:avLst/>
          </a:prstGeom>
          <a:noFill/>
          <a:ln>
            <a:noFill/>
          </a:ln>
          <a:effectLst/>
          <a:extLst>
            <a:ext uri="{909E8E84-426E-40DD-AFC4-6F175D3DCCD1}">
              <a14:hiddenFill xmlns:a14="http://schemas.microsoft.com/office/drawing/2010/main">
                <a:solidFill>
                  <a:srgbClr val="8989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7EDFE381-DE29-4547-B296-E35B556A6F2D}" type="slidenum">
              <a:rPr lang="fr-CA" smtClean="0"/>
              <a:t>25</a:t>
            </a:fld>
            <a:endParaRPr lang="fr-CA"/>
          </a:p>
        </p:txBody>
      </p:sp>
    </p:spTree>
    <p:extLst>
      <p:ext uri="{BB962C8B-B14F-4D97-AF65-F5344CB8AC3E}">
        <p14:creationId xmlns:p14="http://schemas.microsoft.com/office/powerpoint/2010/main" val="3738239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pPr>
              <a:defRPr/>
            </a:pPr>
            <a:endParaRPr lang="fr-CA" dirty="0" smtClean="0"/>
          </a:p>
        </p:txBody>
      </p:sp>
      <p:sp>
        <p:nvSpPr>
          <p:cNvPr id="82947" name="Rectangle 3"/>
          <p:cNvSpPr>
            <a:spLocks noGrp="1" noChangeArrowheads="1"/>
          </p:cNvSpPr>
          <p:nvPr>
            <p:ph type="body" idx="1"/>
          </p:nvPr>
        </p:nvSpPr>
        <p:spPr/>
        <p:txBody>
          <a:bodyPr/>
          <a:lstStyle/>
          <a:p>
            <a:endParaRPr lang="fr-CA" smtClean="0">
              <a:ea typeface="ＭＳ Ｐゴシック" pitchFamily="34" charset="-128"/>
            </a:endParaRPr>
          </a:p>
        </p:txBody>
      </p:sp>
      <p:pic>
        <p:nvPicPr>
          <p:cNvPr id="829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2" y="-228600"/>
            <a:ext cx="9448800" cy="7088188"/>
          </a:xfrm>
          <a:prstGeom prst="rect">
            <a:avLst/>
          </a:prstGeom>
          <a:noFill/>
          <a:ln>
            <a:noFill/>
          </a:ln>
          <a:effectLst/>
          <a:extLst>
            <a:ext uri="{909E8E84-426E-40DD-AFC4-6F175D3DCCD1}">
              <a14:hiddenFill xmlns:a14="http://schemas.microsoft.com/office/drawing/2010/main">
                <a:solidFill>
                  <a:srgbClr val="8989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7EDFE381-DE29-4547-B296-E35B556A6F2D}" type="slidenum">
              <a:rPr lang="fr-CA" smtClean="0"/>
              <a:t>26</a:t>
            </a:fld>
            <a:endParaRPr lang="fr-CA"/>
          </a:p>
        </p:txBody>
      </p:sp>
    </p:spTree>
    <p:extLst>
      <p:ext uri="{BB962C8B-B14F-4D97-AF65-F5344CB8AC3E}">
        <p14:creationId xmlns:p14="http://schemas.microsoft.com/office/powerpoint/2010/main" val="20575292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i="1" dirty="0">
                <a:solidFill>
                  <a:srgbClr val="FF0000"/>
                </a:solidFill>
              </a:rPr>
              <a:t>ITV Technologies Inc. </a:t>
            </a:r>
            <a:r>
              <a:rPr lang="fr-CA" dirty="0">
                <a:solidFill>
                  <a:srgbClr val="FF0000"/>
                </a:solidFill>
              </a:rPr>
              <a:t>v. </a:t>
            </a:r>
            <a:r>
              <a:rPr lang="fr-CA" i="1" dirty="0">
                <a:solidFill>
                  <a:srgbClr val="FF0000"/>
                </a:solidFill>
              </a:rPr>
              <a:t>WIC </a:t>
            </a:r>
            <a:r>
              <a:rPr lang="fr-CA" i="1" dirty="0" err="1">
                <a:solidFill>
                  <a:srgbClr val="FF0000"/>
                </a:solidFill>
              </a:rPr>
              <a:t>Television</a:t>
            </a:r>
            <a:r>
              <a:rPr lang="fr-CA" i="1" dirty="0">
                <a:solidFill>
                  <a:srgbClr val="FF0000"/>
                </a:solidFill>
              </a:rPr>
              <a:t> Ltd.</a:t>
            </a:r>
            <a:r>
              <a:rPr lang="fr-CA" dirty="0">
                <a:solidFill>
                  <a:srgbClr val="FF0000"/>
                </a:solidFill>
              </a:rPr>
              <a:t>, 2003 FC 1056 </a:t>
            </a:r>
          </a:p>
        </p:txBody>
      </p:sp>
      <p:sp>
        <p:nvSpPr>
          <p:cNvPr id="3" name="Espace réservé du contenu 2"/>
          <p:cNvSpPr>
            <a:spLocks noGrp="1"/>
          </p:cNvSpPr>
          <p:nvPr>
            <p:ph idx="1"/>
          </p:nvPr>
        </p:nvSpPr>
        <p:spPr/>
        <p:txBody>
          <a:bodyPr>
            <a:normAutofit/>
          </a:bodyPr>
          <a:lstStyle/>
          <a:p>
            <a:pPr marL="0" indent="0" algn="just">
              <a:buNone/>
            </a:pPr>
            <a:r>
              <a:rPr lang="en-US" sz="2800" dirty="0" smtClean="0"/>
              <a:t>[16] With regard to the reliability of the Internet, I accept that in general, </a:t>
            </a:r>
            <a:r>
              <a:rPr lang="en-US" sz="2800" b="1" u="sng" dirty="0" smtClean="0"/>
              <a:t>official web sites</a:t>
            </a:r>
            <a:r>
              <a:rPr lang="en-US" sz="2800" dirty="0" smtClean="0"/>
              <a:t>, which are </a:t>
            </a:r>
            <a:r>
              <a:rPr lang="en-US" sz="2800" b="1" u="sng" dirty="0" smtClean="0"/>
              <a:t>developed and maintained by the organization itself</a:t>
            </a:r>
            <a:r>
              <a:rPr lang="en-US" sz="2800" dirty="0" smtClean="0"/>
              <a:t>, will </a:t>
            </a:r>
            <a:r>
              <a:rPr lang="en-US" sz="2800" b="1" u="sng" dirty="0" smtClean="0"/>
              <a:t>provide more reliable information</a:t>
            </a:r>
            <a:r>
              <a:rPr lang="en-US" sz="2800" dirty="0" smtClean="0"/>
              <a:t> than unofficial web sites, which contain information about the organization but which are maintained by private persons or businesses.</a:t>
            </a:r>
            <a:endParaRPr lang="fr-CA" sz="2800" dirty="0"/>
          </a:p>
        </p:txBody>
      </p:sp>
      <p:sp>
        <p:nvSpPr>
          <p:cNvPr id="4" name="Slide Number Placeholder 3"/>
          <p:cNvSpPr>
            <a:spLocks noGrp="1"/>
          </p:cNvSpPr>
          <p:nvPr>
            <p:ph type="sldNum" sz="quarter" idx="12"/>
          </p:nvPr>
        </p:nvSpPr>
        <p:spPr/>
        <p:txBody>
          <a:bodyPr/>
          <a:lstStyle/>
          <a:p>
            <a:fld id="{7EDFE381-DE29-4547-B296-E35B556A6F2D}" type="slidenum">
              <a:rPr lang="fr-CA" smtClean="0"/>
              <a:t>27</a:t>
            </a:fld>
            <a:endParaRPr lang="fr-CA"/>
          </a:p>
        </p:txBody>
      </p:sp>
    </p:spTree>
    <p:extLst>
      <p:ext uri="{BB962C8B-B14F-4D97-AF65-F5344CB8AC3E}">
        <p14:creationId xmlns:p14="http://schemas.microsoft.com/office/powerpoint/2010/main" val="15006718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i="1" dirty="0">
                <a:solidFill>
                  <a:srgbClr val="FF0000"/>
                </a:solidFill>
              </a:rPr>
              <a:t>ITV Technologies Inc. </a:t>
            </a:r>
            <a:r>
              <a:rPr lang="fr-CA" dirty="0">
                <a:solidFill>
                  <a:srgbClr val="FF0000"/>
                </a:solidFill>
              </a:rPr>
              <a:t>v. </a:t>
            </a:r>
            <a:r>
              <a:rPr lang="fr-CA" i="1" dirty="0">
                <a:solidFill>
                  <a:srgbClr val="FF0000"/>
                </a:solidFill>
              </a:rPr>
              <a:t>WIC </a:t>
            </a:r>
            <a:r>
              <a:rPr lang="fr-CA" i="1" dirty="0" err="1">
                <a:solidFill>
                  <a:srgbClr val="FF0000"/>
                </a:solidFill>
              </a:rPr>
              <a:t>Television</a:t>
            </a:r>
            <a:r>
              <a:rPr lang="fr-CA" i="1" dirty="0">
                <a:solidFill>
                  <a:srgbClr val="FF0000"/>
                </a:solidFill>
              </a:rPr>
              <a:t> Ltd.</a:t>
            </a:r>
            <a:r>
              <a:rPr lang="fr-CA" dirty="0">
                <a:solidFill>
                  <a:srgbClr val="FF0000"/>
                </a:solidFill>
              </a:rPr>
              <a:t>, 2003 FC 1056 </a:t>
            </a:r>
          </a:p>
        </p:txBody>
      </p:sp>
      <p:sp>
        <p:nvSpPr>
          <p:cNvPr id="3" name="Espace réservé du contenu 2"/>
          <p:cNvSpPr>
            <a:spLocks noGrp="1"/>
          </p:cNvSpPr>
          <p:nvPr>
            <p:ph idx="1"/>
          </p:nvPr>
        </p:nvSpPr>
        <p:spPr>
          <a:xfrm>
            <a:off x="467544" y="1628800"/>
            <a:ext cx="8229600" cy="4525963"/>
          </a:xfrm>
        </p:spPr>
        <p:txBody>
          <a:bodyPr>
            <a:noAutofit/>
          </a:bodyPr>
          <a:lstStyle/>
          <a:p>
            <a:pPr marL="0" indent="0" algn="just">
              <a:buNone/>
            </a:pPr>
            <a:r>
              <a:rPr lang="en-US" sz="2800" dirty="0"/>
              <a:t>[18] As for </a:t>
            </a:r>
            <a:r>
              <a:rPr lang="en-US" sz="2800" b="1" u="sng" dirty="0"/>
              <a:t>unofficial web sites</a:t>
            </a:r>
            <a:r>
              <a:rPr lang="en-US" sz="2800" dirty="0"/>
              <a:t>, I accept Mr. Carroll's opinion that </a:t>
            </a:r>
            <a:r>
              <a:rPr lang="en-US" sz="2800" b="1" u="sng" dirty="0"/>
              <a:t>the reliability of the information </a:t>
            </a:r>
            <a:r>
              <a:rPr lang="en-US" sz="2800" dirty="0"/>
              <a:t>obtained from an unofficial web site </a:t>
            </a:r>
            <a:r>
              <a:rPr lang="en-US" sz="2800" b="1" u="sng" dirty="0"/>
              <a:t>will depend on various factors which include careful assessment of its sources, independent corroboration, consideration as to whether it might have been modified from what was originally available and assessment of the objectivity of the person placing the information on-line. </a:t>
            </a:r>
            <a:r>
              <a:rPr lang="en-US" sz="2800" dirty="0"/>
              <a:t>When these factors cannot be ascertained, little or no weight should be given to the information obtained from an unofficial web site.</a:t>
            </a:r>
            <a:endParaRPr lang="fr-CA" sz="2800" dirty="0"/>
          </a:p>
        </p:txBody>
      </p:sp>
      <p:sp>
        <p:nvSpPr>
          <p:cNvPr id="4" name="Slide Number Placeholder 3"/>
          <p:cNvSpPr>
            <a:spLocks noGrp="1"/>
          </p:cNvSpPr>
          <p:nvPr>
            <p:ph type="sldNum" sz="quarter" idx="12"/>
          </p:nvPr>
        </p:nvSpPr>
        <p:spPr/>
        <p:txBody>
          <a:bodyPr/>
          <a:lstStyle/>
          <a:p>
            <a:fld id="{7EDFE381-DE29-4547-B296-E35B556A6F2D}" type="slidenum">
              <a:rPr lang="fr-CA" smtClean="0"/>
              <a:t>28</a:t>
            </a:fld>
            <a:endParaRPr lang="fr-CA"/>
          </a:p>
        </p:txBody>
      </p:sp>
    </p:spTree>
    <p:extLst>
      <p:ext uri="{BB962C8B-B14F-4D97-AF65-F5344CB8AC3E}">
        <p14:creationId xmlns:p14="http://schemas.microsoft.com/office/powerpoint/2010/main" val="19515623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548680"/>
            <a:ext cx="8229600" cy="1143000"/>
          </a:xfrm>
        </p:spPr>
        <p:txBody>
          <a:bodyPr>
            <a:normAutofit/>
          </a:bodyPr>
          <a:lstStyle/>
          <a:p>
            <a:r>
              <a:rPr lang="fr-CA" dirty="0" smtClean="0">
                <a:solidFill>
                  <a:srgbClr val="FF0000"/>
                </a:solidFill>
              </a:rPr>
              <a:t>More and more </a:t>
            </a:r>
            <a:r>
              <a:rPr lang="fr-CA" dirty="0" err="1" smtClean="0">
                <a:solidFill>
                  <a:srgbClr val="FF0000"/>
                </a:solidFill>
              </a:rPr>
              <a:t>used</a:t>
            </a:r>
            <a:r>
              <a:rPr lang="fr-CA" dirty="0" smtClean="0">
                <a:solidFill>
                  <a:srgbClr val="FF0000"/>
                </a:solidFill>
              </a:rPr>
              <a:t> in court</a:t>
            </a:r>
            <a:endParaRPr lang="fr-CA" dirty="0">
              <a:solidFill>
                <a:srgbClr val="FF0000"/>
              </a:solidFill>
            </a:endParaRPr>
          </a:p>
        </p:txBody>
      </p:sp>
      <p:sp>
        <p:nvSpPr>
          <p:cNvPr id="3" name="Espace réservé du contenu 2"/>
          <p:cNvSpPr>
            <a:spLocks noGrp="1"/>
          </p:cNvSpPr>
          <p:nvPr>
            <p:ph idx="1"/>
          </p:nvPr>
        </p:nvSpPr>
        <p:spPr>
          <a:xfrm>
            <a:off x="457200" y="2215405"/>
            <a:ext cx="8229600" cy="4525963"/>
          </a:xfrm>
        </p:spPr>
        <p:txBody>
          <a:bodyPr>
            <a:normAutofit/>
          </a:bodyPr>
          <a:lstStyle/>
          <a:p>
            <a:r>
              <a:rPr lang="fr-CA" sz="2800" dirty="0" err="1" smtClean="0"/>
              <a:t>Easy</a:t>
            </a:r>
            <a:endParaRPr lang="fr-CA" sz="2800" dirty="0" smtClean="0"/>
          </a:p>
          <a:p>
            <a:r>
              <a:rPr lang="fr-CA" sz="2800" dirty="0" smtClean="0"/>
              <a:t>Free</a:t>
            </a:r>
          </a:p>
          <a:p>
            <a:pPr marL="0" indent="0">
              <a:buNone/>
            </a:pPr>
            <a:r>
              <a:rPr lang="fr-CA" sz="2800" dirty="0" smtClean="0"/>
              <a:t>But : …. </a:t>
            </a:r>
            <a:r>
              <a:rPr lang="fr-CA" sz="2800" dirty="0" err="1" smtClean="0"/>
              <a:t>Hearsay</a:t>
            </a:r>
            <a:r>
              <a:rPr lang="fr-CA" sz="2800" dirty="0" smtClean="0"/>
              <a:t>?</a:t>
            </a:r>
            <a:endParaRPr lang="fr-CA" sz="2800" dirty="0"/>
          </a:p>
        </p:txBody>
      </p:sp>
      <p:sp>
        <p:nvSpPr>
          <p:cNvPr id="4" name="Slide Number Placeholder 3"/>
          <p:cNvSpPr>
            <a:spLocks noGrp="1"/>
          </p:cNvSpPr>
          <p:nvPr>
            <p:ph type="sldNum" sz="quarter" idx="12"/>
          </p:nvPr>
        </p:nvSpPr>
        <p:spPr/>
        <p:txBody>
          <a:bodyPr/>
          <a:lstStyle/>
          <a:p>
            <a:fld id="{7EDFE381-DE29-4547-B296-E35B556A6F2D}" type="slidenum">
              <a:rPr lang="fr-CA" smtClean="0"/>
              <a:t>29</a:t>
            </a:fld>
            <a:endParaRPr lang="fr-CA"/>
          </a:p>
        </p:txBody>
      </p:sp>
    </p:spTree>
    <p:extLst>
      <p:ext uri="{BB962C8B-B14F-4D97-AF65-F5344CB8AC3E}">
        <p14:creationId xmlns:p14="http://schemas.microsoft.com/office/powerpoint/2010/main" val="36216655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1" dirty="0">
                <a:solidFill>
                  <a:srgbClr val="FF0000"/>
                </a:solidFill>
              </a:rPr>
              <a:t>1</a:t>
            </a:r>
            <a:r>
              <a:rPr lang="fr-CA" b="1" baseline="30000" dirty="0">
                <a:solidFill>
                  <a:srgbClr val="FF0000"/>
                </a:solidFill>
              </a:rPr>
              <a:t>st</a:t>
            </a:r>
            <a:r>
              <a:rPr lang="fr-CA" b="1" dirty="0">
                <a:solidFill>
                  <a:srgbClr val="FF0000"/>
                </a:solidFill>
              </a:rPr>
              <a:t> </a:t>
            </a:r>
            <a:r>
              <a:rPr lang="fr-CA" b="1" dirty="0" smtClean="0">
                <a:solidFill>
                  <a:srgbClr val="FF0000"/>
                </a:solidFill>
              </a:rPr>
              <a:t>scenario</a:t>
            </a:r>
            <a:endParaRPr lang="fr-CA" dirty="0">
              <a:solidFill>
                <a:srgbClr val="FF0000"/>
              </a:solidFill>
            </a:endParaRPr>
          </a:p>
        </p:txBody>
      </p:sp>
      <p:sp>
        <p:nvSpPr>
          <p:cNvPr id="3" name="Espace réservé du contenu 2"/>
          <p:cNvSpPr>
            <a:spLocks noGrp="1"/>
          </p:cNvSpPr>
          <p:nvPr>
            <p:ph sz="half" idx="1"/>
          </p:nvPr>
        </p:nvSpPr>
        <p:spPr/>
        <p:txBody>
          <a:bodyPr>
            <a:normAutofit/>
          </a:bodyPr>
          <a:lstStyle/>
          <a:p>
            <a:r>
              <a:rPr lang="en-CA" dirty="0"/>
              <a:t>During a hearing, a party wants to produce </a:t>
            </a:r>
            <a:r>
              <a:rPr lang="en-CA" dirty="0" smtClean="0"/>
              <a:t>electronic evidence: </a:t>
            </a:r>
            <a:r>
              <a:rPr lang="en-CA" dirty="0"/>
              <a:t>an e-mail and an Excel file</a:t>
            </a:r>
            <a:r>
              <a:rPr lang="en-CA" dirty="0" smtClean="0"/>
              <a:t>.</a:t>
            </a:r>
            <a:endParaRPr lang="fr-C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1556791"/>
            <a:ext cx="2845283" cy="2365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4149080"/>
            <a:ext cx="2657475"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7EDFE381-DE29-4547-B296-E35B556A6F2D}" type="slidenum">
              <a:rPr lang="fr-CA" smtClean="0"/>
              <a:t>3</a:t>
            </a:fld>
            <a:endParaRPr lang="fr-CA"/>
          </a:p>
        </p:txBody>
      </p:sp>
    </p:spTree>
    <p:extLst>
      <p:ext uri="{BB962C8B-B14F-4D97-AF65-F5344CB8AC3E}">
        <p14:creationId xmlns:p14="http://schemas.microsoft.com/office/powerpoint/2010/main" val="24986249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1" dirty="0" smtClean="0">
                <a:solidFill>
                  <a:srgbClr val="FF0000"/>
                </a:solidFill>
              </a:rPr>
              <a:t>3</a:t>
            </a:r>
            <a:r>
              <a:rPr lang="fr-CA" b="1" baseline="30000" dirty="0" smtClean="0">
                <a:solidFill>
                  <a:srgbClr val="FF0000"/>
                </a:solidFill>
              </a:rPr>
              <a:t>th</a:t>
            </a:r>
            <a:r>
              <a:rPr lang="fr-CA" b="1" dirty="0" smtClean="0">
                <a:solidFill>
                  <a:srgbClr val="FF0000"/>
                </a:solidFill>
              </a:rPr>
              <a:t> scenario</a:t>
            </a:r>
            <a:endParaRPr lang="fr-CA" dirty="0">
              <a:solidFill>
                <a:srgbClr val="FF0000"/>
              </a:solidFill>
            </a:endParaRPr>
          </a:p>
        </p:txBody>
      </p:sp>
      <p:sp>
        <p:nvSpPr>
          <p:cNvPr id="3" name="Espace réservé du contenu 2"/>
          <p:cNvSpPr>
            <a:spLocks noGrp="1"/>
          </p:cNvSpPr>
          <p:nvPr>
            <p:ph sz="half" idx="1"/>
          </p:nvPr>
        </p:nvSpPr>
        <p:spPr/>
        <p:txBody>
          <a:bodyPr>
            <a:normAutofit/>
          </a:bodyPr>
          <a:lstStyle/>
          <a:p>
            <a:r>
              <a:rPr lang="en-CA" dirty="0" smtClean="0"/>
              <a:t>During a hearing, a party wants to produce an extract from a Facebook page (or a Twitter stream).</a:t>
            </a:r>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2852936"/>
            <a:ext cx="3602343" cy="2161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7EDFE381-DE29-4547-B296-E35B556A6F2D}" type="slidenum">
              <a:rPr lang="fr-CA" smtClean="0"/>
              <a:t>30</a:t>
            </a:fld>
            <a:endParaRPr lang="fr-CA"/>
          </a:p>
        </p:txBody>
      </p:sp>
    </p:spTree>
    <p:extLst>
      <p:ext uri="{BB962C8B-B14F-4D97-AF65-F5344CB8AC3E}">
        <p14:creationId xmlns:p14="http://schemas.microsoft.com/office/powerpoint/2010/main" val="32778358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solidFill>
                  <a:srgbClr val="FF0000"/>
                </a:solidFill>
              </a:rPr>
              <a:t>Questions</a:t>
            </a:r>
            <a:endParaRPr lang="fr-CA" dirty="0">
              <a:solidFill>
                <a:srgbClr val="FF0000"/>
              </a:solidFill>
            </a:endParaRPr>
          </a:p>
        </p:txBody>
      </p:sp>
      <p:sp>
        <p:nvSpPr>
          <p:cNvPr id="3" name="Espace réservé du contenu 2"/>
          <p:cNvSpPr>
            <a:spLocks noGrp="1"/>
          </p:cNvSpPr>
          <p:nvPr>
            <p:ph sz="half" idx="1"/>
          </p:nvPr>
        </p:nvSpPr>
        <p:spPr>
          <a:xfrm>
            <a:off x="457200" y="1600200"/>
            <a:ext cx="7139136" cy="4525963"/>
          </a:xfrm>
        </p:spPr>
        <p:txBody>
          <a:bodyPr>
            <a:normAutofit fontScale="25000" lnSpcReduction="20000"/>
          </a:bodyPr>
          <a:lstStyle/>
          <a:p>
            <a:pPr marL="514350" indent="-514350">
              <a:buFont typeface="+mj-lt"/>
              <a:buAutoNum type="arabicPeriod"/>
            </a:pPr>
            <a:r>
              <a:rPr lang="en-CA" sz="11200" dirty="0" smtClean="0"/>
              <a:t>Will </a:t>
            </a:r>
            <a:r>
              <a:rPr lang="en-CA" sz="11200" dirty="0"/>
              <a:t>you accept the extract:</a:t>
            </a:r>
            <a:endParaRPr lang="fr-CA" sz="11200" dirty="0"/>
          </a:p>
          <a:p>
            <a:pPr lvl="1"/>
            <a:r>
              <a:rPr lang="en-CA" sz="11200" dirty="0"/>
              <a:t>As primary evidence;</a:t>
            </a:r>
            <a:endParaRPr lang="fr-CA" sz="11200" dirty="0"/>
          </a:p>
          <a:p>
            <a:pPr lvl="1"/>
            <a:r>
              <a:rPr lang="en-CA" sz="11200" dirty="0"/>
              <a:t>To challenge a testimony</a:t>
            </a:r>
            <a:endParaRPr lang="fr-CA" sz="11200" dirty="0"/>
          </a:p>
          <a:p>
            <a:pPr marL="514350" indent="-514350">
              <a:buFont typeface="+mj-lt"/>
              <a:buAutoNum type="arabicPeriod"/>
            </a:pPr>
            <a:r>
              <a:rPr lang="en-CA" sz="11200" dirty="0"/>
              <a:t>What will you have to verify? How?</a:t>
            </a:r>
            <a:endParaRPr lang="fr-CA" sz="11200" dirty="0"/>
          </a:p>
          <a:p>
            <a:pPr marL="514350" indent="-514350">
              <a:buFont typeface="+mj-lt"/>
              <a:buAutoNum type="arabicPeriod"/>
            </a:pPr>
            <a:r>
              <a:rPr lang="en-CA" sz="11200" dirty="0"/>
              <a:t>Can we create a false Facebook profile to obtain evidence or to “watch” someone?</a:t>
            </a:r>
            <a:endParaRPr lang="fr-CA" sz="11200" dirty="0"/>
          </a:p>
          <a:p>
            <a:endParaRPr lang="fr-CA" sz="11200" dirty="0"/>
          </a:p>
        </p:txBody>
      </p:sp>
      <p:sp>
        <p:nvSpPr>
          <p:cNvPr id="4" name="Espace réservé du contenu 3"/>
          <p:cNvSpPr>
            <a:spLocks noGrp="1"/>
          </p:cNvSpPr>
          <p:nvPr>
            <p:ph sz="half" idx="2"/>
          </p:nvPr>
        </p:nvSpPr>
        <p:spPr>
          <a:xfrm flipH="1">
            <a:off x="8460432" y="6093296"/>
            <a:ext cx="144016" cy="72007"/>
          </a:xfrm>
        </p:spPr>
        <p:txBody>
          <a:bodyPr>
            <a:normAutofit fontScale="25000" lnSpcReduction="20000"/>
          </a:bodyPr>
          <a:lstStyle/>
          <a:p>
            <a:pPr marL="0" indent="0">
              <a:buNone/>
            </a:pPr>
            <a:endParaRPr lang="fr-CA" dirty="0"/>
          </a:p>
        </p:txBody>
      </p:sp>
      <p:sp>
        <p:nvSpPr>
          <p:cNvPr id="5" name="Slide Number Placeholder 4"/>
          <p:cNvSpPr>
            <a:spLocks noGrp="1"/>
          </p:cNvSpPr>
          <p:nvPr>
            <p:ph type="sldNum" sz="quarter" idx="12"/>
          </p:nvPr>
        </p:nvSpPr>
        <p:spPr/>
        <p:txBody>
          <a:bodyPr/>
          <a:lstStyle/>
          <a:p>
            <a:fld id="{7EDFE381-DE29-4547-B296-E35B556A6F2D}" type="slidenum">
              <a:rPr lang="fr-CA" smtClean="0"/>
              <a:t>31</a:t>
            </a:fld>
            <a:endParaRPr lang="fr-CA"/>
          </a:p>
        </p:txBody>
      </p:sp>
    </p:spTree>
    <p:extLst>
      <p:ext uri="{BB962C8B-B14F-4D97-AF65-F5344CB8AC3E}">
        <p14:creationId xmlns:p14="http://schemas.microsoft.com/office/powerpoint/2010/main" val="41074614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57808"/>
            <a:ext cx="8229600" cy="1143000"/>
          </a:xfrm>
        </p:spPr>
        <p:txBody>
          <a:bodyPr>
            <a:normAutofit fontScale="90000"/>
          </a:bodyPr>
          <a:lstStyle/>
          <a:p>
            <a:r>
              <a:rPr lang="fr-CA" dirty="0" smtClean="0">
                <a:solidFill>
                  <a:srgbClr val="FF0000"/>
                </a:solidFill>
              </a:rPr>
              <a:t>1. </a:t>
            </a:r>
            <a:r>
              <a:rPr lang="en-CA" dirty="0">
                <a:solidFill>
                  <a:srgbClr val="FF0000"/>
                </a:solidFill>
              </a:rPr>
              <a:t>Will you accept the extract:</a:t>
            </a:r>
            <a:r>
              <a:rPr lang="fr-CA" dirty="0">
                <a:solidFill>
                  <a:srgbClr val="FF0000"/>
                </a:solidFill>
              </a:rPr>
              <a:t/>
            </a:r>
            <a:br>
              <a:rPr lang="fr-CA" dirty="0">
                <a:solidFill>
                  <a:srgbClr val="FF0000"/>
                </a:solidFill>
              </a:rPr>
            </a:br>
            <a:endParaRPr lang="fr-CA" dirty="0"/>
          </a:p>
        </p:txBody>
      </p:sp>
      <p:sp>
        <p:nvSpPr>
          <p:cNvPr id="3" name="Espace réservé du contenu 2"/>
          <p:cNvSpPr>
            <a:spLocks noGrp="1"/>
          </p:cNvSpPr>
          <p:nvPr>
            <p:ph idx="1"/>
          </p:nvPr>
        </p:nvSpPr>
        <p:spPr>
          <a:xfrm>
            <a:off x="457200" y="2215405"/>
            <a:ext cx="8229600" cy="4525963"/>
          </a:xfrm>
        </p:spPr>
        <p:txBody>
          <a:bodyPr>
            <a:normAutofit/>
          </a:bodyPr>
          <a:lstStyle/>
          <a:p>
            <a:pPr marL="514350" indent="-514350">
              <a:buFont typeface="+mj-lt"/>
              <a:buAutoNum type="alphaLcParenR"/>
            </a:pPr>
            <a:r>
              <a:rPr lang="en-CA" dirty="0"/>
              <a:t>As </a:t>
            </a:r>
            <a:r>
              <a:rPr lang="en-CA" dirty="0" smtClean="0"/>
              <a:t>primary evidence?</a:t>
            </a:r>
            <a:endParaRPr lang="fr-CA" dirty="0"/>
          </a:p>
          <a:p>
            <a:pPr marL="514350" indent="-514350">
              <a:buFont typeface="+mj-lt"/>
              <a:buAutoNum type="alphaLcParenR"/>
            </a:pPr>
            <a:r>
              <a:rPr lang="en-CA" dirty="0" smtClean="0"/>
              <a:t>To </a:t>
            </a:r>
            <a:r>
              <a:rPr lang="en-CA" dirty="0"/>
              <a:t>challenge a </a:t>
            </a:r>
            <a:r>
              <a:rPr lang="en-CA" dirty="0" smtClean="0"/>
              <a:t>testimony</a:t>
            </a:r>
            <a:endParaRPr lang="fr-CA" dirty="0"/>
          </a:p>
          <a:p>
            <a:pPr marL="514350" indent="-514350">
              <a:buFont typeface="+mj-lt"/>
              <a:buAutoNum type="alphaLcParenR"/>
            </a:pPr>
            <a:endParaRPr lang="fr-CA" dirty="0"/>
          </a:p>
        </p:txBody>
      </p:sp>
      <p:sp>
        <p:nvSpPr>
          <p:cNvPr id="4" name="Slide Number Placeholder 3"/>
          <p:cNvSpPr>
            <a:spLocks noGrp="1"/>
          </p:cNvSpPr>
          <p:nvPr>
            <p:ph type="sldNum" sz="quarter" idx="12"/>
          </p:nvPr>
        </p:nvSpPr>
        <p:spPr/>
        <p:txBody>
          <a:bodyPr/>
          <a:lstStyle/>
          <a:p>
            <a:fld id="{7EDFE381-DE29-4547-B296-E35B556A6F2D}" type="slidenum">
              <a:rPr lang="fr-CA" smtClean="0"/>
              <a:t>32</a:t>
            </a:fld>
            <a:endParaRPr lang="fr-CA"/>
          </a:p>
        </p:txBody>
      </p:sp>
    </p:spTree>
    <p:extLst>
      <p:ext uri="{BB962C8B-B14F-4D97-AF65-F5344CB8AC3E}">
        <p14:creationId xmlns:p14="http://schemas.microsoft.com/office/powerpoint/2010/main" val="38501777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57808"/>
            <a:ext cx="8229600" cy="1143000"/>
          </a:xfrm>
        </p:spPr>
        <p:txBody>
          <a:bodyPr>
            <a:normAutofit/>
          </a:bodyPr>
          <a:lstStyle/>
          <a:p>
            <a:r>
              <a:rPr lang="fr-CA" dirty="0" smtClean="0">
                <a:solidFill>
                  <a:srgbClr val="FF0000"/>
                </a:solidFill>
              </a:rPr>
              <a:t>2. </a:t>
            </a:r>
            <a:r>
              <a:rPr lang="en-CA" dirty="0">
                <a:solidFill>
                  <a:srgbClr val="FF0000"/>
                </a:solidFill>
              </a:rPr>
              <a:t>What will you have to verify? </a:t>
            </a:r>
            <a:endParaRPr lang="fr-CA" dirty="0">
              <a:solidFill>
                <a:srgbClr val="FF0000"/>
              </a:solidFill>
            </a:endParaRPr>
          </a:p>
        </p:txBody>
      </p:sp>
      <p:sp>
        <p:nvSpPr>
          <p:cNvPr id="3" name="Espace réservé du contenu 2"/>
          <p:cNvSpPr>
            <a:spLocks noGrp="1"/>
          </p:cNvSpPr>
          <p:nvPr>
            <p:ph idx="1"/>
          </p:nvPr>
        </p:nvSpPr>
        <p:spPr>
          <a:xfrm>
            <a:off x="457200" y="2215405"/>
            <a:ext cx="8229600" cy="4525963"/>
          </a:xfrm>
        </p:spPr>
        <p:txBody>
          <a:bodyPr>
            <a:normAutofit/>
          </a:bodyPr>
          <a:lstStyle/>
          <a:p>
            <a:r>
              <a:rPr lang="fr-CA" sz="2600" dirty="0" smtClean="0"/>
              <a:t>How ?</a:t>
            </a:r>
            <a:endParaRPr lang="fr-CA" sz="2600" dirty="0"/>
          </a:p>
        </p:txBody>
      </p:sp>
      <p:sp>
        <p:nvSpPr>
          <p:cNvPr id="4" name="Slide Number Placeholder 3"/>
          <p:cNvSpPr>
            <a:spLocks noGrp="1"/>
          </p:cNvSpPr>
          <p:nvPr>
            <p:ph type="sldNum" sz="quarter" idx="12"/>
          </p:nvPr>
        </p:nvSpPr>
        <p:spPr/>
        <p:txBody>
          <a:bodyPr/>
          <a:lstStyle/>
          <a:p>
            <a:fld id="{7EDFE381-DE29-4547-B296-E35B556A6F2D}" type="slidenum">
              <a:rPr lang="fr-CA" smtClean="0"/>
              <a:t>33</a:t>
            </a:fld>
            <a:endParaRPr lang="fr-CA"/>
          </a:p>
        </p:txBody>
      </p:sp>
    </p:spTree>
    <p:extLst>
      <p:ext uri="{BB962C8B-B14F-4D97-AF65-F5344CB8AC3E}">
        <p14:creationId xmlns:p14="http://schemas.microsoft.com/office/powerpoint/2010/main" val="1180571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997968"/>
            <a:ext cx="8229600" cy="1143000"/>
          </a:xfrm>
        </p:spPr>
        <p:txBody>
          <a:bodyPr>
            <a:normAutofit fontScale="90000"/>
          </a:bodyPr>
          <a:lstStyle/>
          <a:p>
            <a:r>
              <a:rPr lang="en-CA" dirty="0" smtClean="0">
                <a:solidFill>
                  <a:srgbClr val="FF0000"/>
                </a:solidFill>
              </a:rPr>
              <a:t>3. Can </a:t>
            </a:r>
            <a:r>
              <a:rPr lang="en-CA" dirty="0">
                <a:solidFill>
                  <a:srgbClr val="FF0000"/>
                </a:solidFill>
              </a:rPr>
              <a:t>we create a false Facebook profile to obtain evidence or to “watch” someone</a:t>
            </a:r>
            <a:r>
              <a:rPr lang="en-CA" dirty="0" smtClean="0">
                <a:solidFill>
                  <a:srgbClr val="FF0000"/>
                </a:solidFill>
              </a:rPr>
              <a:t>?</a:t>
            </a:r>
            <a:r>
              <a:rPr lang="fr-CA" dirty="0"/>
              <a:t/>
            </a:r>
            <a:br>
              <a:rPr lang="fr-CA" dirty="0"/>
            </a:br>
            <a:endParaRPr lang="fr-CA" dirty="0"/>
          </a:p>
        </p:txBody>
      </p:sp>
      <p:sp>
        <p:nvSpPr>
          <p:cNvPr id="3" name="Slide Number Placeholder 2"/>
          <p:cNvSpPr>
            <a:spLocks noGrp="1"/>
          </p:cNvSpPr>
          <p:nvPr>
            <p:ph type="sldNum" sz="quarter" idx="12"/>
          </p:nvPr>
        </p:nvSpPr>
        <p:spPr/>
        <p:txBody>
          <a:bodyPr/>
          <a:lstStyle/>
          <a:p>
            <a:fld id="{7EDFE381-DE29-4547-B296-E35B556A6F2D}" type="slidenum">
              <a:rPr lang="fr-CA" smtClean="0"/>
              <a:t>34</a:t>
            </a:fld>
            <a:endParaRPr lang="fr-CA"/>
          </a:p>
        </p:txBody>
      </p:sp>
    </p:spTree>
    <p:extLst>
      <p:ext uri="{BB962C8B-B14F-4D97-AF65-F5344CB8AC3E}">
        <p14:creationId xmlns:p14="http://schemas.microsoft.com/office/powerpoint/2010/main" val="340127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solidFill>
                  <a:srgbClr val="FF0000"/>
                </a:solidFill>
              </a:rPr>
              <a:t>Discussion</a:t>
            </a:r>
            <a:endParaRPr lang="fr-CA" dirty="0">
              <a:solidFill>
                <a:srgbClr val="FF0000"/>
              </a:solidFill>
            </a:endParaRPr>
          </a:p>
        </p:txBody>
      </p:sp>
      <p:sp>
        <p:nvSpPr>
          <p:cNvPr id="3" name="Espace réservé du contenu 2"/>
          <p:cNvSpPr>
            <a:spLocks noGrp="1"/>
          </p:cNvSpPr>
          <p:nvPr>
            <p:ph sz="half" idx="1"/>
          </p:nvPr>
        </p:nvSpPr>
        <p:spPr>
          <a:xfrm>
            <a:off x="457200" y="1600200"/>
            <a:ext cx="7715200" cy="3701008"/>
          </a:xfrm>
        </p:spPr>
        <p:txBody>
          <a:bodyPr>
            <a:normAutofit fontScale="25000" lnSpcReduction="20000"/>
          </a:bodyPr>
          <a:lstStyle/>
          <a:p>
            <a:r>
              <a:rPr lang="en-CA" sz="9600" dirty="0" smtClean="0"/>
              <a:t>What </a:t>
            </a:r>
            <a:r>
              <a:rPr lang="en-CA" sz="9600" dirty="0"/>
              <a:t>is Facebook / Twitter</a:t>
            </a:r>
            <a:r>
              <a:rPr lang="en-CA" sz="9600" dirty="0" smtClean="0"/>
              <a:t>?</a:t>
            </a:r>
          </a:p>
          <a:p>
            <a:pPr marL="0" indent="0">
              <a:buNone/>
            </a:pPr>
            <a:endParaRPr lang="fr-CA" sz="9600" dirty="0"/>
          </a:p>
          <a:p>
            <a:r>
              <a:rPr lang="en-CA" sz="9600" dirty="0"/>
              <a:t>The extract is from a private or public page </a:t>
            </a:r>
          </a:p>
          <a:p>
            <a:pPr lvl="1"/>
            <a:r>
              <a:rPr lang="en-CA" sz="8000" dirty="0"/>
              <a:t>If information is obtained from a private page, could its use tend to bring the administration of justice into </a:t>
            </a:r>
            <a:r>
              <a:rPr lang="en-CA" sz="8000" dirty="0" smtClean="0"/>
              <a:t>disrepute</a:t>
            </a:r>
          </a:p>
          <a:p>
            <a:pPr marL="457200" lvl="1" indent="0">
              <a:buNone/>
            </a:pPr>
            <a:endParaRPr lang="fr-CA" sz="8000" dirty="0"/>
          </a:p>
          <a:p>
            <a:r>
              <a:rPr lang="fr-CA" sz="9600" dirty="0"/>
              <a:t>Information </a:t>
            </a:r>
            <a:r>
              <a:rPr lang="fr-CA" sz="9600" dirty="0" err="1"/>
              <a:t>from</a:t>
            </a:r>
            <a:r>
              <a:rPr lang="fr-CA" sz="9600" dirty="0"/>
              <a:t> Facebook - </a:t>
            </a:r>
            <a:r>
              <a:rPr lang="fr-CA" sz="9600" dirty="0" err="1"/>
              <a:t>could</a:t>
            </a:r>
            <a:r>
              <a:rPr lang="fr-CA" sz="9600" dirty="0"/>
              <a:t> </a:t>
            </a:r>
            <a:r>
              <a:rPr lang="fr-CA" sz="9600" dirty="0" err="1"/>
              <a:t>it</a:t>
            </a:r>
            <a:r>
              <a:rPr lang="fr-CA" sz="9600" dirty="0"/>
              <a:t> </a:t>
            </a:r>
            <a:r>
              <a:rPr lang="fr-CA" sz="9600" dirty="0" err="1"/>
              <a:t>be</a:t>
            </a:r>
            <a:r>
              <a:rPr lang="fr-CA" sz="9600" dirty="0"/>
              <a:t> a "</a:t>
            </a:r>
            <a:r>
              <a:rPr lang="fr-CA" sz="9600" dirty="0" err="1"/>
              <a:t>reasonable</a:t>
            </a:r>
            <a:r>
              <a:rPr lang="fr-CA" sz="9600" dirty="0"/>
              <a:t> cause" to support a more in-</a:t>
            </a:r>
            <a:r>
              <a:rPr lang="fr-CA" sz="9600" dirty="0" err="1"/>
              <a:t>depth</a:t>
            </a:r>
            <a:r>
              <a:rPr lang="fr-CA" sz="9600" dirty="0"/>
              <a:t> investigation?</a:t>
            </a:r>
          </a:p>
          <a:p>
            <a:endParaRPr lang="fr-CA" sz="9600" dirty="0"/>
          </a:p>
          <a:p>
            <a:endParaRPr lang="fr-CA" dirty="0"/>
          </a:p>
        </p:txBody>
      </p:sp>
      <p:sp>
        <p:nvSpPr>
          <p:cNvPr id="4" name="Espace réservé du contenu 3"/>
          <p:cNvSpPr>
            <a:spLocks noGrp="1"/>
          </p:cNvSpPr>
          <p:nvPr>
            <p:ph sz="half" idx="2"/>
          </p:nvPr>
        </p:nvSpPr>
        <p:spPr>
          <a:xfrm>
            <a:off x="8604448" y="5949280"/>
            <a:ext cx="82352" cy="176883"/>
          </a:xfrm>
        </p:spPr>
        <p:txBody>
          <a:bodyPr>
            <a:normAutofit fontScale="25000" lnSpcReduction="20000"/>
          </a:bodyPr>
          <a:lstStyle/>
          <a:p>
            <a:endParaRPr lang="fr-CA" dirty="0"/>
          </a:p>
        </p:txBody>
      </p:sp>
      <p:sp>
        <p:nvSpPr>
          <p:cNvPr id="5" name="Slide Number Placeholder 4"/>
          <p:cNvSpPr>
            <a:spLocks noGrp="1"/>
          </p:cNvSpPr>
          <p:nvPr>
            <p:ph type="sldNum" sz="quarter" idx="12"/>
          </p:nvPr>
        </p:nvSpPr>
        <p:spPr/>
        <p:txBody>
          <a:bodyPr/>
          <a:lstStyle/>
          <a:p>
            <a:fld id="{7EDFE381-DE29-4547-B296-E35B556A6F2D}" type="slidenum">
              <a:rPr lang="fr-CA" smtClean="0"/>
              <a:t>35</a:t>
            </a:fld>
            <a:endParaRPr lang="fr-CA"/>
          </a:p>
        </p:txBody>
      </p:sp>
    </p:spTree>
    <p:extLst>
      <p:ext uri="{BB962C8B-B14F-4D97-AF65-F5344CB8AC3E}">
        <p14:creationId xmlns:p14="http://schemas.microsoft.com/office/powerpoint/2010/main" val="37674091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57808"/>
            <a:ext cx="8229600" cy="1143000"/>
          </a:xfrm>
        </p:spPr>
        <p:txBody>
          <a:bodyPr>
            <a:normAutofit/>
          </a:bodyPr>
          <a:lstStyle/>
          <a:p>
            <a:r>
              <a:rPr lang="fr-CA" dirty="0" smtClean="0">
                <a:solidFill>
                  <a:srgbClr val="FF0000"/>
                </a:solidFill>
              </a:rPr>
              <a:t>Facebook: </a:t>
            </a:r>
            <a:r>
              <a:rPr lang="fr-CA" dirty="0" err="1" smtClean="0">
                <a:solidFill>
                  <a:srgbClr val="FF0000"/>
                </a:solidFill>
              </a:rPr>
              <a:t>What</a:t>
            </a:r>
            <a:r>
              <a:rPr lang="fr-CA" dirty="0" smtClean="0">
                <a:solidFill>
                  <a:srgbClr val="FF0000"/>
                </a:solidFill>
              </a:rPr>
              <a:t> </a:t>
            </a:r>
            <a:r>
              <a:rPr lang="fr-CA" dirty="0" err="1" smtClean="0">
                <a:solidFill>
                  <a:srgbClr val="FF0000"/>
                </a:solidFill>
              </a:rPr>
              <a:t>is</a:t>
            </a:r>
            <a:r>
              <a:rPr lang="fr-CA" dirty="0" smtClean="0">
                <a:solidFill>
                  <a:srgbClr val="FF0000"/>
                </a:solidFill>
              </a:rPr>
              <a:t> </a:t>
            </a:r>
            <a:r>
              <a:rPr lang="fr-CA" dirty="0" err="1" smtClean="0">
                <a:solidFill>
                  <a:srgbClr val="FF0000"/>
                </a:solidFill>
              </a:rPr>
              <a:t>it</a:t>
            </a:r>
            <a:r>
              <a:rPr lang="fr-CA" dirty="0" smtClean="0">
                <a:solidFill>
                  <a:srgbClr val="FF0000"/>
                </a:solidFill>
              </a:rPr>
              <a:t>? </a:t>
            </a:r>
            <a:endParaRPr lang="fr-CA" dirty="0">
              <a:solidFill>
                <a:srgbClr val="FF0000"/>
              </a:solidFill>
            </a:endParaRPr>
          </a:p>
        </p:txBody>
      </p:sp>
      <p:sp>
        <p:nvSpPr>
          <p:cNvPr id="3" name="Espace réservé du contenu 2"/>
          <p:cNvSpPr>
            <a:spLocks noGrp="1"/>
          </p:cNvSpPr>
          <p:nvPr>
            <p:ph idx="1"/>
          </p:nvPr>
        </p:nvSpPr>
        <p:spPr>
          <a:xfrm>
            <a:off x="457200" y="2215405"/>
            <a:ext cx="8229600" cy="4525963"/>
          </a:xfrm>
        </p:spPr>
        <p:txBody>
          <a:bodyPr>
            <a:normAutofit/>
          </a:bodyPr>
          <a:lstStyle/>
          <a:p>
            <a:r>
              <a:rPr lang="fr-CA" sz="2600" dirty="0" smtClean="0">
                <a:solidFill>
                  <a:srgbClr val="92D050"/>
                </a:solidFill>
              </a:rPr>
              <a:t>définition</a:t>
            </a:r>
            <a:endParaRPr lang="fr-CA" sz="2600" dirty="0">
              <a:solidFill>
                <a:srgbClr val="92D050"/>
              </a:solidFill>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628800"/>
            <a:ext cx="7701880" cy="5595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7EDFE381-DE29-4547-B296-E35B556A6F2D}" type="slidenum">
              <a:rPr lang="fr-CA" smtClean="0"/>
              <a:t>36</a:t>
            </a:fld>
            <a:endParaRPr lang="fr-CA"/>
          </a:p>
        </p:txBody>
      </p:sp>
    </p:spTree>
    <p:extLst>
      <p:ext uri="{BB962C8B-B14F-4D97-AF65-F5344CB8AC3E}">
        <p14:creationId xmlns:p14="http://schemas.microsoft.com/office/powerpoint/2010/main" val="14219380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57808"/>
            <a:ext cx="8229600" cy="1143000"/>
          </a:xfrm>
        </p:spPr>
        <p:txBody>
          <a:bodyPr>
            <a:normAutofit/>
          </a:bodyPr>
          <a:lstStyle/>
          <a:p>
            <a:r>
              <a:rPr lang="fr-CA" dirty="0" err="1" smtClean="0">
                <a:solidFill>
                  <a:srgbClr val="FF0000"/>
                </a:solidFill>
              </a:rPr>
              <a:t>Twitter</a:t>
            </a:r>
            <a:r>
              <a:rPr lang="fr-CA" dirty="0" smtClean="0">
                <a:solidFill>
                  <a:srgbClr val="FF0000"/>
                </a:solidFill>
              </a:rPr>
              <a:t>: </a:t>
            </a:r>
            <a:r>
              <a:rPr lang="fr-CA" dirty="0" err="1" smtClean="0">
                <a:solidFill>
                  <a:srgbClr val="FF0000"/>
                </a:solidFill>
              </a:rPr>
              <a:t>What</a:t>
            </a:r>
            <a:r>
              <a:rPr lang="fr-CA" dirty="0" smtClean="0">
                <a:solidFill>
                  <a:srgbClr val="FF0000"/>
                </a:solidFill>
              </a:rPr>
              <a:t> </a:t>
            </a:r>
            <a:r>
              <a:rPr lang="fr-CA" dirty="0" err="1" smtClean="0">
                <a:solidFill>
                  <a:srgbClr val="FF0000"/>
                </a:solidFill>
              </a:rPr>
              <a:t>is</a:t>
            </a:r>
            <a:r>
              <a:rPr lang="fr-CA" dirty="0" smtClean="0">
                <a:solidFill>
                  <a:srgbClr val="FF0000"/>
                </a:solidFill>
              </a:rPr>
              <a:t> </a:t>
            </a:r>
            <a:r>
              <a:rPr lang="fr-CA" dirty="0" err="1" smtClean="0">
                <a:solidFill>
                  <a:srgbClr val="FF0000"/>
                </a:solidFill>
              </a:rPr>
              <a:t>it</a:t>
            </a:r>
            <a:r>
              <a:rPr lang="fr-CA" dirty="0" smtClean="0">
                <a:solidFill>
                  <a:srgbClr val="FF0000"/>
                </a:solidFill>
              </a:rPr>
              <a:t>? </a:t>
            </a:r>
            <a:endParaRPr lang="fr-CA" dirty="0">
              <a:solidFill>
                <a:srgbClr val="FF0000"/>
              </a:solidFill>
            </a:endParaRPr>
          </a:p>
        </p:txBody>
      </p:sp>
      <p:sp>
        <p:nvSpPr>
          <p:cNvPr id="3" name="Espace réservé du contenu 2"/>
          <p:cNvSpPr>
            <a:spLocks noGrp="1"/>
          </p:cNvSpPr>
          <p:nvPr>
            <p:ph idx="1"/>
          </p:nvPr>
        </p:nvSpPr>
        <p:spPr>
          <a:xfrm>
            <a:off x="457200" y="2215405"/>
            <a:ext cx="8229600" cy="4525963"/>
          </a:xfrm>
        </p:spPr>
        <p:txBody>
          <a:bodyPr>
            <a:normAutofit/>
          </a:bodyPr>
          <a:lstStyle/>
          <a:p>
            <a:r>
              <a:rPr lang="fr-CA" sz="2600" dirty="0" smtClean="0">
                <a:solidFill>
                  <a:srgbClr val="92D050"/>
                </a:solidFill>
              </a:rPr>
              <a:t>définition</a:t>
            </a:r>
            <a:endParaRPr lang="fr-CA" sz="2600" dirty="0">
              <a:solidFill>
                <a:srgbClr val="92D050"/>
              </a:solidFill>
            </a:endParaRPr>
          </a:p>
        </p:txBody>
      </p:sp>
      <p:pic>
        <p:nvPicPr>
          <p:cNvPr id="163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0862" t="19073" r="17371" b="6088"/>
          <a:stretch/>
        </p:blipFill>
        <p:spPr bwMode="auto">
          <a:xfrm>
            <a:off x="464624" y="1591513"/>
            <a:ext cx="3936870" cy="5643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0970" t="17915" r="18061" b="6439"/>
          <a:stretch/>
        </p:blipFill>
        <p:spPr bwMode="auto">
          <a:xfrm>
            <a:off x="4788024" y="1598955"/>
            <a:ext cx="3727568" cy="5506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7EDFE381-DE29-4547-B296-E35B556A6F2D}" type="slidenum">
              <a:rPr lang="fr-CA" smtClean="0"/>
              <a:t>37</a:t>
            </a:fld>
            <a:endParaRPr lang="fr-CA"/>
          </a:p>
        </p:txBody>
      </p:sp>
    </p:spTree>
    <p:extLst>
      <p:ext uri="{BB962C8B-B14F-4D97-AF65-F5344CB8AC3E}">
        <p14:creationId xmlns:p14="http://schemas.microsoft.com/office/powerpoint/2010/main" val="32047876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57808"/>
            <a:ext cx="8229600" cy="1143000"/>
          </a:xfrm>
        </p:spPr>
        <p:txBody>
          <a:bodyPr>
            <a:normAutofit/>
          </a:bodyPr>
          <a:lstStyle/>
          <a:p>
            <a:r>
              <a:rPr lang="fr-CA" dirty="0" smtClean="0">
                <a:solidFill>
                  <a:srgbClr val="FF0000"/>
                </a:solidFill>
              </a:rPr>
              <a:t>Private vs public</a:t>
            </a:r>
            <a:endParaRPr lang="fr-CA" dirty="0">
              <a:solidFill>
                <a:srgbClr val="FF0000"/>
              </a:solidFill>
            </a:endParaRPr>
          </a:p>
        </p:txBody>
      </p:sp>
      <p:sp>
        <p:nvSpPr>
          <p:cNvPr id="3" name="Espace réservé du contenu 2"/>
          <p:cNvSpPr>
            <a:spLocks noGrp="1"/>
          </p:cNvSpPr>
          <p:nvPr>
            <p:ph idx="1"/>
          </p:nvPr>
        </p:nvSpPr>
        <p:spPr>
          <a:xfrm>
            <a:off x="0" y="2215405"/>
            <a:ext cx="9144000" cy="4525963"/>
          </a:xfrm>
        </p:spPr>
        <p:txBody>
          <a:bodyPr>
            <a:normAutofit fontScale="92500"/>
          </a:bodyPr>
          <a:lstStyle/>
          <a:p>
            <a:pPr marL="0" indent="0" algn="just">
              <a:lnSpc>
                <a:spcPct val="90000"/>
              </a:lnSpc>
              <a:spcBef>
                <a:spcPct val="50000"/>
              </a:spcBef>
              <a:buNone/>
              <a:tabLst>
                <a:tab pos="441325" algn="l"/>
              </a:tabLst>
            </a:pPr>
            <a:r>
              <a:rPr lang="fr-CA" sz="2200" dirty="0" smtClean="0">
                <a:latin typeface="+mj-lt"/>
                <a:ea typeface="ＭＳ Ｐゴシック" pitchFamily="34" charset="-128"/>
              </a:rPr>
              <a:t>The </a:t>
            </a:r>
            <a:r>
              <a:rPr lang="fr-CA" sz="2200" dirty="0" err="1">
                <a:latin typeface="+mj-lt"/>
                <a:ea typeface="ＭＳ Ｐゴシック" pitchFamily="34" charset="-128"/>
              </a:rPr>
              <a:t>Plaintiff</a:t>
            </a:r>
            <a:r>
              <a:rPr lang="fr-CA" sz="2200" dirty="0">
                <a:latin typeface="+mj-lt"/>
                <a:ea typeface="ＭＳ Ｐゴシック" pitchFamily="34" charset="-128"/>
              </a:rPr>
              <a:t> has set </a:t>
            </a:r>
            <a:r>
              <a:rPr lang="fr-CA" sz="2200" dirty="0" err="1">
                <a:latin typeface="+mj-lt"/>
                <a:ea typeface="ＭＳ Ｐゴシック" pitchFamily="34" charset="-128"/>
              </a:rPr>
              <a:t>her</a:t>
            </a:r>
            <a:r>
              <a:rPr lang="fr-CA" sz="2200" dirty="0">
                <a:latin typeface="+mj-lt"/>
                <a:ea typeface="ＭＳ Ｐゴシック" pitchFamily="34" charset="-128"/>
              </a:rPr>
              <a:t> Facebook </a:t>
            </a:r>
            <a:r>
              <a:rPr lang="fr-CA" sz="2200" dirty="0" err="1">
                <a:latin typeface="+mj-lt"/>
                <a:ea typeface="ＭＳ Ｐゴシック" pitchFamily="34" charset="-128"/>
              </a:rPr>
              <a:t>privacy</a:t>
            </a:r>
            <a:r>
              <a:rPr lang="fr-CA" sz="2200" dirty="0">
                <a:latin typeface="+mj-lt"/>
                <a:ea typeface="ＭＳ Ｐゴシック" pitchFamily="34" charset="-128"/>
              </a:rPr>
              <a:t> settings to </a:t>
            </a:r>
            <a:r>
              <a:rPr lang="fr-CA" sz="2200" dirty="0" err="1">
                <a:latin typeface="+mj-lt"/>
                <a:ea typeface="ＭＳ Ｐゴシック" pitchFamily="34" charset="-128"/>
              </a:rPr>
              <a:t>private</a:t>
            </a:r>
            <a:r>
              <a:rPr lang="fr-CA" sz="2200" dirty="0">
                <a:latin typeface="+mj-lt"/>
                <a:ea typeface="ＭＳ Ｐゴシック" pitchFamily="34" charset="-128"/>
              </a:rPr>
              <a:t> and has </a:t>
            </a:r>
            <a:r>
              <a:rPr lang="fr-CA" sz="2200" dirty="0" err="1">
                <a:latin typeface="+mj-lt"/>
                <a:ea typeface="ＭＳ Ｐゴシック" pitchFamily="34" charset="-128"/>
              </a:rPr>
              <a:t>restricted</a:t>
            </a:r>
            <a:r>
              <a:rPr lang="fr-CA" sz="2200" dirty="0">
                <a:latin typeface="+mj-lt"/>
                <a:ea typeface="ＭＳ Ｐゴシック" pitchFamily="34" charset="-128"/>
              </a:rPr>
              <a:t> </a:t>
            </a:r>
            <a:r>
              <a:rPr lang="fr-CA" sz="2200" dirty="0" err="1">
                <a:latin typeface="+mj-lt"/>
                <a:ea typeface="ＭＳ Ｐゴシック" pitchFamily="34" charset="-128"/>
              </a:rPr>
              <a:t>its</a:t>
            </a:r>
            <a:r>
              <a:rPr lang="fr-CA" sz="2200" dirty="0">
                <a:latin typeface="+mj-lt"/>
                <a:ea typeface="ＭＳ Ｐゴシック" pitchFamily="34" charset="-128"/>
              </a:rPr>
              <a:t> content to 67 </a:t>
            </a:r>
            <a:r>
              <a:rPr lang="fr-CA" sz="2200" dirty="0" err="1">
                <a:latin typeface="+mj-lt"/>
                <a:ea typeface="ＭＳ Ｐゴシック" pitchFamily="34" charset="-128"/>
              </a:rPr>
              <a:t>friends</a:t>
            </a:r>
            <a:r>
              <a:rPr lang="fr-CA" sz="2200" dirty="0">
                <a:latin typeface="+mj-lt"/>
                <a:ea typeface="ＭＳ Ｐゴシック" pitchFamily="34" charset="-128"/>
              </a:rPr>
              <a:t>. </a:t>
            </a:r>
            <a:r>
              <a:rPr lang="fr-CA" sz="2200" dirty="0" err="1">
                <a:latin typeface="+mj-lt"/>
                <a:ea typeface="ＭＳ Ｐゴシック" pitchFamily="34" charset="-128"/>
              </a:rPr>
              <a:t>She</a:t>
            </a:r>
            <a:r>
              <a:rPr lang="fr-CA" sz="2200" dirty="0">
                <a:latin typeface="+mj-lt"/>
                <a:ea typeface="ＭＳ Ｐゴシック" pitchFamily="34" charset="-128"/>
              </a:rPr>
              <a:t> has not </a:t>
            </a:r>
            <a:r>
              <a:rPr lang="fr-CA" sz="2200" dirty="0" err="1">
                <a:latin typeface="+mj-lt"/>
                <a:ea typeface="ＭＳ Ｐゴシック" pitchFamily="34" charset="-128"/>
              </a:rPr>
              <a:t>created</a:t>
            </a:r>
            <a:r>
              <a:rPr lang="fr-CA" sz="2200" dirty="0">
                <a:latin typeface="+mj-lt"/>
                <a:ea typeface="ＭＳ Ｐゴシック" pitchFamily="34" charset="-128"/>
              </a:rPr>
              <a:t> </a:t>
            </a:r>
            <a:r>
              <a:rPr lang="fr-CA" sz="2200" dirty="0" err="1">
                <a:latin typeface="+mj-lt"/>
                <a:ea typeface="ＭＳ Ｐゴシック" pitchFamily="34" charset="-128"/>
              </a:rPr>
              <a:t>her</a:t>
            </a:r>
            <a:r>
              <a:rPr lang="fr-CA" sz="2200" dirty="0">
                <a:latin typeface="+mj-lt"/>
                <a:ea typeface="ＭＳ Ｐゴシック" pitchFamily="34" charset="-128"/>
              </a:rPr>
              <a:t> profile for the </a:t>
            </a:r>
            <a:r>
              <a:rPr lang="fr-CA" sz="2200" dirty="0" err="1">
                <a:latin typeface="+mj-lt"/>
                <a:ea typeface="ＭＳ Ｐゴシック" pitchFamily="34" charset="-128"/>
              </a:rPr>
              <a:t>purpose</a:t>
            </a:r>
            <a:r>
              <a:rPr lang="fr-CA" sz="2200" dirty="0">
                <a:latin typeface="+mj-lt"/>
                <a:ea typeface="ＭＳ Ｐゴシック" pitchFamily="34" charset="-128"/>
              </a:rPr>
              <a:t> of sharing </a:t>
            </a:r>
            <a:r>
              <a:rPr lang="fr-CA" sz="2200" dirty="0" err="1">
                <a:latin typeface="+mj-lt"/>
                <a:ea typeface="ＭＳ Ｐゴシック" pitchFamily="34" charset="-128"/>
              </a:rPr>
              <a:t>it</a:t>
            </a:r>
            <a:r>
              <a:rPr lang="fr-CA" sz="2200" dirty="0">
                <a:latin typeface="+mj-lt"/>
                <a:ea typeface="ＭＳ Ｐゴシック" pitchFamily="34" charset="-128"/>
              </a:rPr>
              <a:t> </a:t>
            </a:r>
            <a:r>
              <a:rPr lang="fr-CA" sz="2200" dirty="0" err="1">
                <a:latin typeface="+mj-lt"/>
                <a:ea typeface="ＭＳ Ｐゴシック" pitchFamily="34" charset="-128"/>
              </a:rPr>
              <a:t>with</a:t>
            </a:r>
            <a:r>
              <a:rPr lang="fr-CA" sz="2200" dirty="0">
                <a:latin typeface="+mj-lt"/>
                <a:ea typeface="ＭＳ Ｐゴシック" pitchFamily="34" charset="-128"/>
              </a:rPr>
              <a:t> </a:t>
            </a:r>
            <a:r>
              <a:rPr lang="fr-CA" sz="2200" dirty="0" err="1">
                <a:latin typeface="+mj-lt"/>
                <a:ea typeface="ＭＳ Ｐゴシック" pitchFamily="34" charset="-128"/>
              </a:rPr>
              <a:t>general</a:t>
            </a:r>
            <a:r>
              <a:rPr lang="fr-CA" sz="2200" dirty="0">
                <a:latin typeface="+mj-lt"/>
                <a:ea typeface="ＭＳ Ｐゴシック" pitchFamily="34" charset="-128"/>
              </a:rPr>
              <a:t> public. </a:t>
            </a:r>
            <a:r>
              <a:rPr lang="fr-CA" sz="2200" dirty="0" err="1">
                <a:latin typeface="+mj-lt"/>
                <a:ea typeface="ＭＳ Ｐゴシック" pitchFamily="34" charset="-128"/>
              </a:rPr>
              <a:t>Unless</a:t>
            </a:r>
            <a:r>
              <a:rPr lang="fr-CA" sz="2200" dirty="0">
                <a:latin typeface="+mj-lt"/>
                <a:ea typeface="ＭＳ Ｐゴシック" pitchFamily="34" charset="-128"/>
              </a:rPr>
              <a:t> the </a:t>
            </a:r>
            <a:r>
              <a:rPr lang="fr-CA" sz="2200" dirty="0" err="1">
                <a:latin typeface="+mj-lt"/>
                <a:ea typeface="ＭＳ Ｐゴシック" pitchFamily="34" charset="-128"/>
              </a:rPr>
              <a:t>Defendant</a:t>
            </a:r>
            <a:r>
              <a:rPr lang="fr-CA" sz="2200" dirty="0">
                <a:latin typeface="+mj-lt"/>
                <a:ea typeface="ＭＳ Ｐゴシック" pitchFamily="34" charset="-128"/>
              </a:rPr>
              <a:t> </a:t>
            </a:r>
            <a:r>
              <a:rPr lang="fr-CA" sz="2200" dirty="0" err="1">
                <a:latin typeface="+mj-lt"/>
                <a:ea typeface="ＭＳ Ｐゴシック" pitchFamily="34" charset="-128"/>
              </a:rPr>
              <a:t>establishes</a:t>
            </a:r>
            <a:r>
              <a:rPr lang="fr-CA" sz="2200" dirty="0">
                <a:latin typeface="+mj-lt"/>
                <a:ea typeface="ＭＳ Ｐゴシック" pitchFamily="34" charset="-128"/>
              </a:rPr>
              <a:t> a </a:t>
            </a:r>
            <a:r>
              <a:rPr lang="fr-CA" sz="2200" dirty="0" err="1">
                <a:latin typeface="+mj-lt"/>
                <a:ea typeface="ＭＳ Ｐゴシック" pitchFamily="34" charset="-128"/>
              </a:rPr>
              <a:t>legal</a:t>
            </a:r>
            <a:r>
              <a:rPr lang="fr-CA" sz="2200" dirty="0">
                <a:latin typeface="+mj-lt"/>
                <a:ea typeface="ＭＳ Ｐゴシック" pitchFamily="34" charset="-128"/>
              </a:rPr>
              <a:t> </a:t>
            </a:r>
            <a:r>
              <a:rPr lang="fr-CA" sz="2200" dirty="0" err="1">
                <a:latin typeface="+mj-lt"/>
                <a:ea typeface="ＭＳ Ｐゴシック" pitchFamily="34" charset="-128"/>
              </a:rPr>
              <a:t>entitlement</a:t>
            </a:r>
            <a:r>
              <a:rPr lang="fr-CA" sz="2200" dirty="0">
                <a:latin typeface="+mj-lt"/>
                <a:ea typeface="ＭＳ Ｐゴシック" pitchFamily="34" charset="-128"/>
              </a:rPr>
              <a:t> to </a:t>
            </a:r>
            <a:r>
              <a:rPr lang="fr-CA" sz="2200" dirty="0" err="1">
                <a:latin typeface="+mj-lt"/>
                <a:ea typeface="ＭＳ Ｐゴシック" pitchFamily="34" charset="-128"/>
              </a:rPr>
              <a:t>such</a:t>
            </a:r>
            <a:r>
              <a:rPr lang="fr-CA" sz="2200" dirty="0">
                <a:latin typeface="+mj-lt"/>
                <a:ea typeface="ＭＳ Ｐゴシック" pitchFamily="34" charset="-128"/>
              </a:rPr>
              <a:t> information, the </a:t>
            </a:r>
            <a:r>
              <a:rPr lang="fr-CA" sz="2200" dirty="0" err="1">
                <a:latin typeface="+mj-lt"/>
                <a:ea typeface="ＭＳ Ｐゴシック" pitchFamily="34" charset="-128"/>
              </a:rPr>
              <a:t>Plaintiff</a:t>
            </a:r>
            <a:r>
              <a:rPr lang="ja-JP" altLang="fr-CA" sz="2200" dirty="0">
                <a:latin typeface="+mj-lt"/>
                <a:ea typeface="ＭＳ Ｐゴシック" pitchFamily="34" charset="-128"/>
              </a:rPr>
              <a:t>’</a:t>
            </a:r>
            <a:r>
              <a:rPr lang="fr-CA" altLang="ja-JP" sz="2200" dirty="0">
                <a:latin typeface="+mj-lt"/>
                <a:ea typeface="ＭＳ Ｐゴシック" pitchFamily="34" charset="-128"/>
              </a:rPr>
              <a:t>s </a:t>
            </a:r>
            <a:r>
              <a:rPr lang="fr-CA" altLang="ja-JP" sz="2200" dirty="0" err="1">
                <a:latin typeface="+mj-lt"/>
                <a:ea typeface="ＭＳ Ｐゴシック" pitchFamily="34" charset="-128"/>
              </a:rPr>
              <a:t>privacy</a:t>
            </a:r>
            <a:r>
              <a:rPr lang="fr-CA" altLang="ja-JP" sz="2200" dirty="0">
                <a:latin typeface="+mj-lt"/>
                <a:ea typeface="ＭＳ Ｐゴシック" pitchFamily="34" charset="-128"/>
              </a:rPr>
              <a:t> </a:t>
            </a:r>
            <a:r>
              <a:rPr lang="fr-CA" altLang="ja-JP" sz="2200" dirty="0" err="1">
                <a:latin typeface="+mj-lt"/>
                <a:ea typeface="ＭＳ Ｐゴシック" pitchFamily="34" charset="-128"/>
              </a:rPr>
              <a:t>interest</a:t>
            </a:r>
            <a:r>
              <a:rPr lang="fr-CA" altLang="ja-JP" sz="2200" dirty="0">
                <a:latin typeface="+mj-lt"/>
                <a:ea typeface="ＭＳ Ｐゴシック" pitchFamily="34" charset="-128"/>
              </a:rPr>
              <a:t> in the information in </a:t>
            </a:r>
            <a:r>
              <a:rPr lang="fr-CA" altLang="ja-JP" sz="2200" dirty="0" err="1">
                <a:latin typeface="+mj-lt"/>
                <a:ea typeface="ＭＳ Ｐゴシック" pitchFamily="34" charset="-128"/>
              </a:rPr>
              <a:t>her</a:t>
            </a:r>
            <a:r>
              <a:rPr lang="fr-CA" altLang="ja-JP" sz="2200" dirty="0">
                <a:latin typeface="+mj-lt"/>
                <a:ea typeface="ＭＳ Ｐゴシック" pitchFamily="34" charset="-128"/>
              </a:rPr>
              <a:t> profile </a:t>
            </a:r>
            <a:r>
              <a:rPr lang="fr-CA" altLang="ja-JP" sz="2200" dirty="0" err="1">
                <a:latin typeface="+mj-lt"/>
                <a:ea typeface="ＭＳ Ｐゴシック" pitchFamily="34" charset="-128"/>
              </a:rPr>
              <a:t>should</a:t>
            </a:r>
            <a:r>
              <a:rPr lang="fr-CA" altLang="ja-JP" sz="2200" dirty="0">
                <a:latin typeface="+mj-lt"/>
                <a:ea typeface="ＭＳ Ｐゴシック" pitchFamily="34" charset="-128"/>
              </a:rPr>
              <a:t> </a:t>
            </a:r>
            <a:r>
              <a:rPr lang="fr-CA" altLang="ja-JP" sz="2200" dirty="0" err="1">
                <a:latin typeface="+mj-lt"/>
                <a:ea typeface="ＭＳ Ｐゴシック" pitchFamily="34" charset="-128"/>
              </a:rPr>
              <a:t>be</a:t>
            </a:r>
            <a:r>
              <a:rPr lang="fr-CA" altLang="ja-JP" sz="2200" dirty="0">
                <a:latin typeface="+mj-lt"/>
                <a:ea typeface="ＭＳ Ｐゴシック" pitchFamily="34" charset="-128"/>
              </a:rPr>
              <a:t> </a:t>
            </a:r>
            <a:r>
              <a:rPr lang="fr-CA" altLang="ja-JP" sz="2200" dirty="0" err="1">
                <a:latin typeface="+mj-lt"/>
                <a:ea typeface="ＭＳ Ｐゴシック" pitchFamily="34" charset="-128"/>
              </a:rPr>
              <a:t>respected</a:t>
            </a:r>
            <a:r>
              <a:rPr lang="fr-CA" altLang="ja-JP" sz="2200" dirty="0">
                <a:latin typeface="+mj-lt"/>
                <a:ea typeface="ＭＳ Ｐゴシック" pitchFamily="34" charset="-128"/>
              </a:rPr>
              <a:t>.</a:t>
            </a:r>
            <a:r>
              <a:rPr lang="fr-CA" altLang="ja-JP" sz="2200" i="1" dirty="0">
                <a:ea typeface="ＭＳ Ｐゴシック" pitchFamily="34" charset="-128"/>
              </a:rPr>
              <a:t> </a:t>
            </a:r>
          </a:p>
          <a:p>
            <a:pPr marL="0" lvl="1" indent="15875">
              <a:lnSpc>
                <a:spcPct val="90000"/>
              </a:lnSpc>
              <a:spcBef>
                <a:spcPct val="50000"/>
              </a:spcBef>
              <a:buNone/>
            </a:pPr>
            <a:r>
              <a:rPr lang="fr-CA" sz="1600" i="1" dirty="0" smtClean="0">
                <a:ea typeface="ＭＳ Ｐゴシック" pitchFamily="34" charset="-128"/>
              </a:rPr>
              <a:t>Schuster </a:t>
            </a:r>
            <a:r>
              <a:rPr lang="fr-CA" sz="1600" dirty="0" smtClean="0">
                <a:ea typeface="ＭＳ Ｐゴシック" pitchFamily="34" charset="-128"/>
              </a:rPr>
              <a:t>c. </a:t>
            </a:r>
            <a:r>
              <a:rPr lang="fr-CA" sz="1600" i="1" dirty="0" smtClean="0">
                <a:ea typeface="ＭＳ Ｐゴシック" pitchFamily="34" charset="-128"/>
              </a:rPr>
              <a:t>Royal &amp; Sun Alliance </a:t>
            </a:r>
            <a:r>
              <a:rPr lang="fr-CA" sz="1600" i="1" dirty="0" err="1" smtClean="0">
                <a:ea typeface="ＭＳ Ｐゴシック" pitchFamily="34" charset="-128"/>
              </a:rPr>
              <a:t>Insurance</a:t>
            </a:r>
            <a:r>
              <a:rPr lang="fr-CA" sz="1600" i="1" dirty="0" smtClean="0">
                <a:ea typeface="ＭＳ Ｐゴシック" pitchFamily="34" charset="-128"/>
              </a:rPr>
              <a:t> </a:t>
            </a:r>
            <a:r>
              <a:rPr lang="fr-CA" sz="1600" i="1" dirty="0" err="1" smtClean="0">
                <a:ea typeface="ＭＳ Ｐゴシック" pitchFamily="34" charset="-128"/>
              </a:rPr>
              <a:t>Company</a:t>
            </a:r>
            <a:r>
              <a:rPr lang="fr-CA" sz="1600" i="1" dirty="0" smtClean="0">
                <a:ea typeface="ＭＳ Ｐゴシック" pitchFamily="34" charset="-128"/>
              </a:rPr>
              <a:t> of Canada</a:t>
            </a:r>
            <a:r>
              <a:rPr lang="fr-CA" sz="1600" dirty="0" smtClean="0">
                <a:ea typeface="ＭＳ Ｐゴシック" pitchFamily="34" charset="-128"/>
              </a:rPr>
              <a:t>, 2009 </a:t>
            </a:r>
            <a:r>
              <a:rPr lang="fr-CA" sz="1600" dirty="0" err="1" smtClean="0">
                <a:ea typeface="ＭＳ Ｐゴシック" pitchFamily="34" charset="-128"/>
              </a:rPr>
              <a:t>CanLII</a:t>
            </a:r>
            <a:r>
              <a:rPr lang="fr-CA" sz="1600" dirty="0" smtClean="0">
                <a:ea typeface="ＭＳ Ｐゴシック" pitchFamily="34" charset="-128"/>
              </a:rPr>
              <a:t> 58971 (ON SC)</a:t>
            </a:r>
          </a:p>
          <a:p>
            <a:pPr marL="0" lvl="1" indent="15875">
              <a:lnSpc>
                <a:spcPct val="90000"/>
              </a:lnSpc>
              <a:spcBef>
                <a:spcPct val="50000"/>
              </a:spcBef>
              <a:buNone/>
            </a:pPr>
            <a:endParaRPr lang="fr-CA" sz="1600" dirty="0">
              <a:ea typeface="ＭＳ Ｐゴシック" pitchFamily="34" charset="-128"/>
            </a:endParaRPr>
          </a:p>
          <a:p>
            <a:pPr marL="0" lvl="1" indent="15875" algn="just">
              <a:lnSpc>
                <a:spcPct val="90000"/>
              </a:lnSpc>
              <a:spcBef>
                <a:spcPct val="50000"/>
              </a:spcBef>
              <a:buNone/>
            </a:pPr>
            <a:r>
              <a:rPr lang="fr-CA" sz="2200" dirty="0" smtClean="0">
                <a:ea typeface="ＭＳ Ｐゴシック" pitchFamily="34" charset="-128"/>
              </a:rPr>
              <a:t>The </a:t>
            </a:r>
            <a:r>
              <a:rPr lang="fr-CA" sz="2200" dirty="0" err="1">
                <a:ea typeface="ＭＳ Ｐゴシック" pitchFamily="34" charset="-128"/>
              </a:rPr>
              <a:t>plaintiff</a:t>
            </a:r>
            <a:r>
              <a:rPr lang="fr-CA" sz="2200" dirty="0">
                <a:ea typeface="ＭＳ Ｐゴシック" pitchFamily="34" charset="-128"/>
              </a:rPr>
              <a:t> argues </a:t>
            </a:r>
            <a:r>
              <a:rPr lang="fr-CA" sz="2200" dirty="0" err="1">
                <a:ea typeface="ＭＳ Ｐゴシック" pitchFamily="34" charset="-128"/>
              </a:rPr>
              <a:t>that</a:t>
            </a:r>
            <a:r>
              <a:rPr lang="fr-CA" sz="2200" dirty="0">
                <a:ea typeface="ＭＳ Ｐゴシック" pitchFamily="34" charset="-128"/>
              </a:rPr>
              <a:t> </a:t>
            </a:r>
            <a:r>
              <a:rPr lang="fr-CA" sz="2200" dirty="0" err="1">
                <a:ea typeface="ＭＳ Ｐゴシック" pitchFamily="34" charset="-128"/>
              </a:rPr>
              <a:t>privacy</a:t>
            </a:r>
            <a:r>
              <a:rPr lang="fr-CA" sz="2200" dirty="0">
                <a:ea typeface="ＭＳ Ｐゴシック" pitchFamily="34" charset="-128"/>
              </a:rPr>
              <a:t> </a:t>
            </a:r>
            <a:r>
              <a:rPr lang="fr-CA" sz="2200" dirty="0" err="1">
                <a:ea typeface="ＭＳ Ｐゴシック" pitchFamily="34" charset="-128"/>
              </a:rPr>
              <a:t>concerns</a:t>
            </a:r>
            <a:r>
              <a:rPr lang="fr-CA" sz="2200" dirty="0">
                <a:ea typeface="ＭＳ Ｐゴシック" pitchFamily="34" charset="-128"/>
              </a:rPr>
              <a:t> </a:t>
            </a:r>
            <a:r>
              <a:rPr lang="fr-CA" sz="2200" dirty="0" err="1">
                <a:ea typeface="ＭＳ Ｐゴシック" pitchFamily="34" charset="-128"/>
              </a:rPr>
              <a:t>should</a:t>
            </a:r>
            <a:r>
              <a:rPr lang="fr-CA" sz="2200" dirty="0">
                <a:ea typeface="ＭＳ Ｐゴシック" pitchFamily="34" charset="-128"/>
              </a:rPr>
              <a:t> </a:t>
            </a:r>
            <a:r>
              <a:rPr lang="fr-CA" sz="2200" dirty="0" err="1">
                <a:ea typeface="ＭＳ Ｐゴシック" pitchFamily="34" charset="-128"/>
              </a:rPr>
              <a:t>be</a:t>
            </a:r>
            <a:r>
              <a:rPr lang="fr-CA" sz="2200" dirty="0">
                <a:ea typeface="ＭＳ Ｐゴシック" pitchFamily="34" charset="-128"/>
              </a:rPr>
              <a:t> </a:t>
            </a:r>
            <a:r>
              <a:rPr lang="fr-CA" sz="2200" dirty="0" err="1">
                <a:ea typeface="ＭＳ Ｐゴシック" pitchFamily="34" charset="-128"/>
              </a:rPr>
              <a:t>sufficient</a:t>
            </a:r>
            <a:r>
              <a:rPr lang="fr-CA" sz="2200" dirty="0">
                <a:ea typeface="ＭＳ Ｐゴシック" pitchFamily="34" charset="-128"/>
              </a:rPr>
              <a:t> to </a:t>
            </a:r>
            <a:r>
              <a:rPr lang="fr-CA" sz="2200" dirty="0" err="1">
                <a:ea typeface="ＭＳ Ｐゴシック" pitchFamily="34" charset="-128"/>
              </a:rPr>
              <a:t>prevent</a:t>
            </a:r>
            <a:r>
              <a:rPr lang="fr-CA" sz="2200" dirty="0">
                <a:ea typeface="ＭＳ Ｐゴシック" pitchFamily="34" charset="-128"/>
              </a:rPr>
              <a:t> production. I </a:t>
            </a:r>
            <a:r>
              <a:rPr lang="fr-CA" sz="2200" dirty="0" err="1">
                <a:ea typeface="ＭＳ Ｐゴシック" pitchFamily="34" charset="-128"/>
              </a:rPr>
              <a:t>disagree</a:t>
            </a:r>
            <a:r>
              <a:rPr lang="fr-CA" sz="2200" dirty="0">
                <a:ea typeface="ＭＳ Ｐゴシック" pitchFamily="34" charset="-128"/>
              </a:rPr>
              <a:t>. The </a:t>
            </a:r>
            <a:r>
              <a:rPr lang="fr-CA" sz="2200" dirty="0" err="1">
                <a:ea typeface="ＭＳ Ｐゴシック" pitchFamily="34" charset="-128"/>
              </a:rPr>
              <a:t>plaintiff</a:t>
            </a:r>
            <a:r>
              <a:rPr lang="fr-CA" sz="2200" dirty="0">
                <a:ea typeface="ＭＳ Ｐゴシック" pitchFamily="34" charset="-128"/>
              </a:rPr>
              <a:t> has put </a:t>
            </a:r>
            <a:r>
              <a:rPr lang="fr-CA" sz="2200" dirty="0" err="1">
                <a:ea typeface="ＭＳ Ｐゴシック" pitchFamily="34" charset="-128"/>
              </a:rPr>
              <a:t>her</a:t>
            </a:r>
            <a:r>
              <a:rPr lang="fr-CA" sz="2200" dirty="0">
                <a:ea typeface="ＭＳ Ｐゴシック" pitchFamily="34" charset="-128"/>
              </a:rPr>
              <a:t> social life in issue as </a:t>
            </a:r>
            <a:r>
              <a:rPr lang="fr-CA" sz="2200" dirty="0" err="1">
                <a:ea typeface="ＭＳ Ｐゴシック" pitchFamily="34" charset="-128"/>
              </a:rPr>
              <a:t>well</a:t>
            </a:r>
            <a:r>
              <a:rPr lang="fr-CA" sz="2200" dirty="0">
                <a:ea typeface="ＭＳ Ｐゴシック" pitchFamily="34" charset="-128"/>
              </a:rPr>
              <a:t> as </a:t>
            </a:r>
            <a:r>
              <a:rPr lang="fr-CA" sz="2200" dirty="0" err="1">
                <a:ea typeface="ＭＳ Ｐゴシック" pitchFamily="34" charset="-128"/>
              </a:rPr>
              <a:t>her</a:t>
            </a:r>
            <a:r>
              <a:rPr lang="fr-CA" sz="2200" dirty="0">
                <a:ea typeface="ＭＳ Ｐゴシック" pitchFamily="34" charset="-128"/>
              </a:rPr>
              <a:t> </a:t>
            </a:r>
            <a:r>
              <a:rPr lang="fr-CA" sz="2200" dirty="0" err="1">
                <a:ea typeface="ＭＳ Ｐゴシック" pitchFamily="34" charset="-128"/>
              </a:rPr>
              <a:t>abilility</a:t>
            </a:r>
            <a:r>
              <a:rPr lang="fr-CA" sz="2200" dirty="0">
                <a:ea typeface="ＭＳ Ｐゴシック" pitchFamily="34" charset="-128"/>
              </a:rPr>
              <a:t> to do certain </a:t>
            </a:r>
            <a:r>
              <a:rPr lang="fr-CA" sz="2200" dirty="0" err="1">
                <a:ea typeface="ＭＳ Ｐゴシック" pitchFamily="34" charset="-128"/>
              </a:rPr>
              <a:t>activities</a:t>
            </a:r>
            <a:r>
              <a:rPr lang="fr-CA" sz="2200" dirty="0">
                <a:ea typeface="ＭＳ Ｐゴシック" pitchFamily="34" charset="-128"/>
              </a:rPr>
              <a:t> </a:t>
            </a:r>
            <a:r>
              <a:rPr lang="fr-CA" sz="2200" dirty="0" err="1">
                <a:ea typeface="ＭＳ Ｐゴシック" pitchFamily="34" charset="-128"/>
              </a:rPr>
              <a:t>being</a:t>
            </a:r>
            <a:r>
              <a:rPr lang="fr-CA" sz="2200" dirty="0">
                <a:ea typeface="ＭＳ Ｐゴシック" pitchFamily="34" charset="-128"/>
              </a:rPr>
              <a:t> </a:t>
            </a:r>
            <a:r>
              <a:rPr lang="fr-CA" sz="2200" dirty="0" err="1">
                <a:ea typeface="ＭＳ Ｐゴシック" pitchFamily="34" charset="-128"/>
              </a:rPr>
              <a:t>negatively</a:t>
            </a:r>
            <a:r>
              <a:rPr lang="fr-CA" sz="2200" dirty="0">
                <a:ea typeface="ＭＳ Ｐゴシック" pitchFamily="34" charset="-128"/>
              </a:rPr>
              <a:t> </a:t>
            </a:r>
            <a:r>
              <a:rPr lang="fr-CA" sz="2200" dirty="0" err="1">
                <a:ea typeface="ＭＳ Ｐゴシック" pitchFamily="34" charset="-128"/>
              </a:rPr>
              <a:t>affected</a:t>
            </a:r>
            <a:r>
              <a:rPr lang="fr-CA" sz="2200" dirty="0">
                <a:ea typeface="ＭＳ Ｐゴシック" pitchFamily="34" charset="-128"/>
              </a:rPr>
              <a:t> by </a:t>
            </a:r>
            <a:r>
              <a:rPr lang="fr-CA" sz="2200" dirty="0" err="1">
                <a:ea typeface="ＭＳ Ｐゴシック" pitchFamily="34" charset="-128"/>
              </a:rPr>
              <a:t>her</a:t>
            </a:r>
            <a:r>
              <a:rPr lang="fr-CA" sz="2200" dirty="0">
                <a:ea typeface="ＭＳ Ｐゴシック" pitchFamily="34" charset="-128"/>
              </a:rPr>
              <a:t> injuries </a:t>
            </a:r>
            <a:r>
              <a:rPr lang="fr-CA" sz="2200" dirty="0" err="1">
                <a:ea typeface="ＭＳ Ｐゴシック" pitchFamily="34" charset="-128"/>
              </a:rPr>
              <a:t>from</a:t>
            </a:r>
            <a:r>
              <a:rPr lang="fr-CA" sz="2200" dirty="0">
                <a:ea typeface="ＭＳ Ｐゴシック" pitchFamily="34" charset="-128"/>
              </a:rPr>
              <a:t> the accident. </a:t>
            </a:r>
            <a:r>
              <a:rPr lang="fr-CA" sz="2200" dirty="0" err="1">
                <a:ea typeface="ＭＳ Ｐゴシック" pitchFamily="34" charset="-128"/>
              </a:rPr>
              <a:t>These</a:t>
            </a:r>
            <a:r>
              <a:rPr lang="fr-CA" sz="2200" dirty="0">
                <a:ea typeface="ＭＳ Ｐゴシック" pitchFamily="34" charset="-128"/>
              </a:rPr>
              <a:t> issues </a:t>
            </a:r>
            <a:r>
              <a:rPr lang="fr-CA" sz="2200" dirty="0" err="1">
                <a:ea typeface="ＭＳ Ｐゴシック" pitchFamily="34" charset="-128"/>
              </a:rPr>
              <a:t>because</a:t>
            </a:r>
            <a:r>
              <a:rPr lang="fr-CA" sz="2200" dirty="0">
                <a:ea typeface="ＭＳ Ｐゴシック" pitchFamily="34" charset="-128"/>
              </a:rPr>
              <a:t> of </a:t>
            </a:r>
            <a:r>
              <a:rPr lang="fr-CA" sz="2200" dirty="0" err="1">
                <a:ea typeface="ＭＳ Ｐゴシック" pitchFamily="34" charset="-128"/>
              </a:rPr>
              <a:t>this</a:t>
            </a:r>
            <a:r>
              <a:rPr lang="fr-CA" sz="2200" dirty="0">
                <a:ea typeface="ＭＳ Ｐゴシック" pitchFamily="34" charset="-128"/>
              </a:rPr>
              <a:t> </a:t>
            </a:r>
            <a:r>
              <a:rPr lang="fr-CA" sz="2200" dirty="0" err="1">
                <a:ea typeface="ＭＳ Ｐゴシック" pitchFamily="34" charset="-128"/>
              </a:rPr>
              <a:t>lawsuit</a:t>
            </a:r>
            <a:r>
              <a:rPr lang="fr-CA" sz="2200" dirty="0">
                <a:ea typeface="ＭＳ Ｐゴシック" pitchFamily="34" charset="-128"/>
              </a:rPr>
              <a:t> are </a:t>
            </a:r>
            <a:r>
              <a:rPr lang="fr-CA" sz="2200" dirty="0" err="1">
                <a:ea typeface="ＭＳ Ｐゴシック" pitchFamily="34" charset="-128"/>
              </a:rPr>
              <a:t>therefore</a:t>
            </a:r>
            <a:r>
              <a:rPr lang="fr-CA" sz="2200" dirty="0">
                <a:ea typeface="ＭＳ Ｐゴシック" pitchFamily="34" charset="-128"/>
              </a:rPr>
              <a:t> </a:t>
            </a:r>
            <a:r>
              <a:rPr lang="fr-CA" sz="2200" dirty="0" err="1">
                <a:ea typeface="ＭＳ Ｐゴシック" pitchFamily="34" charset="-128"/>
              </a:rPr>
              <a:t>now</a:t>
            </a:r>
            <a:r>
              <a:rPr lang="fr-CA" sz="2200" dirty="0">
                <a:ea typeface="ＭＳ Ｐゴシック" pitchFamily="34" charset="-128"/>
              </a:rPr>
              <a:t> part of the public </a:t>
            </a:r>
            <a:r>
              <a:rPr lang="fr-CA" sz="2200" dirty="0" err="1">
                <a:ea typeface="ＭＳ Ｐゴシック" pitchFamily="34" charset="-128"/>
              </a:rPr>
              <a:t>domain</a:t>
            </a:r>
            <a:r>
              <a:rPr lang="fr-CA" sz="2200" dirty="0">
                <a:ea typeface="ＭＳ Ｐゴシック" pitchFamily="34" charset="-128"/>
              </a:rPr>
              <a:t>. </a:t>
            </a:r>
            <a:r>
              <a:rPr lang="fr-CA" sz="2200" dirty="0" err="1">
                <a:ea typeface="ＭＳ Ｐゴシック" pitchFamily="34" charset="-128"/>
              </a:rPr>
              <a:t>She</a:t>
            </a:r>
            <a:r>
              <a:rPr lang="fr-CA" sz="2200" dirty="0">
                <a:ea typeface="ＭＳ Ｐゴシック" pitchFamily="34" charset="-128"/>
              </a:rPr>
              <a:t> </a:t>
            </a:r>
            <a:r>
              <a:rPr lang="fr-CA" sz="2200" dirty="0" err="1">
                <a:ea typeface="ＭＳ Ｐゴシック" pitchFamily="34" charset="-128"/>
              </a:rPr>
              <a:t>also</a:t>
            </a:r>
            <a:r>
              <a:rPr lang="fr-CA" sz="2200" dirty="0">
                <a:ea typeface="ＭＳ Ｐゴシック" pitchFamily="34" charset="-128"/>
              </a:rPr>
              <a:t> </a:t>
            </a:r>
            <a:r>
              <a:rPr lang="fr-CA" sz="2200" dirty="0" err="1">
                <a:ea typeface="ＭＳ Ｐゴシック" pitchFamily="34" charset="-128"/>
              </a:rPr>
              <a:t>posted</a:t>
            </a:r>
            <a:r>
              <a:rPr lang="fr-CA" sz="2200" dirty="0">
                <a:ea typeface="ＭＳ Ｐゴシック" pitchFamily="34" charset="-128"/>
              </a:rPr>
              <a:t> </a:t>
            </a:r>
            <a:r>
              <a:rPr lang="fr-CA" sz="2200" dirty="0" err="1">
                <a:ea typeface="ＭＳ Ｐゴシック" pitchFamily="34" charset="-128"/>
              </a:rPr>
              <a:t>photographs</a:t>
            </a:r>
            <a:r>
              <a:rPr lang="fr-CA" sz="2200" dirty="0">
                <a:ea typeface="ＭＳ Ｐゴシック" pitchFamily="34" charset="-128"/>
              </a:rPr>
              <a:t> of </a:t>
            </a:r>
            <a:r>
              <a:rPr lang="fr-CA" sz="2200" dirty="0" err="1">
                <a:ea typeface="ＭＳ Ｐゴシック" pitchFamily="34" charset="-128"/>
              </a:rPr>
              <a:t>herself</a:t>
            </a:r>
            <a:r>
              <a:rPr lang="fr-CA" sz="2200" dirty="0">
                <a:ea typeface="ＭＳ Ｐゴシック" pitchFamily="34" charset="-128"/>
              </a:rPr>
              <a:t>, </a:t>
            </a:r>
            <a:r>
              <a:rPr lang="fr-CA" sz="2200" dirty="0" err="1">
                <a:ea typeface="ＭＳ Ｐゴシック" pitchFamily="34" charset="-128"/>
              </a:rPr>
              <a:t>before</a:t>
            </a:r>
            <a:r>
              <a:rPr lang="fr-CA" sz="2200" dirty="0">
                <a:ea typeface="ＭＳ Ｐゴシック" pitchFamily="34" charset="-128"/>
              </a:rPr>
              <a:t> and </a:t>
            </a:r>
            <a:r>
              <a:rPr lang="fr-CA" sz="2200" dirty="0" err="1">
                <a:ea typeface="ＭＳ Ｐゴシック" pitchFamily="34" charset="-128"/>
              </a:rPr>
              <a:t>after</a:t>
            </a:r>
            <a:r>
              <a:rPr lang="fr-CA" sz="2200" dirty="0">
                <a:ea typeface="ＭＳ Ｐゴシック" pitchFamily="34" charset="-128"/>
              </a:rPr>
              <a:t> the accident, on </a:t>
            </a:r>
            <a:r>
              <a:rPr lang="fr-CA" sz="2200" dirty="0" err="1">
                <a:ea typeface="ＭＳ Ｐゴシック" pitchFamily="34" charset="-128"/>
              </a:rPr>
              <a:t>her</a:t>
            </a:r>
            <a:r>
              <a:rPr lang="fr-CA" sz="2200" dirty="0">
                <a:ea typeface="ＭＳ Ｐゴシック" pitchFamily="34" charset="-128"/>
              </a:rPr>
              <a:t> Facebook </a:t>
            </a:r>
            <a:r>
              <a:rPr lang="fr-CA" sz="2200" dirty="0" err="1">
                <a:ea typeface="ＭＳ Ｐゴシック" pitchFamily="34" charset="-128"/>
              </a:rPr>
              <a:t>account</a:t>
            </a:r>
            <a:r>
              <a:rPr lang="fr-CA" sz="2200" dirty="0">
                <a:ea typeface="ＭＳ Ｐゴシック" pitchFamily="34" charset="-128"/>
              </a:rPr>
              <a:t> to </a:t>
            </a:r>
            <a:r>
              <a:rPr lang="fr-CA" sz="2200" dirty="0" err="1">
                <a:ea typeface="ＭＳ Ｐゴシック" pitchFamily="34" charset="-128"/>
              </a:rPr>
              <a:t>others</a:t>
            </a:r>
            <a:r>
              <a:rPr lang="fr-CA" sz="2200" dirty="0">
                <a:ea typeface="ＭＳ Ｐゴシック" pitchFamily="34" charset="-128"/>
              </a:rPr>
              <a:t>-how </a:t>
            </a:r>
            <a:r>
              <a:rPr lang="fr-CA" sz="2200" dirty="0" err="1">
                <a:ea typeface="ＭＳ Ｐゴシック" pitchFamily="34" charset="-128"/>
              </a:rPr>
              <a:t>many</a:t>
            </a:r>
            <a:r>
              <a:rPr lang="fr-CA" sz="2200" dirty="0">
                <a:ea typeface="ＭＳ Ｐゴシック" pitchFamily="34" charset="-128"/>
              </a:rPr>
              <a:t> </a:t>
            </a:r>
            <a:r>
              <a:rPr lang="fr-CA" sz="2200" dirty="0" err="1">
                <a:ea typeface="ＭＳ Ｐゴシック" pitchFamily="34" charset="-128"/>
              </a:rPr>
              <a:t>is</a:t>
            </a:r>
            <a:r>
              <a:rPr lang="fr-CA" sz="2200" dirty="0">
                <a:ea typeface="ＭＳ Ｐゴシック" pitchFamily="34" charset="-128"/>
              </a:rPr>
              <a:t> not </a:t>
            </a:r>
            <a:r>
              <a:rPr lang="fr-CA" sz="2200" dirty="0" err="1">
                <a:ea typeface="ＭＳ Ｐゴシック" pitchFamily="34" charset="-128"/>
              </a:rPr>
              <a:t>known</a:t>
            </a:r>
            <a:r>
              <a:rPr lang="fr-CA" sz="2200" dirty="0">
                <a:ea typeface="ＭＳ Ｐゴシック" pitchFamily="34" charset="-128"/>
              </a:rPr>
              <a:t> and </a:t>
            </a:r>
            <a:r>
              <a:rPr lang="fr-CA" sz="2200" dirty="0" err="1">
                <a:ea typeface="ＭＳ Ｐゴシック" pitchFamily="34" charset="-128"/>
              </a:rPr>
              <a:t>is</a:t>
            </a:r>
            <a:r>
              <a:rPr lang="fr-CA" sz="2200" dirty="0">
                <a:ea typeface="ＭＳ Ｐゴシック" pitchFamily="34" charset="-128"/>
              </a:rPr>
              <a:t> not </a:t>
            </a:r>
            <a:r>
              <a:rPr lang="fr-CA" sz="2200" dirty="0" err="1">
                <a:ea typeface="ＭＳ Ｐゴシック" pitchFamily="34" charset="-128"/>
              </a:rPr>
              <a:t>really</a:t>
            </a:r>
            <a:r>
              <a:rPr lang="fr-CA" sz="2200" dirty="0">
                <a:ea typeface="ＭＳ Ｐゴシック" pitchFamily="34" charset="-128"/>
              </a:rPr>
              <a:t> relevant </a:t>
            </a:r>
            <a:r>
              <a:rPr lang="fr-CA" sz="2200" dirty="0" err="1">
                <a:ea typeface="ＭＳ Ｐゴシック" pitchFamily="34" charset="-128"/>
              </a:rPr>
              <a:t>since</a:t>
            </a:r>
            <a:r>
              <a:rPr lang="fr-CA" sz="2200" dirty="0">
                <a:ea typeface="ＭＳ Ｐゴシック" pitchFamily="34" charset="-128"/>
              </a:rPr>
              <a:t> </a:t>
            </a:r>
            <a:r>
              <a:rPr lang="fr-CA" sz="2200" dirty="0" err="1">
                <a:ea typeface="ＭＳ Ｐゴシック" pitchFamily="34" charset="-128"/>
              </a:rPr>
              <a:t>it</a:t>
            </a:r>
            <a:r>
              <a:rPr lang="fr-CA" sz="2200" dirty="0">
                <a:ea typeface="ＭＳ Ｐゴシック" pitchFamily="34" charset="-128"/>
              </a:rPr>
              <a:t> </a:t>
            </a:r>
            <a:r>
              <a:rPr lang="fr-CA" sz="2200" dirty="0" err="1">
                <a:ea typeface="ＭＳ Ｐゴシック" pitchFamily="34" charset="-128"/>
              </a:rPr>
              <a:t>was</a:t>
            </a:r>
            <a:r>
              <a:rPr lang="fr-CA" sz="2200" dirty="0">
                <a:ea typeface="ＭＳ Ｐゴシック" pitchFamily="34" charset="-128"/>
              </a:rPr>
              <a:t> </a:t>
            </a:r>
            <a:r>
              <a:rPr lang="fr-CA" sz="2200" dirty="0" err="1">
                <a:ea typeface="ＭＳ Ｐゴシック" pitchFamily="34" charset="-128"/>
              </a:rPr>
              <a:t>clearly</a:t>
            </a:r>
            <a:r>
              <a:rPr lang="fr-CA" sz="2200" dirty="0">
                <a:ea typeface="ＭＳ Ｐゴシック" pitchFamily="34" charset="-128"/>
              </a:rPr>
              <a:t> more </a:t>
            </a:r>
            <a:r>
              <a:rPr lang="fr-CA" sz="2200" dirty="0" err="1">
                <a:ea typeface="ＭＳ Ｐゴシック" pitchFamily="34" charset="-128"/>
              </a:rPr>
              <a:t>than</a:t>
            </a:r>
            <a:r>
              <a:rPr lang="fr-CA" sz="2200" dirty="0">
                <a:ea typeface="ＭＳ Ｐゴシック" pitchFamily="34" charset="-128"/>
              </a:rPr>
              <a:t> one. Under </a:t>
            </a:r>
            <a:r>
              <a:rPr lang="fr-CA" sz="2200" dirty="0" err="1">
                <a:ea typeface="ＭＳ Ｐゴシック" pitchFamily="34" charset="-128"/>
              </a:rPr>
              <a:t>these</a:t>
            </a:r>
            <a:r>
              <a:rPr lang="fr-CA" sz="2200" dirty="0">
                <a:ea typeface="ＭＳ Ｐゴシック" pitchFamily="34" charset="-128"/>
              </a:rPr>
              <a:t> </a:t>
            </a:r>
            <a:r>
              <a:rPr lang="fr-CA" sz="2200" dirty="0" err="1">
                <a:ea typeface="ＭＳ Ｐゴシック" pitchFamily="34" charset="-128"/>
              </a:rPr>
              <a:t>circumstances</a:t>
            </a:r>
            <a:r>
              <a:rPr lang="fr-CA" sz="2200" dirty="0">
                <a:ea typeface="ＭＳ Ｐゴシック" pitchFamily="34" charset="-128"/>
              </a:rPr>
              <a:t> the </a:t>
            </a:r>
            <a:r>
              <a:rPr lang="fr-CA" sz="2200" dirty="0" err="1">
                <a:ea typeface="ＭＳ Ｐゴシック" pitchFamily="34" charset="-128"/>
              </a:rPr>
              <a:t>privacy</a:t>
            </a:r>
            <a:r>
              <a:rPr lang="fr-CA" sz="2200" dirty="0">
                <a:ea typeface="ＭＳ Ｐゴシック" pitchFamily="34" charset="-128"/>
              </a:rPr>
              <a:t> argument has </a:t>
            </a:r>
            <a:r>
              <a:rPr lang="fr-CA" sz="2200" dirty="0" err="1">
                <a:ea typeface="ＭＳ Ｐゴシック" pitchFamily="34" charset="-128"/>
              </a:rPr>
              <a:t>little</a:t>
            </a:r>
            <a:r>
              <a:rPr lang="fr-CA" sz="2200" dirty="0">
                <a:ea typeface="ＭＳ Ｐゴシック" pitchFamily="34" charset="-128"/>
              </a:rPr>
              <a:t> </a:t>
            </a:r>
            <a:r>
              <a:rPr lang="fr-CA" sz="2200" dirty="0" err="1" smtClean="0">
                <a:ea typeface="ＭＳ Ｐゴシック" pitchFamily="34" charset="-128"/>
              </a:rPr>
              <a:t>weight</a:t>
            </a:r>
            <a:r>
              <a:rPr lang="fr-CA" sz="2200" dirty="0" smtClean="0">
                <a:ea typeface="ＭＳ Ｐゴシック" pitchFamily="34" charset="-128"/>
              </a:rPr>
              <a:t>.</a:t>
            </a:r>
          </a:p>
          <a:p>
            <a:pPr marL="0" lvl="1" indent="15875" algn="just">
              <a:lnSpc>
                <a:spcPct val="90000"/>
              </a:lnSpc>
              <a:spcBef>
                <a:spcPct val="50000"/>
              </a:spcBef>
              <a:buNone/>
            </a:pPr>
            <a:r>
              <a:rPr lang="fr-CA" sz="1400" i="1" dirty="0" err="1" smtClean="0">
                <a:ea typeface="ＭＳ Ｐゴシック" pitchFamily="34" charset="-128"/>
              </a:rPr>
              <a:t>McDonnel</a:t>
            </a:r>
            <a:r>
              <a:rPr lang="fr-CA" sz="1400" i="1" dirty="0" smtClean="0">
                <a:ea typeface="ＭＳ Ｐゴシック" pitchFamily="34" charset="-128"/>
              </a:rPr>
              <a:t> </a:t>
            </a:r>
            <a:r>
              <a:rPr lang="fr-CA" sz="1400" i="1" dirty="0">
                <a:ea typeface="ＭＳ Ｐゴシック" pitchFamily="34" charset="-128"/>
              </a:rPr>
              <a:t>and </a:t>
            </a:r>
            <a:r>
              <a:rPr lang="fr-CA" sz="1400" i="1" dirty="0" err="1">
                <a:ea typeface="ＭＳ Ｐゴシック" pitchFamily="34" charset="-128"/>
              </a:rPr>
              <a:t>Levie</a:t>
            </a:r>
            <a:r>
              <a:rPr lang="fr-CA" sz="1400" dirty="0">
                <a:ea typeface="ＭＳ Ｐゴシック" pitchFamily="34" charset="-128"/>
              </a:rPr>
              <a:t>, 2011 ONSC 7151</a:t>
            </a:r>
          </a:p>
          <a:p>
            <a:pPr marL="441325" lvl="1" indent="15875">
              <a:lnSpc>
                <a:spcPct val="90000"/>
              </a:lnSpc>
              <a:spcBef>
                <a:spcPct val="50000"/>
              </a:spcBef>
              <a:buNone/>
              <a:tabLst>
                <a:tab pos="441325" algn="l"/>
              </a:tabLst>
            </a:pPr>
            <a:endParaRPr lang="fr-CA" sz="1600" dirty="0">
              <a:ea typeface="ＭＳ Ｐゴシック" pitchFamily="34" charset="-128"/>
            </a:endParaRPr>
          </a:p>
        </p:txBody>
      </p:sp>
      <p:sp>
        <p:nvSpPr>
          <p:cNvPr id="4" name="Slide Number Placeholder 3"/>
          <p:cNvSpPr>
            <a:spLocks noGrp="1"/>
          </p:cNvSpPr>
          <p:nvPr>
            <p:ph type="sldNum" sz="quarter" idx="12"/>
          </p:nvPr>
        </p:nvSpPr>
        <p:spPr/>
        <p:txBody>
          <a:bodyPr/>
          <a:lstStyle/>
          <a:p>
            <a:fld id="{7EDFE381-DE29-4547-B296-E35B556A6F2D}" type="slidenum">
              <a:rPr lang="fr-CA" smtClean="0"/>
              <a:t>38</a:t>
            </a:fld>
            <a:endParaRPr lang="fr-CA"/>
          </a:p>
        </p:txBody>
      </p:sp>
    </p:spTree>
    <p:extLst>
      <p:ext uri="{BB962C8B-B14F-4D97-AF65-F5344CB8AC3E}">
        <p14:creationId xmlns:p14="http://schemas.microsoft.com/office/powerpoint/2010/main" val="36149420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57808"/>
            <a:ext cx="8229600" cy="1143000"/>
          </a:xfrm>
        </p:spPr>
        <p:txBody>
          <a:bodyPr>
            <a:normAutofit/>
          </a:bodyPr>
          <a:lstStyle/>
          <a:p>
            <a:r>
              <a:rPr lang="fr-CA" dirty="0" smtClean="0">
                <a:solidFill>
                  <a:srgbClr val="FF0000"/>
                </a:solidFill>
              </a:rPr>
              <a:t>False profile</a:t>
            </a:r>
            <a:endParaRPr lang="fr-CA" dirty="0">
              <a:solidFill>
                <a:srgbClr val="FF0000"/>
              </a:solidFill>
            </a:endParaRPr>
          </a:p>
        </p:txBody>
      </p:sp>
      <p:sp>
        <p:nvSpPr>
          <p:cNvPr id="3" name="Espace réservé du contenu 2"/>
          <p:cNvSpPr>
            <a:spLocks noGrp="1"/>
          </p:cNvSpPr>
          <p:nvPr>
            <p:ph idx="1"/>
          </p:nvPr>
        </p:nvSpPr>
        <p:spPr>
          <a:xfrm>
            <a:off x="457200" y="2215405"/>
            <a:ext cx="8229600" cy="4525963"/>
          </a:xfrm>
        </p:spPr>
        <p:txBody>
          <a:bodyPr>
            <a:normAutofit/>
          </a:bodyPr>
          <a:lstStyle/>
          <a:p>
            <a:r>
              <a:rPr lang="en-US" dirty="0" smtClean="0"/>
              <a:t>Fundamental </a:t>
            </a:r>
            <a:r>
              <a:rPr lang="en-US" dirty="0"/>
              <a:t>rights and freedoms </a:t>
            </a:r>
            <a:r>
              <a:rPr lang="en-US" dirty="0" smtClean="0"/>
              <a:t>breach</a:t>
            </a:r>
            <a:r>
              <a:rPr lang="fr-CA" dirty="0" smtClean="0"/>
              <a:t>;</a:t>
            </a:r>
          </a:p>
          <a:p>
            <a:r>
              <a:rPr lang="en-US" dirty="0"/>
              <a:t>U</a:t>
            </a:r>
            <a:r>
              <a:rPr lang="en-US" dirty="0" smtClean="0"/>
              <a:t>sed </a:t>
            </a:r>
            <a:r>
              <a:rPr lang="en-US" dirty="0"/>
              <a:t>would tend to bring the administration of justice into </a:t>
            </a:r>
            <a:r>
              <a:rPr lang="en-US" dirty="0" smtClean="0"/>
              <a:t>disrepute</a:t>
            </a:r>
            <a:r>
              <a:rPr lang="fr-CA" dirty="0" smtClean="0"/>
              <a:t>.</a:t>
            </a:r>
            <a:r>
              <a:rPr lang="fr-CA" dirty="0"/>
              <a:t/>
            </a:r>
            <a:br>
              <a:rPr lang="fr-CA" dirty="0"/>
            </a:br>
            <a:endParaRPr lang="fr-CA" dirty="0"/>
          </a:p>
        </p:txBody>
      </p:sp>
      <p:sp>
        <p:nvSpPr>
          <p:cNvPr id="4" name="Slide Number Placeholder 3"/>
          <p:cNvSpPr>
            <a:spLocks noGrp="1"/>
          </p:cNvSpPr>
          <p:nvPr>
            <p:ph type="sldNum" sz="quarter" idx="12"/>
          </p:nvPr>
        </p:nvSpPr>
        <p:spPr/>
        <p:txBody>
          <a:bodyPr/>
          <a:lstStyle/>
          <a:p>
            <a:fld id="{7EDFE381-DE29-4547-B296-E35B556A6F2D}" type="slidenum">
              <a:rPr lang="fr-CA" smtClean="0"/>
              <a:t>39</a:t>
            </a:fld>
            <a:endParaRPr lang="fr-CA"/>
          </a:p>
        </p:txBody>
      </p:sp>
    </p:spTree>
    <p:extLst>
      <p:ext uri="{BB962C8B-B14F-4D97-AF65-F5344CB8AC3E}">
        <p14:creationId xmlns:p14="http://schemas.microsoft.com/office/powerpoint/2010/main" val="36312503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solidFill>
                  <a:srgbClr val="FF0000"/>
                </a:solidFill>
              </a:rPr>
              <a:t>Questions</a:t>
            </a:r>
            <a:endParaRPr lang="fr-CA" dirty="0">
              <a:solidFill>
                <a:srgbClr val="FF0000"/>
              </a:solidFill>
            </a:endParaRPr>
          </a:p>
        </p:txBody>
      </p:sp>
      <p:sp>
        <p:nvSpPr>
          <p:cNvPr id="3" name="Espace réservé du contenu 2"/>
          <p:cNvSpPr>
            <a:spLocks noGrp="1"/>
          </p:cNvSpPr>
          <p:nvPr>
            <p:ph sz="half" idx="1"/>
          </p:nvPr>
        </p:nvSpPr>
        <p:spPr>
          <a:xfrm>
            <a:off x="1115616" y="1484785"/>
            <a:ext cx="7355160" cy="3456384"/>
          </a:xfrm>
        </p:spPr>
        <p:txBody>
          <a:bodyPr>
            <a:normAutofit fontScale="25000" lnSpcReduction="20000"/>
          </a:bodyPr>
          <a:lstStyle/>
          <a:p>
            <a:pPr marL="514350" indent="-514350">
              <a:buFont typeface="+mj-lt"/>
              <a:buAutoNum type="arabicPeriod"/>
            </a:pPr>
            <a:r>
              <a:rPr lang="en-CA" sz="7200" dirty="0"/>
              <a:t>What will you accept:</a:t>
            </a:r>
            <a:endParaRPr lang="fr-CA" sz="7200" dirty="0"/>
          </a:p>
          <a:p>
            <a:pPr marL="914400" lvl="1" indent="-457200">
              <a:buFont typeface="+mj-lt"/>
              <a:buAutoNum type="alphaLcParenR"/>
            </a:pPr>
            <a:r>
              <a:rPr lang="en-CA" sz="7200" dirty="0"/>
              <a:t>The original </a:t>
            </a:r>
            <a:r>
              <a:rPr lang="en-CA" sz="7200" dirty="0" smtClean="0"/>
              <a:t>electronic document?</a:t>
            </a:r>
            <a:endParaRPr lang="fr-CA" sz="7200" dirty="0"/>
          </a:p>
          <a:p>
            <a:pPr marL="914400" lvl="1" indent="-457200">
              <a:buFont typeface="+mj-lt"/>
              <a:buAutoNum type="alphaLcParenR"/>
            </a:pPr>
            <a:r>
              <a:rPr lang="en-CA" sz="7200" dirty="0" smtClean="0"/>
              <a:t>A </a:t>
            </a:r>
            <a:r>
              <a:rPr lang="en-CA" sz="7200" dirty="0"/>
              <a:t>PDF file of the original </a:t>
            </a:r>
            <a:r>
              <a:rPr lang="en-CA" sz="7200" dirty="0" smtClean="0"/>
              <a:t>electronic document?</a:t>
            </a:r>
          </a:p>
          <a:p>
            <a:pPr marL="914400" lvl="1" indent="-457200">
              <a:buFont typeface="+mj-lt"/>
              <a:buAutoNum type="alphaLcParenR"/>
            </a:pPr>
            <a:r>
              <a:rPr lang="en-CA" sz="7200" dirty="0" smtClean="0"/>
              <a:t>A </a:t>
            </a:r>
            <a:r>
              <a:rPr lang="en-CA" sz="7200" dirty="0"/>
              <a:t>printed copy (paper) of the original </a:t>
            </a:r>
            <a:r>
              <a:rPr lang="en-CA" sz="7200" dirty="0" smtClean="0"/>
              <a:t>electronic </a:t>
            </a:r>
            <a:r>
              <a:rPr lang="en-CA" sz="7200" dirty="0"/>
              <a:t>document</a:t>
            </a:r>
            <a:r>
              <a:rPr lang="en-CA" sz="7200" dirty="0" smtClean="0"/>
              <a:t>?</a:t>
            </a:r>
          </a:p>
          <a:p>
            <a:pPr marL="457200" lvl="1" indent="0">
              <a:buNone/>
            </a:pPr>
            <a:endParaRPr lang="fr-CA" sz="7200" dirty="0"/>
          </a:p>
          <a:p>
            <a:pPr marL="514350" indent="-514350">
              <a:buFont typeface="+mj-lt"/>
              <a:buAutoNum type="arabicPeriod"/>
            </a:pPr>
            <a:r>
              <a:rPr lang="en-CA" sz="7200" dirty="0" smtClean="0"/>
              <a:t>What </a:t>
            </a:r>
            <a:r>
              <a:rPr lang="en-CA" sz="7200" dirty="0"/>
              <a:t>will you have to verify about the document</a:t>
            </a:r>
            <a:r>
              <a:rPr lang="en-CA" sz="300" dirty="0"/>
              <a:t>? How?</a:t>
            </a:r>
            <a:endParaRPr lang="fr-CA" sz="300" dirty="0"/>
          </a:p>
          <a:p>
            <a:pPr marL="0" indent="0">
              <a:buNone/>
            </a:pPr>
            <a:endParaRPr lang="fr-CA" sz="8000" dirty="0"/>
          </a:p>
        </p:txBody>
      </p:sp>
      <p:sp>
        <p:nvSpPr>
          <p:cNvPr id="4" name="Espace réservé du contenu 3"/>
          <p:cNvSpPr>
            <a:spLocks noGrp="1"/>
          </p:cNvSpPr>
          <p:nvPr>
            <p:ph sz="half" idx="2"/>
          </p:nvPr>
        </p:nvSpPr>
        <p:spPr>
          <a:xfrm>
            <a:off x="8604448" y="5805263"/>
            <a:ext cx="82352" cy="115173"/>
          </a:xfrm>
        </p:spPr>
        <p:txBody>
          <a:bodyPr>
            <a:normAutofit fontScale="25000" lnSpcReduction="20000"/>
          </a:bodyPr>
          <a:lstStyle/>
          <a:p>
            <a:endParaRPr lang="fr-CA" dirty="0"/>
          </a:p>
        </p:txBody>
      </p:sp>
      <p:sp>
        <p:nvSpPr>
          <p:cNvPr id="5" name="Slide Number Placeholder 4"/>
          <p:cNvSpPr>
            <a:spLocks noGrp="1"/>
          </p:cNvSpPr>
          <p:nvPr>
            <p:ph type="sldNum" sz="quarter" idx="12"/>
          </p:nvPr>
        </p:nvSpPr>
        <p:spPr/>
        <p:txBody>
          <a:bodyPr/>
          <a:lstStyle/>
          <a:p>
            <a:fld id="{7EDFE381-DE29-4547-B296-E35B556A6F2D}" type="slidenum">
              <a:rPr lang="fr-CA" smtClean="0"/>
              <a:t>4</a:t>
            </a:fld>
            <a:endParaRPr lang="fr-CA"/>
          </a:p>
        </p:txBody>
      </p:sp>
    </p:spTree>
    <p:extLst>
      <p:ext uri="{BB962C8B-B14F-4D97-AF65-F5344CB8AC3E}">
        <p14:creationId xmlns:p14="http://schemas.microsoft.com/office/powerpoint/2010/main" val="30914578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solidFill>
                  <a:srgbClr val="FF0000"/>
                </a:solidFill>
              </a:rPr>
              <a:t>False </a:t>
            </a:r>
            <a:r>
              <a:rPr lang="fr-CA" dirty="0" smtClean="0">
                <a:solidFill>
                  <a:srgbClr val="FF0000"/>
                </a:solidFill>
              </a:rPr>
              <a:t>profile</a:t>
            </a:r>
            <a:endParaRPr lang="fr-CA" dirty="0"/>
          </a:p>
        </p:txBody>
      </p:sp>
      <p:sp>
        <p:nvSpPr>
          <p:cNvPr id="3" name="Espace réservé du contenu 2"/>
          <p:cNvSpPr>
            <a:spLocks noGrp="1"/>
          </p:cNvSpPr>
          <p:nvPr>
            <p:ph idx="1"/>
          </p:nvPr>
        </p:nvSpPr>
        <p:spPr/>
        <p:txBody>
          <a:bodyPr>
            <a:normAutofit/>
          </a:bodyPr>
          <a:lstStyle/>
          <a:p>
            <a:pPr marL="0" indent="0" algn="just">
              <a:buNone/>
            </a:pPr>
            <a:r>
              <a:rPr lang="fr-CA" sz="2400" dirty="0"/>
              <a:t>[50] En l’espèce, la preuve démontre que l’employeur a usé de subterfuge et de moyens détournés afin de devenir « l’ami »de la travailleuse sur le réseau social. En conséquence, la preuve </a:t>
            </a:r>
            <a:r>
              <a:rPr lang="fr-CA" sz="2400" i="1" dirty="0" smtClean="0"/>
              <a:t>Facebook </a:t>
            </a:r>
            <a:r>
              <a:rPr lang="fr-CA" sz="2400" dirty="0" smtClean="0"/>
              <a:t>présentée </a:t>
            </a:r>
            <a:r>
              <a:rPr lang="fr-CA" sz="2400" dirty="0"/>
              <a:t>par l’employeur a été obtenue grâce à des moyens frauduleux. Ce constat est d’autant plus vrai que l’employeur a utilisé des informations personnelles et confidentielles de la travailleuse dans le seul but de créer un profil qui correspond parfaitement aux attentes de cette </a:t>
            </a:r>
            <a:r>
              <a:rPr lang="fr-CA" sz="2400" dirty="0" smtClean="0"/>
              <a:t>dernière</a:t>
            </a:r>
          </a:p>
          <a:p>
            <a:pPr marL="0" indent="0" algn="just">
              <a:buNone/>
            </a:pPr>
            <a:r>
              <a:rPr lang="fr-CA" sz="1400" dirty="0" err="1"/>
              <a:t>Campeau</a:t>
            </a:r>
            <a:r>
              <a:rPr lang="fr-CA" sz="1400" dirty="0"/>
              <a:t> et Services alimentaires Delta </a:t>
            </a:r>
            <a:r>
              <a:rPr lang="fr-CA" sz="1400" dirty="0" err="1"/>
              <a:t>Dailyfood</a:t>
            </a:r>
            <a:r>
              <a:rPr lang="fr-CA" sz="1400" dirty="0"/>
              <a:t> Canada </a:t>
            </a:r>
            <a:r>
              <a:rPr lang="fr-CA" sz="1400" dirty="0" err="1"/>
              <a:t>inc.</a:t>
            </a:r>
            <a:r>
              <a:rPr lang="fr-CA" sz="1400" dirty="0"/>
              <a:t>, 2012 QCCLP 7666 </a:t>
            </a:r>
          </a:p>
        </p:txBody>
      </p:sp>
      <p:sp>
        <p:nvSpPr>
          <p:cNvPr id="4" name="Slide Number Placeholder 3"/>
          <p:cNvSpPr>
            <a:spLocks noGrp="1"/>
          </p:cNvSpPr>
          <p:nvPr>
            <p:ph type="sldNum" sz="quarter" idx="12"/>
          </p:nvPr>
        </p:nvSpPr>
        <p:spPr/>
        <p:txBody>
          <a:bodyPr/>
          <a:lstStyle/>
          <a:p>
            <a:fld id="{7EDFE381-DE29-4547-B296-E35B556A6F2D}" type="slidenum">
              <a:rPr lang="fr-CA" smtClean="0"/>
              <a:t>40</a:t>
            </a:fld>
            <a:endParaRPr lang="fr-CA"/>
          </a:p>
        </p:txBody>
      </p:sp>
    </p:spTree>
    <p:extLst>
      <p:ext uri="{BB962C8B-B14F-4D97-AF65-F5344CB8AC3E}">
        <p14:creationId xmlns:p14="http://schemas.microsoft.com/office/powerpoint/2010/main" val="31192801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1" dirty="0" smtClean="0">
                <a:solidFill>
                  <a:srgbClr val="FF0000"/>
                </a:solidFill>
              </a:rPr>
              <a:t>4</a:t>
            </a:r>
            <a:r>
              <a:rPr lang="fr-CA" b="1" baseline="30000" dirty="0" smtClean="0">
                <a:solidFill>
                  <a:srgbClr val="FF0000"/>
                </a:solidFill>
              </a:rPr>
              <a:t>th</a:t>
            </a:r>
            <a:r>
              <a:rPr lang="fr-CA" b="1" dirty="0" smtClean="0">
                <a:solidFill>
                  <a:srgbClr val="FF0000"/>
                </a:solidFill>
              </a:rPr>
              <a:t> scenario</a:t>
            </a:r>
            <a:endParaRPr lang="fr-CA" dirty="0">
              <a:solidFill>
                <a:srgbClr val="FF0000"/>
              </a:solidFill>
            </a:endParaRPr>
          </a:p>
        </p:txBody>
      </p:sp>
      <p:sp>
        <p:nvSpPr>
          <p:cNvPr id="3" name="Espace réservé du contenu 2"/>
          <p:cNvSpPr>
            <a:spLocks noGrp="1"/>
          </p:cNvSpPr>
          <p:nvPr>
            <p:ph sz="half" idx="1"/>
          </p:nvPr>
        </p:nvSpPr>
        <p:spPr/>
        <p:txBody>
          <a:bodyPr>
            <a:normAutofit/>
          </a:bodyPr>
          <a:lstStyle/>
          <a:p>
            <a:r>
              <a:rPr lang="en-CA" dirty="0"/>
              <a:t>Electronic media in the tribunal hearing room / Electronic media and </a:t>
            </a:r>
            <a:r>
              <a:rPr lang="en-CA" dirty="0" smtClean="0"/>
              <a:t>adjudicators.</a:t>
            </a:r>
            <a:endParaRPr lang="fr-CA" dirty="0"/>
          </a:p>
        </p:txBody>
      </p:sp>
      <p:pic>
        <p:nvPicPr>
          <p:cNvPr id="13316" name="Picture 4" descr="https://si0.twimg.com/profile_images/501667708/social-media-points5_2_.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2276872"/>
            <a:ext cx="4058511" cy="290589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7EDFE381-DE29-4547-B296-E35B556A6F2D}" type="slidenum">
              <a:rPr lang="fr-CA" smtClean="0"/>
              <a:t>41</a:t>
            </a:fld>
            <a:endParaRPr lang="fr-CA"/>
          </a:p>
        </p:txBody>
      </p:sp>
    </p:spTree>
    <p:extLst>
      <p:ext uri="{BB962C8B-B14F-4D97-AF65-F5344CB8AC3E}">
        <p14:creationId xmlns:p14="http://schemas.microsoft.com/office/powerpoint/2010/main" val="38384446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solidFill>
                  <a:srgbClr val="FF0000"/>
                </a:solidFill>
              </a:rPr>
              <a:t>Questions</a:t>
            </a:r>
            <a:endParaRPr lang="fr-CA" dirty="0">
              <a:solidFill>
                <a:srgbClr val="FF0000"/>
              </a:solidFill>
            </a:endParaRPr>
          </a:p>
        </p:txBody>
      </p:sp>
      <p:sp>
        <p:nvSpPr>
          <p:cNvPr id="3" name="Espace réservé du contenu 2"/>
          <p:cNvSpPr>
            <a:spLocks noGrp="1"/>
          </p:cNvSpPr>
          <p:nvPr>
            <p:ph sz="half" idx="1"/>
          </p:nvPr>
        </p:nvSpPr>
        <p:spPr>
          <a:xfrm>
            <a:off x="457200" y="1600201"/>
            <a:ext cx="7283152" cy="3989040"/>
          </a:xfrm>
        </p:spPr>
        <p:txBody>
          <a:bodyPr>
            <a:noAutofit/>
          </a:bodyPr>
          <a:lstStyle/>
          <a:p>
            <a:pPr marL="514350" indent="-514350">
              <a:buFont typeface="+mj-lt"/>
              <a:buAutoNum type="arabicPeriod"/>
            </a:pPr>
            <a:r>
              <a:rPr lang="en-CA" sz="2000" dirty="0"/>
              <a:t>Can we tweet or otherwise communicate electronically during an hearing?</a:t>
            </a:r>
            <a:endParaRPr lang="fr-CA" sz="2000" dirty="0"/>
          </a:p>
          <a:p>
            <a:pPr lvl="1"/>
            <a:r>
              <a:rPr lang="en-CA" sz="2000" dirty="0"/>
              <a:t>Are there different rules for different classes of people in the room?</a:t>
            </a:r>
            <a:endParaRPr lang="fr-CA" sz="2000" dirty="0"/>
          </a:p>
          <a:p>
            <a:pPr marL="514350" indent="-514350">
              <a:buFont typeface="+mj-lt"/>
              <a:buAutoNum type="arabicPeriod"/>
            </a:pPr>
            <a:r>
              <a:rPr lang="en-CA" sz="2000" dirty="0"/>
              <a:t>Can a judge have a Facebook page or LinkedIn profile (impartiality – neutrality)?</a:t>
            </a:r>
            <a:endParaRPr lang="fr-CA" sz="2000" dirty="0"/>
          </a:p>
          <a:p>
            <a:pPr marL="514350" indent="-514350">
              <a:buFont typeface="+mj-lt"/>
              <a:buAutoNum type="arabicPeriod"/>
            </a:pPr>
            <a:r>
              <a:rPr lang="en-CA" sz="2000" dirty="0"/>
              <a:t>Can adjudicators be ‘friends’ with counsel or representatives of parties?</a:t>
            </a:r>
            <a:endParaRPr lang="fr-CA" sz="2000" dirty="0"/>
          </a:p>
          <a:p>
            <a:pPr marL="514350" indent="-514350">
              <a:buFont typeface="+mj-lt"/>
              <a:buAutoNum type="arabicPeriod"/>
            </a:pPr>
            <a:r>
              <a:rPr lang="en-CA" sz="2000" dirty="0"/>
              <a:t>Should decisions be released on social media platforms?</a:t>
            </a:r>
            <a:endParaRPr lang="fr-CA" sz="2000" dirty="0"/>
          </a:p>
          <a:p>
            <a:endParaRPr lang="fr-CA" sz="2000" dirty="0"/>
          </a:p>
        </p:txBody>
      </p:sp>
      <p:sp>
        <p:nvSpPr>
          <p:cNvPr id="4" name="Espace réservé du contenu 3"/>
          <p:cNvSpPr>
            <a:spLocks noGrp="1"/>
          </p:cNvSpPr>
          <p:nvPr>
            <p:ph sz="half" idx="2"/>
          </p:nvPr>
        </p:nvSpPr>
        <p:spPr>
          <a:xfrm>
            <a:off x="4648200" y="1600200"/>
            <a:ext cx="4172272" cy="4525963"/>
          </a:xfrm>
        </p:spPr>
        <p:txBody>
          <a:bodyPr>
            <a:noAutofit/>
          </a:bodyPr>
          <a:lstStyle/>
          <a:p>
            <a:pPr marL="514350" indent="-514350">
              <a:buFont typeface="+mj-lt"/>
              <a:buAutoNum type="arabicPeriod"/>
            </a:pPr>
            <a:endParaRPr lang="fr-CA" sz="2000" dirty="0"/>
          </a:p>
          <a:p>
            <a:endParaRPr lang="fr-CA" sz="2000" dirty="0"/>
          </a:p>
        </p:txBody>
      </p:sp>
      <p:sp>
        <p:nvSpPr>
          <p:cNvPr id="5" name="Slide Number Placeholder 4"/>
          <p:cNvSpPr>
            <a:spLocks noGrp="1"/>
          </p:cNvSpPr>
          <p:nvPr>
            <p:ph type="sldNum" sz="quarter" idx="12"/>
          </p:nvPr>
        </p:nvSpPr>
        <p:spPr/>
        <p:txBody>
          <a:bodyPr/>
          <a:lstStyle/>
          <a:p>
            <a:fld id="{7EDFE381-DE29-4547-B296-E35B556A6F2D}" type="slidenum">
              <a:rPr lang="fr-CA" smtClean="0"/>
              <a:t>42</a:t>
            </a:fld>
            <a:endParaRPr lang="fr-CA"/>
          </a:p>
        </p:txBody>
      </p:sp>
    </p:spTree>
    <p:extLst>
      <p:ext uri="{BB962C8B-B14F-4D97-AF65-F5344CB8AC3E}">
        <p14:creationId xmlns:p14="http://schemas.microsoft.com/office/powerpoint/2010/main" val="41074614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solidFill>
                  <a:srgbClr val="FF0000"/>
                </a:solidFill>
              </a:rPr>
              <a:t>Discussion</a:t>
            </a:r>
            <a:endParaRPr lang="fr-CA" dirty="0">
              <a:solidFill>
                <a:srgbClr val="FF0000"/>
              </a:solidFill>
            </a:endParaRPr>
          </a:p>
        </p:txBody>
      </p:sp>
      <p:sp>
        <p:nvSpPr>
          <p:cNvPr id="3" name="Espace réservé du contenu 2"/>
          <p:cNvSpPr>
            <a:spLocks noGrp="1"/>
          </p:cNvSpPr>
          <p:nvPr>
            <p:ph sz="half" idx="1"/>
          </p:nvPr>
        </p:nvSpPr>
        <p:spPr>
          <a:xfrm>
            <a:off x="899592" y="1628800"/>
            <a:ext cx="7139136" cy="4205064"/>
          </a:xfrm>
        </p:spPr>
        <p:txBody>
          <a:bodyPr>
            <a:normAutofit/>
          </a:bodyPr>
          <a:lstStyle/>
          <a:p>
            <a:r>
              <a:rPr lang="en-CA" dirty="0"/>
              <a:t>Principles for e-media in the hearing room:</a:t>
            </a:r>
            <a:endParaRPr lang="fr-CA" dirty="0"/>
          </a:p>
          <a:p>
            <a:pPr lvl="1"/>
            <a:r>
              <a:rPr lang="en-CA" dirty="0"/>
              <a:t>Disruption</a:t>
            </a:r>
            <a:endParaRPr lang="fr-CA" dirty="0"/>
          </a:p>
          <a:p>
            <a:pPr lvl="1"/>
            <a:r>
              <a:rPr lang="en-CA" dirty="0"/>
              <a:t>Improper activities (communicating with excluded witnesses, breaking publication bans)</a:t>
            </a:r>
            <a:endParaRPr lang="fr-CA" dirty="0"/>
          </a:p>
          <a:p>
            <a:pPr lvl="1"/>
            <a:r>
              <a:rPr lang="en-CA" dirty="0"/>
              <a:t>Reasons to distinguish classes: media, counsel, parties, public</a:t>
            </a:r>
            <a:endParaRPr lang="fr-CA" dirty="0"/>
          </a:p>
          <a:p>
            <a:endParaRPr lang="fr-CA" dirty="0"/>
          </a:p>
        </p:txBody>
      </p:sp>
      <p:sp>
        <p:nvSpPr>
          <p:cNvPr id="4" name="Espace réservé du contenu 3"/>
          <p:cNvSpPr>
            <a:spLocks noGrp="1"/>
          </p:cNvSpPr>
          <p:nvPr>
            <p:ph sz="half" idx="2"/>
          </p:nvPr>
        </p:nvSpPr>
        <p:spPr>
          <a:xfrm>
            <a:off x="8172400" y="5589240"/>
            <a:ext cx="514400" cy="536923"/>
          </a:xfrm>
        </p:spPr>
        <p:txBody>
          <a:bodyPr>
            <a:normAutofit/>
          </a:bodyPr>
          <a:lstStyle/>
          <a:p>
            <a:endParaRPr lang="fr-CA" dirty="0"/>
          </a:p>
        </p:txBody>
      </p:sp>
      <p:sp>
        <p:nvSpPr>
          <p:cNvPr id="5" name="Slide Number Placeholder 4"/>
          <p:cNvSpPr>
            <a:spLocks noGrp="1"/>
          </p:cNvSpPr>
          <p:nvPr>
            <p:ph type="sldNum" sz="quarter" idx="12"/>
          </p:nvPr>
        </p:nvSpPr>
        <p:spPr/>
        <p:txBody>
          <a:bodyPr/>
          <a:lstStyle/>
          <a:p>
            <a:fld id="{7EDFE381-DE29-4547-B296-E35B556A6F2D}" type="slidenum">
              <a:rPr lang="fr-CA" smtClean="0"/>
              <a:t>43</a:t>
            </a:fld>
            <a:endParaRPr lang="fr-CA"/>
          </a:p>
        </p:txBody>
      </p:sp>
    </p:spTree>
    <p:extLst>
      <p:ext uri="{BB962C8B-B14F-4D97-AF65-F5344CB8AC3E}">
        <p14:creationId xmlns:p14="http://schemas.microsoft.com/office/powerpoint/2010/main" val="4555996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57808"/>
            <a:ext cx="8229600" cy="1143000"/>
          </a:xfrm>
        </p:spPr>
        <p:txBody>
          <a:bodyPr>
            <a:normAutofit/>
          </a:bodyPr>
          <a:lstStyle/>
          <a:p>
            <a:r>
              <a:rPr lang="fr-CA" dirty="0" err="1" smtClean="0">
                <a:solidFill>
                  <a:srgbClr val="FF0000"/>
                </a:solidFill>
              </a:rPr>
              <a:t>Tweeting</a:t>
            </a:r>
            <a:r>
              <a:rPr lang="fr-CA" dirty="0" smtClean="0">
                <a:solidFill>
                  <a:srgbClr val="FF0000"/>
                </a:solidFill>
              </a:rPr>
              <a:t> </a:t>
            </a:r>
            <a:r>
              <a:rPr lang="fr-CA" dirty="0" err="1" smtClean="0">
                <a:solidFill>
                  <a:srgbClr val="FF0000"/>
                </a:solidFill>
              </a:rPr>
              <a:t>during</a:t>
            </a:r>
            <a:r>
              <a:rPr lang="fr-CA" dirty="0" smtClean="0">
                <a:solidFill>
                  <a:srgbClr val="FF0000"/>
                </a:solidFill>
              </a:rPr>
              <a:t> a </a:t>
            </a:r>
            <a:r>
              <a:rPr lang="fr-CA" dirty="0" err="1" smtClean="0">
                <a:solidFill>
                  <a:srgbClr val="FF0000"/>
                </a:solidFill>
              </a:rPr>
              <a:t>hearing</a:t>
            </a:r>
            <a:r>
              <a:rPr lang="fr-CA" dirty="0" smtClean="0">
                <a:solidFill>
                  <a:srgbClr val="FF0000"/>
                </a:solidFill>
              </a:rPr>
              <a:t> ?</a:t>
            </a:r>
            <a:endParaRPr lang="fr-CA" dirty="0">
              <a:solidFill>
                <a:srgbClr val="FF0000"/>
              </a:solidFill>
            </a:endParaRPr>
          </a:p>
        </p:txBody>
      </p:sp>
      <p:sp>
        <p:nvSpPr>
          <p:cNvPr id="3" name="Espace réservé du contenu 2"/>
          <p:cNvSpPr>
            <a:spLocks noGrp="1"/>
          </p:cNvSpPr>
          <p:nvPr>
            <p:ph idx="1"/>
          </p:nvPr>
        </p:nvSpPr>
        <p:spPr>
          <a:xfrm>
            <a:off x="457200" y="2215405"/>
            <a:ext cx="8229600" cy="4525963"/>
          </a:xfrm>
        </p:spPr>
        <p:txBody>
          <a:bodyPr>
            <a:normAutofit/>
          </a:bodyPr>
          <a:lstStyle/>
          <a:p>
            <a:pPr marL="342900" lvl="1" indent="-342900">
              <a:buFont typeface="Arial" pitchFamily="34" charset="0"/>
              <a:buChar char="•"/>
            </a:pPr>
            <a:r>
              <a:rPr lang="en-CA" dirty="0" smtClean="0"/>
              <a:t>Are there different rules for different classes of people in the room?</a:t>
            </a:r>
          </a:p>
          <a:p>
            <a:pPr marL="342900" lvl="1" indent="-342900">
              <a:buFont typeface="Arial" pitchFamily="34" charset="0"/>
              <a:buChar char="•"/>
            </a:pPr>
            <a:r>
              <a:rPr lang="en-CA" dirty="0"/>
              <a:t>Quebec </a:t>
            </a:r>
            <a:r>
              <a:rPr lang="en-CA" dirty="0" smtClean="0"/>
              <a:t>rules </a:t>
            </a:r>
            <a:r>
              <a:rPr lang="en-CA" dirty="0"/>
              <a:t>- </a:t>
            </a:r>
            <a:r>
              <a:rPr lang="en-CA" dirty="0">
                <a:hlinkClick r:id="rId2"/>
              </a:rPr>
              <a:t>http://</a:t>
            </a:r>
            <a:r>
              <a:rPr lang="en-CA" dirty="0" smtClean="0">
                <a:hlinkClick r:id="rId2"/>
              </a:rPr>
              <a:t>www.tribunaux.qc.ca/c-appel/English/Current/new/docs/dir_utilisation_techno_salle_audio-a.pdf</a:t>
            </a:r>
            <a:r>
              <a:rPr lang="en-CA" dirty="0" smtClean="0"/>
              <a:t> </a:t>
            </a:r>
          </a:p>
          <a:p>
            <a:pPr marL="342900" lvl="1" indent="-342900">
              <a:buFont typeface="Arial" pitchFamily="34" charset="0"/>
              <a:buChar char="•"/>
            </a:pPr>
            <a:r>
              <a:rPr lang="en-CA" dirty="0"/>
              <a:t>Ontario rules - </a:t>
            </a:r>
            <a:r>
              <a:rPr lang="en-CA" dirty="0">
                <a:hlinkClick r:id="rId3"/>
              </a:rPr>
              <a:t>http://</a:t>
            </a:r>
            <a:r>
              <a:rPr lang="en-CA" dirty="0" smtClean="0">
                <a:hlinkClick r:id="rId3"/>
              </a:rPr>
              <a:t>www.ontariocourts.ca/scj/en/policies/electronic-devices.htm</a:t>
            </a:r>
            <a:r>
              <a:rPr lang="en-CA" dirty="0" smtClean="0"/>
              <a:t> </a:t>
            </a:r>
            <a:endParaRPr lang="fr-CA" dirty="0" smtClean="0"/>
          </a:p>
          <a:p>
            <a:endParaRPr lang="fr-CA" dirty="0">
              <a:solidFill>
                <a:srgbClr val="92D050"/>
              </a:solidFill>
            </a:endParaRPr>
          </a:p>
        </p:txBody>
      </p:sp>
      <p:sp>
        <p:nvSpPr>
          <p:cNvPr id="4" name="Slide Number Placeholder 3"/>
          <p:cNvSpPr>
            <a:spLocks noGrp="1"/>
          </p:cNvSpPr>
          <p:nvPr>
            <p:ph type="sldNum" sz="quarter" idx="12"/>
          </p:nvPr>
        </p:nvSpPr>
        <p:spPr/>
        <p:txBody>
          <a:bodyPr/>
          <a:lstStyle/>
          <a:p>
            <a:fld id="{7EDFE381-DE29-4547-B296-E35B556A6F2D}" type="slidenum">
              <a:rPr lang="fr-CA" smtClean="0"/>
              <a:t>44</a:t>
            </a:fld>
            <a:endParaRPr lang="fr-CA"/>
          </a:p>
        </p:txBody>
      </p:sp>
    </p:spTree>
    <p:extLst>
      <p:ext uri="{BB962C8B-B14F-4D97-AF65-F5344CB8AC3E}">
        <p14:creationId xmlns:p14="http://schemas.microsoft.com/office/powerpoint/2010/main" val="5838019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57808"/>
            <a:ext cx="8229600" cy="1143000"/>
          </a:xfrm>
        </p:spPr>
        <p:txBody>
          <a:bodyPr>
            <a:normAutofit/>
          </a:bodyPr>
          <a:lstStyle/>
          <a:p>
            <a:r>
              <a:rPr lang="fr-CA" dirty="0" smtClean="0">
                <a:solidFill>
                  <a:srgbClr val="FF0000"/>
                </a:solidFill>
              </a:rPr>
              <a:t>Judge / Juge &amp; Facebook / </a:t>
            </a:r>
            <a:r>
              <a:rPr lang="fr-CA" dirty="0" err="1" smtClean="0">
                <a:solidFill>
                  <a:srgbClr val="FF0000"/>
                </a:solidFill>
              </a:rPr>
              <a:t>LinkedIn</a:t>
            </a:r>
            <a:endParaRPr lang="fr-CA" dirty="0">
              <a:solidFill>
                <a:srgbClr val="FF0000"/>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2636911"/>
            <a:ext cx="3024336" cy="2979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7EDFE381-DE29-4547-B296-E35B556A6F2D}" type="slidenum">
              <a:rPr lang="fr-CA" smtClean="0"/>
              <a:t>45</a:t>
            </a:fld>
            <a:endParaRPr lang="fr-CA"/>
          </a:p>
        </p:txBody>
      </p:sp>
    </p:spTree>
    <p:extLst>
      <p:ext uri="{BB962C8B-B14F-4D97-AF65-F5344CB8AC3E}">
        <p14:creationId xmlns:p14="http://schemas.microsoft.com/office/powerpoint/2010/main" val="108347042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i="1" dirty="0">
                <a:solidFill>
                  <a:srgbClr val="FF0000"/>
                </a:solidFill>
              </a:rPr>
              <a:t>Canadian Union of Postal Workers </a:t>
            </a:r>
            <a:r>
              <a:rPr lang="en-US" dirty="0">
                <a:solidFill>
                  <a:srgbClr val="FF0000"/>
                </a:solidFill>
              </a:rPr>
              <a:t>v. </a:t>
            </a:r>
            <a:r>
              <a:rPr lang="en-US" i="1" dirty="0">
                <a:solidFill>
                  <a:srgbClr val="FF0000"/>
                </a:solidFill>
              </a:rPr>
              <a:t>Canada Post Corporation</a:t>
            </a:r>
            <a:r>
              <a:rPr lang="en-US" dirty="0">
                <a:solidFill>
                  <a:srgbClr val="FF0000"/>
                </a:solidFill>
              </a:rPr>
              <a:t>, 2012 FC 975 </a:t>
            </a:r>
            <a:endParaRPr lang="fr-CA" dirty="0">
              <a:solidFill>
                <a:srgbClr val="FF0000"/>
              </a:solidFill>
            </a:endParaRPr>
          </a:p>
        </p:txBody>
      </p:sp>
      <p:sp>
        <p:nvSpPr>
          <p:cNvPr id="3" name="Espace réservé du contenu 2"/>
          <p:cNvSpPr>
            <a:spLocks noGrp="1"/>
          </p:cNvSpPr>
          <p:nvPr>
            <p:ph idx="1"/>
          </p:nvPr>
        </p:nvSpPr>
        <p:spPr/>
        <p:txBody>
          <a:bodyPr>
            <a:noAutofit/>
          </a:bodyPr>
          <a:lstStyle/>
          <a:p>
            <a:pPr marL="0" indent="0" algn="just">
              <a:buNone/>
            </a:pPr>
            <a:r>
              <a:rPr lang="en-US" sz="2400" dirty="0"/>
              <a:t>[12] A pre-hearing conference was held on April 30, 2012, at which the appellant's counsel again requested that the arbitrator recuse himself in light of new information. </a:t>
            </a:r>
            <a:r>
              <a:rPr lang="en-US" sz="2400" b="1" u="sng" dirty="0"/>
              <a:t>The first piece of information was a Facebook page in the arbitrator's name, in which the "activities and interests" category included links to the Westmount Ville-Marie Conservative Association and the page for Michelle </a:t>
            </a:r>
            <a:r>
              <a:rPr lang="en-US" sz="2400" b="1" u="sng" dirty="0" err="1"/>
              <a:t>Rempel</a:t>
            </a:r>
            <a:r>
              <a:rPr lang="en-US" sz="2400" b="1" u="sng" dirty="0"/>
              <a:t>, Conservative Member of Parliament for Calgary Centre-North</a:t>
            </a:r>
            <a:r>
              <a:rPr lang="en-US" sz="2400" dirty="0"/>
              <a:t>. </a:t>
            </a:r>
            <a:r>
              <a:rPr lang="en-US" sz="2400" b="1" u="sng" dirty="0"/>
              <a:t>The page also contained a list of "friends", </a:t>
            </a:r>
            <a:r>
              <a:rPr lang="en-US" sz="2400" dirty="0"/>
              <a:t>including Minister </a:t>
            </a:r>
            <a:r>
              <a:rPr lang="en-US" sz="2400" dirty="0" err="1"/>
              <a:t>Raitt</a:t>
            </a:r>
            <a:r>
              <a:rPr lang="en-US" sz="2400" dirty="0"/>
              <a:t>, </a:t>
            </a:r>
            <a:r>
              <a:rPr lang="en-US" sz="2400" b="1" u="sng" dirty="0"/>
              <a:t>who was responsible for appointing the arbitrator</a:t>
            </a:r>
            <a:r>
              <a:rPr lang="en-US" sz="2400" dirty="0"/>
              <a:t>, as well as Minister Steven Fletcher, the minister responsible for Canada Post. In May 2012, Arbitrator </a:t>
            </a:r>
            <a:r>
              <a:rPr lang="en-US" sz="2400" dirty="0" err="1"/>
              <a:t>Dufort</a:t>
            </a:r>
            <a:r>
              <a:rPr lang="en-US" sz="2400" dirty="0"/>
              <a:t> removed these links from his Facebook </a:t>
            </a:r>
            <a:r>
              <a:rPr lang="en-US" sz="2400" dirty="0" smtClean="0"/>
              <a:t>page.</a:t>
            </a:r>
            <a:endParaRPr lang="fr-CA" sz="2400" dirty="0"/>
          </a:p>
        </p:txBody>
      </p:sp>
      <p:sp>
        <p:nvSpPr>
          <p:cNvPr id="4" name="Slide Number Placeholder 3"/>
          <p:cNvSpPr>
            <a:spLocks noGrp="1"/>
          </p:cNvSpPr>
          <p:nvPr>
            <p:ph type="sldNum" sz="quarter" idx="12"/>
          </p:nvPr>
        </p:nvSpPr>
        <p:spPr/>
        <p:txBody>
          <a:bodyPr/>
          <a:lstStyle/>
          <a:p>
            <a:fld id="{7EDFE381-DE29-4547-B296-E35B556A6F2D}" type="slidenum">
              <a:rPr lang="fr-CA" smtClean="0"/>
              <a:t>46</a:t>
            </a:fld>
            <a:endParaRPr lang="fr-CA"/>
          </a:p>
        </p:txBody>
      </p:sp>
    </p:spTree>
    <p:extLst>
      <p:ext uri="{BB962C8B-B14F-4D97-AF65-F5344CB8AC3E}">
        <p14:creationId xmlns:p14="http://schemas.microsoft.com/office/powerpoint/2010/main" val="11724463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solidFill>
                  <a:srgbClr val="FF0000"/>
                </a:solidFill>
              </a:rPr>
              <a:t>Adjudicators’ “friends”</a:t>
            </a:r>
            <a:endParaRPr lang="en-CA" dirty="0">
              <a:solidFill>
                <a:srgbClr val="FF0000"/>
              </a:solidFill>
            </a:endParaRPr>
          </a:p>
        </p:txBody>
      </p:sp>
      <p:sp>
        <p:nvSpPr>
          <p:cNvPr id="3" name="Content Placeholder 2"/>
          <p:cNvSpPr>
            <a:spLocks noGrp="1"/>
          </p:cNvSpPr>
          <p:nvPr>
            <p:ph idx="1"/>
          </p:nvPr>
        </p:nvSpPr>
        <p:spPr/>
        <p:txBody>
          <a:bodyPr>
            <a:normAutofit fontScale="85000" lnSpcReduction="20000"/>
          </a:bodyPr>
          <a:lstStyle/>
          <a:p>
            <a:pPr marL="0" indent="0">
              <a:buNone/>
            </a:pPr>
            <a:r>
              <a:rPr lang="en-CA" i="1" dirty="0" smtClean="0"/>
              <a:t>A </a:t>
            </a:r>
            <a:r>
              <a:rPr lang="en-CA" i="1" dirty="0"/>
              <a:t>judge may participate in electronic social networking, but as with all social relationships and contacts, a judge </a:t>
            </a:r>
            <a:r>
              <a:rPr lang="en-CA" i="1" dirty="0" smtClean="0"/>
              <a:t>must … avoid </a:t>
            </a:r>
            <a:r>
              <a:rPr lang="en-CA" i="1" dirty="0"/>
              <a:t>any conduct that would undermine the judge’s independence, integrity, or impartiality, or create an appearance of impropriety.</a:t>
            </a:r>
            <a:endParaRPr lang="en-CA" dirty="0" smtClean="0"/>
          </a:p>
          <a:p>
            <a:endParaRPr lang="en-CA" dirty="0" smtClean="0"/>
          </a:p>
          <a:p>
            <a:pPr marL="0" indent="0">
              <a:buNone/>
            </a:pPr>
            <a:endParaRPr lang="en-CA" dirty="0"/>
          </a:p>
          <a:p>
            <a:pPr>
              <a:buFont typeface="Arial" charset="0"/>
              <a:buChar char="•"/>
            </a:pPr>
            <a:r>
              <a:rPr lang="en-CA" i="1" dirty="0" smtClean="0"/>
              <a:t>Judge's </a:t>
            </a:r>
            <a:r>
              <a:rPr lang="en-CA" i="1" dirty="0"/>
              <a:t>Use of Electronic Social Networking Media </a:t>
            </a:r>
            <a:r>
              <a:rPr lang="en-CA" i="1" dirty="0" smtClean="0"/>
              <a:t>(</a:t>
            </a:r>
            <a:r>
              <a:rPr lang="en-CA" dirty="0" smtClean="0"/>
              <a:t>American Bar Association Standing Committee on Ethics and Professional Responsibility,</a:t>
            </a:r>
            <a:r>
              <a:rPr lang="en-CA" i="1" dirty="0" smtClean="0"/>
              <a:t> </a:t>
            </a:r>
            <a:r>
              <a:rPr lang="en-CA" dirty="0" smtClean="0"/>
              <a:t>Formal Opinion 462 </a:t>
            </a:r>
            <a:r>
              <a:rPr lang="en-CA" i="1" dirty="0" smtClean="0"/>
              <a:t>) February/</a:t>
            </a:r>
            <a:r>
              <a:rPr lang="en-CA" i="1" dirty="0" err="1" smtClean="0"/>
              <a:t>février</a:t>
            </a:r>
            <a:r>
              <a:rPr lang="en-CA" i="1" dirty="0" smtClean="0"/>
              <a:t> 2013</a:t>
            </a:r>
          </a:p>
          <a:p>
            <a:pPr lvl="1"/>
            <a:r>
              <a:rPr lang="en-CA" dirty="0" smtClean="0">
                <a:hlinkClick r:id="rId2"/>
              </a:rPr>
              <a:t>http</a:t>
            </a:r>
            <a:r>
              <a:rPr lang="en-CA" dirty="0">
                <a:hlinkClick r:id="rId2"/>
              </a:rPr>
              <a:t>://</a:t>
            </a:r>
            <a:r>
              <a:rPr lang="en-CA" dirty="0" smtClean="0">
                <a:hlinkClick r:id="rId2"/>
              </a:rPr>
              <a:t>goo.gl/UgV3B</a:t>
            </a:r>
            <a:endParaRPr lang="en-CA" dirty="0" smtClean="0"/>
          </a:p>
          <a:p>
            <a:pPr lvl="1"/>
            <a:endParaRPr lang="en-CA" dirty="0" smtClean="0"/>
          </a:p>
          <a:p>
            <a:endParaRPr lang="en-CA" dirty="0"/>
          </a:p>
        </p:txBody>
      </p:sp>
      <p:sp>
        <p:nvSpPr>
          <p:cNvPr id="4" name="Slide Number Placeholder 3"/>
          <p:cNvSpPr>
            <a:spLocks noGrp="1"/>
          </p:cNvSpPr>
          <p:nvPr>
            <p:ph type="sldNum" sz="quarter" idx="12"/>
          </p:nvPr>
        </p:nvSpPr>
        <p:spPr/>
        <p:txBody>
          <a:bodyPr/>
          <a:lstStyle/>
          <a:p>
            <a:fld id="{7EDFE381-DE29-4547-B296-E35B556A6F2D}" type="slidenum">
              <a:rPr lang="fr-CA" smtClean="0"/>
              <a:t>47</a:t>
            </a:fld>
            <a:endParaRPr lang="fr-CA"/>
          </a:p>
        </p:txBody>
      </p:sp>
    </p:spTree>
    <p:extLst>
      <p:ext uri="{BB962C8B-B14F-4D97-AF65-F5344CB8AC3E}">
        <p14:creationId xmlns:p14="http://schemas.microsoft.com/office/powerpoint/2010/main" val="17995487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57808"/>
            <a:ext cx="8229600" cy="1143000"/>
          </a:xfrm>
        </p:spPr>
        <p:txBody>
          <a:bodyPr>
            <a:normAutofit fontScale="90000"/>
          </a:bodyPr>
          <a:lstStyle/>
          <a:p>
            <a:r>
              <a:rPr lang="fr-CA" dirty="0" err="1" smtClean="0">
                <a:solidFill>
                  <a:srgbClr val="FF0000"/>
                </a:solidFill>
              </a:rPr>
              <a:t>Decisions</a:t>
            </a:r>
            <a:r>
              <a:rPr lang="fr-CA" dirty="0" smtClean="0">
                <a:solidFill>
                  <a:srgbClr val="FF0000"/>
                </a:solidFill>
              </a:rPr>
              <a:t> </a:t>
            </a:r>
            <a:r>
              <a:rPr lang="fr-CA" dirty="0" err="1" smtClean="0">
                <a:solidFill>
                  <a:srgbClr val="FF0000"/>
                </a:solidFill>
              </a:rPr>
              <a:t>released</a:t>
            </a:r>
            <a:r>
              <a:rPr lang="fr-CA" dirty="0" smtClean="0">
                <a:solidFill>
                  <a:srgbClr val="FF0000"/>
                </a:solidFill>
              </a:rPr>
              <a:t> on </a:t>
            </a:r>
            <a:r>
              <a:rPr lang="en-CA" dirty="0" smtClean="0">
                <a:solidFill>
                  <a:srgbClr val="FF0000"/>
                </a:solidFill>
              </a:rPr>
              <a:t>social </a:t>
            </a:r>
            <a:r>
              <a:rPr lang="en-CA" dirty="0">
                <a:solidFill>
                  <a:srgbClr val="FF0000"/>
                </a:solidFill>
              </a:rPr>
              <a:t>media </a:t>
            </a:r>
            <a:r>
              <a:rPr lang="en-CA" dirty="0" smtClean="0">
                <a:solidFill>
                  <a:srgbClr val="FF0000"/>
                </a:solidFill>
              </a:rPr>
              <a:t>platforms</a:t>
            </a:r>
            <a:endParaRPr lang="fr-CA" dirty="0">
              <a:solidFill>
                <a:srgbClr val="FF0000"/>
              </a:solidFill>
            </a:endParaRPr>
          </a:p>
        </p:txBody>
      </p:sp>
      <p:sp>
        <p:nvSpPr>
          <p:cNvPr id="3" name="Espace réservé du contenu 2"/>
          <p:cNvSpPr>
            <a:spLocks noGrp="1"/>
          </p:cNvSpPr>
          <p:nvPr>
            <p:ph idx="1"/>
          </p:nvPr>
        </p:nvSpPr>
        <p:spPr>
          <a:xfrm>
            <a:off x="457200" y="2215405"/>
            <a:ext cx="8229600" cy="4525963"/>
          </a:xfrm>
        </p:spPr>
        <p:txBody>
          <a:bodyPr>
            <a:normAutofit lnSpcReduction="10000"/>
          </a:bodyPr>
          <a:lstStyle/>
          <a:p>
            <a:r>
              <a:rPr lang="fr-CA" dirty="0" err="1" smtClean="0"/>
              <a:t>From</a:t>
            </a:r>
            <a:r>
              <a:rPr lang="fr-CA" dirty="0" smtClean="0"/>
              <a:t> the </a:t>
            </a:r>
            <a:r>
              <a:rPr lang="fr-CA" dirty="0" err="1" smtClean="0"/>
              <a:t>Supreme</a:t>
            </a:r>
            <a:r>
              <a:rPr lang="fr-CA" dirty="0" smtClean="0"/>
              <a:t> Court</a:t>
            </a:r>
          </a:p>
          <a:p>
            <a:pPr marL="355600" indent="0">
              <a:buNone/>
            </a:pPr>
            <a:r>
              <a:rPr lang="fr-CA" dirty="0" smtClean="0">
                <a:solidFill>
                  <a:srgbClr val="92D050"/>
                </a:solidFill>
                <a:hlinkClick r:id="rId2"/>
              </a:rPr>
              <a:t>https</a:t>
            </a:r>
            <a:r>
              <a:rPr lang="fr-CA" dirty="0">
                <a:solidFill>
                  <a:srgbClr val="92D050"/>
                </a:solidFill>
                <a:hlinkClick r:id="rId2"/>
              </a:rPr>
              <a:t>://</a:t>
            </a:r>
            <a:r>
              <a:rPr lang="fr-CA" dirty="0" smtClean="0">
                <a:solidFill>
                  <a:srgbClr val="92D050"/>
                </a:solidFill>
                <a:hlinkClick r:id="rId2"/>
              </a:rPr>
              <a:t>twitter.com/SCC_CSC</a:t>
            </a:r>
            <a:endParaRPr lang="fr-CA" dirty="0" smtClean="0">
              <a:solidFill>
                <a:srgbClr val="92D050"/>
              </a:solidFill>
            </a:endParaRPr>
          </a:p>
          <a:p>
            <a:pPr marL="355600" indent="0">
              <a:buNone/>
            </a:pPr>
            <a:r>
              <a:rPr lang="fr-CA" dirty="0" smtClean="0">
                <a:solidFill>
                  <a:srgbClr val="92D050"/>
                </a:solidFill>
                <a:hlinkClick r:id="rId3"/>
              </a:rPr>
              <a:t>https</a:t>
            </a:r>
            <a:r>
              <a:rPr lang="fr-CA" dirty="0">
                <a:solidFill>
                  <a:srgbClr val="92D050"/>
                </a:solidFill>
                <a:hlinkClick r:id="rId3"/>
              </a:rPr>
              <a:t>://</a:t>
            </a:r>
            <a:r>
              <a:rPr lang="fr-CA" dirty="0" smtClean="0">
                <a:solidFill>
                  <a:srgbClr val="92D050"/>
                </a:solidFill>
                <a:hlinkClick r:id="rId3"/>
              </a:rPr>
              <a:t>twitter.com/USSupremeCourt</a:t>
            </a:r>
            <a:r>
              <a:rPr lang="fr-CA" dirty="0" smtClean="0">
                <a:solidFill>
                  <a:srgbClr val="92D050"/>
                </a:solidFill>
              </a:rPr>
              <a:t> </a:t>
            </a:r>
          </a:p>
          <a:p>
            <a:pPr marL="355600" indent="0">
              <a:buNone/>
            </a:pPr>
            <a:r>
              <a:rPr lang="fr-CA" dirty="0" smtClean="0"/>
              <a:t>But: </a:t>
            </a:r>
            <a:r>
              <a:rPr lang="fr-CA" dirty="0">
                <a:solidFill>
                  <a:srgbClr val="92D050"/>
                </a:solidFill>
                <a:hlinkClick r:id="rId4"/>
              </a:rPr>
              <a:t>https://</a:t>
            </a:r>
            <a:r>
              <a:rPr lang="fr-CA" dirty="0" smtClean="0">
                <a:solidFill>
                  <a:srgbClr val="92D050"/>
                </a:solidFill>
                <a:hlinkClick r:id="rId4"/>
              </a:rPr>
              <a:t>twitter.com/iSupremeCourt</a:t>
            </a:r>
            <a:r>
              <a:rPr lang="fr-CA" dirty="0" smtClean="0">
                <a:solidFill>
                  <a:srgbClr val="92D050"/>
                </a:solidFill>
              </a:rPr>
              <a:t>  </a:t>
            </a:r>
          </a:p>
          <a:p>
            <a:r>
              <a:rPr lang="fr-CA" dirty="0" err="1" smtClean="0"/>
              <a:t>From</a:t>
            </a:r>
            <a:r>
              <a:rPr lang="fr-CA" dirty="0" smtClean="0"/>
              <a:t> the </a:t>
            </a:r>
            <a:r>
              <a:rPr lang="fr-CA" dirty="0" err="1" smtClean="0"/>
              <a:t>cloud</a:t>
            </a:r>
            <a:r>
              <a:rPr lang="fr-CA" dirty="0" smtClean="0"/>
              <a:t>: </a:t>
            </a:r>
            <a:r>
              <a:rPr lang="fr-CA" dirty="0">
                <a:solidFill>
                  <a:srgbClr val="92D050"/>
                </a:solidFill>
                <a:hlinkClick r:id="rId5"/>
              </a:rPr>
              <a:t>http://</a:t>
            </a:r>
            <a:r>
              <a:rPr lang="fr-CA" dirty="0" smtClean="0">
                <a:solidFill>
                  <a:srgbClr val="92D050"/>
                </a:solidFill>
                <a:hlinkClick r:id="rId5"/>
              </a:rPr>
              <a:t>www.lexum.com/en/products/decisia</a:t>
            </a:r>
            <a:endParaRPr lang="fr-CA" dirty="0" smtClean="0">
              <a:solidFill>
                <a:srgbClr val="92D050"/>
              </a:solidFill>
            </a:endParaRPr>
          </a:p>
          <a:p>
            <a:r>
              <a:rPr lang="fr-CA" dirty="0" err="1" smtClean="0"/>
              <a:t>Government</a:t>
            </a:r>
            <a:r>
              <a:rPr lang="fr-CA" dirty="0" smtClean="0"/>
              <a:t> :</a:t>
            </a:r>
          </a:p>
          <a:p>
            <a:pPr marL="355600" indent="0">
              <a:buNone/>
            </a:pPr>
            <a:r>
              <a:rPr lang="fr-CA" dirty="0">
                <a:solidFill>
                  <a:srgbClr val="92D050"/>
                </a:solidFill>
                <a:hlinkClick r:id="rId6"/>
              </a:rPr>
              <a:t>https://</a:t>
            </a:r>
            <a:r>
              <a:rPr lang="fr-CA" dirty="0" smtClean="0">
                <a:solidFill>
                  <a:srgbClr val="92D050"/>
                </a:solidFill>
                <a:hlinkClick r:id="rId6"/>
              </a:rPr>
              <a:t>twitter.com/ontmag</a:t>
            </a:r>
            <a:r>
              <a:rPr lang="fr-CA" dirty="0" smtClean="0">
                <a:solidFill>
                  <a:srgbClr val="92D050"/>
                </a:solidFill>
              </a:rPr>
              <a:t> </a:t>
            </a:r>
          </a:p>
          <a:p>
            <a:endParaRPr lang="fr-CA" dirty="0">
              <a:solidFill>
                <a:srgbClr val="92D050"/>
              </a:solidFill>
            </a:endParaRPr>
          </a:p>
        </p:txBody>
      </p:sp>
      <p:sp>
        <p:nvSpPr>
          <p:cNvPr id="4" name="Slide Number Placeholder 3"/>
          <p:cNvSpPr>
            <a:spLocks noGrp="1"/>
          </p:cNvSpPr>
          <p:nvPr>
            <p:ph type="sldNum" sz="quarter" idx="12"/>
          </p:nvPr>
        </p:nvSpPr>
        <p:spPr/>
        <p:txBody>
          <a:bodyPr/>
          <a:lstStyle/>
          <a:p>
            <a:fld id="{7EDFE381-DE29-4547-B296-E35B556A6F2D}" type="slidenum">
              <a:rPr lang="fr-CA" smtClean="0"/>
              <a:t>48</a:t>
            </a:fld>
            <a:endParaRPr lang="fr-CA"/>
          </a:p>
        </p:txBody>
      </p:sp>
    </p:spTree>
    <p:extLst>
      <p:ext uri="{BB962C8B-B14F-4D97-AF65-F5344CB8AC3E}">
        <p14:creationId xmlns:p14="http://schemas.microsoft.com/office/powerpoint/2010/main" val="7669785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dirty="0" smtClean="0">
                <a:solidFill>
                  <a:srgbClr val="FF0000"/>
                </a:solidFill>
              </a:rPr>
              <a:t>1. </a:t>
            </a:r>
            <a:r>
              <a:rPr lang="en-CA" dirty="0">
                <a:solidFill>
                  <a:srgbClr val="FF0000"/>
                </a:solidFill>
              </a:rPr>
              <a:t>What will you </a:t>
            </a:r>
            <a:r>
              <a:rPr lang="en-CA" dirty="0" smtClean="0">
                <a:solidFill>
                  <a:srgbClr val="FF0000"/>
                </a:solidFill>
              </a:rPr>
              <a:t>accept?</a:t>
            </a:r>
            <a:endParaRPr lang="fr-CA" dirty="0">
              <a:solidFill>
                <a:srgbClr val="FF0000"/>
              </a:solidFill>
            </a:endParaRPr>
          </a:p>
        </p:txBody>
      </p:sp>
      <p:sp>
        <p:nvSpPr>
          <p:cNvPr id="3" name="Espace réservé du contenu 2"/>
          <p:cNvSpPr>
            <a:spLocks noGrp="1"/>
          </p:cNvSpPr>
          <p:nvPr>
            <p:ph idx="1"/>
          </p:nvPr>
        </p:nvSpPr>
        <p:spPr/>
        <p:txBody>
          <a:bodyPr>
            <a:normAutofit/>
          </a:bodyPr>
          <a:lstStyle/>
          <a:p>
            <a:pPr marL="514350" indent="-514350" algn="just">
              <a:buFont typeface="+mj-lt"/>
              <a:buAutoNum type="alphaLcParenR"/>
            </a:pPr>
            <a:r>
              <a:rPr lang="en-CA" sz="2600" dirty="0" smtClean="0"/>
              <a:t>The </a:t>
            </a:r>
            <a:r>
              <a:rPr lang="en-CA" sz="2600" dirty="0"/>
              <a:t>original </a:t>
            </a:r>
            <a:r>
              <a:rPr lang="en-CA" sz="2600" dirty="0" smtClean="0"/>
              <a:t>electronic </a:t>
            </a:r>
            <a:r>
              <a:rPr lang="en-CA" sz="2600" dirty="0"/>
              <a:t>document</a:t>
            </a:r>
            <a:r>
              <a:rPr lang="en-CA" sz="2600" dirty="0" smtClean="0"/>
              <a:t>? </a:t>
            </a:r>
            <a:endParaRPr lang="fr-CA" sz="2600" dirty="0" smtClean="0"/>
          </a:p>
          <a:p>
            <a:pPr marL="514350" indent="-514350" algn="just">
              <a:buFont typeface="+mj-lt"/>
              <a:buAutoNum type="alphaLcParenR"/>
            </a:pPr>
            <a:r>
              <a:rPr lang="en-CA" sz="2600" dirty="0" smtClean="0"/>
              <a:t>A </a:t>
            </a:r>
            <a:r>
              <a:rPr lang="en-CA" sz="2600" dirty="0"/>
              <a:t>PDF file of the original electronic document</a:t>
            </a:r>
            <a:r>
              <a:rPr lang="en-CA" sz="2600" dirty="0" smtClean="0"/>
              <a:t>?</a:t>
            </a:r>
          </a:p>
          <a:p>
            <a:pPr marL="514350" indent="-514350" algn="just">
              <a:buFont typeface="+mj-lt"/>
              <a:buAutoNum type="alphaLcParenR"/>
            </a:pPr>
            <a:r>
              <a:rPr lang="en-CA" sz="2600" dirty="0" smtClean="0"/>
              <a:t>A printed copy (paper) of the original </a:t>
            </a:r>
            <a:r>
              <a:rPr lang="en-CA" sz="2600" dirty="0"/>
              <a:t>electronic </a:t>
            </a:r>
            <a:r>
              <a:rPr lang="en-CA" sz="2600" dirty="0" smtClean="0"/>
              <a:t>document?</a:t>
            </a:r>
            <a:endParaRPr lang="fr-CA" sz="2600" dirty="0"/>
          </a:p>
          <a:p>
            <a:endParaRPr lang="fr-CA" dirty="0" smtClean="0"/>
          </a:p>
          <a:p>
            <a:pPr marL="0" indent="0" algn="ctr">
              <a:buNone/>
            </a:pPr>
            <a:r>
              <a:rPr lang="fr-CA" sz="4000" dirty="0">
                <a:solidFill>
                  <a:srgbClr val="FF0000"/>
                </a:solidFill>
              </a:rPr>
              <a:t>a</a:t>
            </a:r>
            <a:r>
              <a:rPr lang="fr-CA" sz="4000" dirty="0" smtClean="0">
                <a:solidFill>
                  <a:srgbClr val="FF0000"/>
                </a:solidFill>
              </a:rPr>
              <a:t>nd </a:t>
            </a:r>
            <a:r>
              <a:rPr lang="fr-CA" sz="4000" dirty="0" err="1" smtClean="0">
                <a:solidFill>
                  <a:srgbClr val="FF0000"/>
                </a:solidFill>
              </a:rPr>
              <a:t>why</a:t>
            </a:r>
            <a:r>
              <a:rPr lang="fr-CA" sz="4000" dirty="0" smtClean="0">
                <a:solidFill>
                  <a:srgbClr val="FF0000"/>
                </a:solidFill>
              </a:rPr>
              <a:t>? </a:t>
            </a:r>
            <a:endParaRPr lang="fr-CA" sz="4000" dirty="0"/>
          </a:p>
        </p:txBody>
      </p:sp>
      <p:sp>
        <p:nvSpPr>
          <p:cNvPr id="4" name="Slide Number Placeholder 3"/>
          <p:cNvSpPr>
            <a:spLocks noGrp="1"/>
          </p:cNvSpPr>
          <p:nvPr>
            <p:ph type="sldNum" sz="quarter" idx="12"/>
          </p:nvPr>
        </p:nvSpPr>
        <p:spPr/>
        <p:txBody>
          <a:bodyPr/>
          <a:lstStyle/>
          <a:p>
            <a:fld id="{7EDFE381-DE29-4547-B296-E35B556A6F2D}" type="slidenum">
              <a:rPr lang="fr-CA" smtClean="0"/>
              <a:t>5</a:t>
            </a:fld>
            <a:endParaRPr lang="fr-CA"/>
          </a:p>
        </p:txBody>
      </p:sp>
    </p:spTree>
    <p:extLst>
      <p:ext uri="{BB962C8B-B14F-4D97-AF65-F5344CB8AC3E}">
        <p14:creationId xmlns:p14="http://schemas.microsoft.com/office/powerpoint/2010/main" val="34198486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57808"/>
            <a:ext cx="8229600" cy="1143000"/>
          </a:xfrm>
        </p:spPr>
        <p:txBody>
          <a:bodyPr>
            <a:normAutofit fontScale="90000"/>
          </a:bodyPr>
          <a:lstStyle/>
          <a:p>
            <a:r>
              <a:rPr lang="fr-CA" dirty="0" smtClean="0">
                <a:solidFill>
                  <a:srgbClr val="FF0000"/>
                </a:solidFill>
              </a:rPr>
              <a:t>2. </a:t>
            </a:r>
            <a:r>
              <a:rPr lang="en-CA" dirty="0">
                <a:solidFill>
                  <a:srgbClr val="FF0000"/>
                </a:solidFill>
              </a:rPr>
              <a:t>What will you have to verify about the document</a:t>
            </a:r>
            <a:r>
              <a:rPr lang="en-CA" dirty="0" smtClean="0">
                <a:solidFill>
                  <a:srgbClr val="FF0000"/>
                </a:solidFill>
              </a:rPr>
              <a:t>?</a:t>
            </a:r>
            <a:endParaRPr lang="fr-CA" dirty="0">
              <a:solidFill>
                <a:srgbClr val="FF0000"/>
              </a:solidFill>
            </a:endParaRPr>
          </a:p>
        </p:txBody>
      </p:sp>
      <p:sp>
        <p:nvSpPr>
          <p:cNvPr id="3" name="Espace réservé du contenu 2"/>
          <p:cNvSpPr>
            <a:spLocks noGrp="1"/>
          </p:cNvSpPr>
          <p:nvPr>
            <p:ph idx="1"/>
          </p:nvPr>
        </p:nvSpPr>
        <p:spPr>
          <a:xfrm>
            <a:off x="457200" y="2215405"/>
            <a:ext cx="8229600" cy="4525963"/>
          </a:xfrm>
        </p:spPr>
        <p:txBody>
          <a:bodyPr>
            <a:normAutofit/>
          </a:bodyPr>
          <a:lstStyle/>
          <a:p>
            <a:r>
              <a:rPr lang="fr-CA" sz="2600" dirty="0" smtClean="0"/>
              <a:t>How ?</a:t>
            </a:r>
          </a:p>
          <a:p>
            <a:r>
              <a:rPr lang="fr-CA" sz="2600" dirty="0" err="1" smtClean="0"/>
              <a:t>Reliability</a:t>
            </a:r>
            <a:r>
              <a:rPr lang="fr-CA" sz="2600" dirty="0" smtClean="0"/>
              <a:t> </a:t>
            </a:r>
            <a:r>
              <a:rPr lang="fr-CA" sz="2600" dirty="0" err="1" smtClean="0"/>
              <a:t>compared</a:t>
            </a:r>
            <a:r>
              <a:rPr lang="fr-CA" sz="2600" dirty="0" smtClean="0"/>
              <a:t> to </a:t>
            </a:r>
            <a:r>
              <a:rPr lang="fr-CA" sz="2600" dirty="0" err="1" smtClean="0"/>
              <a:t>paper</a:t>
            </a:r>
            <a:endParaRPr lang="fr-CA" sz="2600" dirty="0"/>
          </a:p>
        </p:txBody>
      </p:sp>
      <p:sp>
        <p:nvSpPr>
          <p:cNvPr id="4" name="Slide Number Placeholder 3"/>
          <p:cNvSpPr>
            <a:spLocks noGrp="1"/>
          </p:cNvSpPr>
          <p:nvPr>
            <p:ph type="sldNum" sz="quarter" idx="12"/>
          </p:nvPr>
        </p:nvSpPr>
        <p:spPr/>
        <p:txBody>
          <a:bodyPr/>
          <a:lstStyle/>
          <a:p>
            <a:fld id="{7EDFE381-DE29-4547-B296-E35B556A6F2D}" type="slidenum">
              <a:rPr lang="fr-CA" smtClean="0"/>
              <a:t>6</a:t>
            </a:fld>
            <a:endParaRPr lang="fr-CA"/>
          </a:p>
        </p:txBody>
      </p:sp>
    </p:spTree>
    <p:extLst>
      <p:ext uri="{BB962C8B-B14F-4D97-AF65-F5344CB8AC3E}">
        <p14:creationId xmlns:p14="http://schemas.microsoft.com/office/powerpoint/2010/main" val="24845446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solidFill>
                  <a:srgbClr val="FF0000"/>
                </a:solidFill>
              </a:rPr>
              <a:t>Discussion</a:t>
            </a:r>
            <a:endParaRPr lang="fr-CA" dirty="0">
              <a:solidFill>
                <a:srgbClr val="FF0000"/>
              </a:solidFill>
            </a:endParaRPr>
          </a:p>
        </p:txBody>
      </p:sp>
      <p:sp>
        <p:nvSpPr>
          <p:cNvPr id="3" name="Espace réservé du contenu 2"/>
          <p:cNvSpPr>
            <a:spLocks noGrp="1"/>
          </p:cNvSpPr>
          <p:nvPr>
            <p:ph sz="half" idx="1"/>
          </p:nvPr>
        </p:nvSpPr>
        <p:spPr>
          <a:xfrm>
            <a:off x="539552" y="2132856"/>
            <a:ext cx="7715200" cy="2304256"/>
          </a:xfrm>
        </p:spPr>
        <p:txBody>
          <a:bodyPr>
            <a:normAutofit fontScale="25000" lnSpcReduction="20000"/>
          </a:bodyPr>
          <a:lstStyle/>
          <a:p>
            <a:r>
              <a:rPr lang="en-CA" sz="8000" dirty="0" smtClean="0"/>
              <a:t>Integrity </a:t>
            </a:r>
            <a:r>
              <a:rPr lang="en-CA" sz="8000" dirty="0"/>
              <a:t>in the technological world (metadata)</a:t>
            </a:r>
            <a:endParaRPr lang="fr-CA" sz="8000" dirty="0"/>
          </a:p>
          <a:p>
            <a:pPr lvl="1"/>
            <a:r>
              <a:rPr lang="en-CA" sz="8000" dirty="0"/>
              <a:t>How to assure integrity and authenticity? </a:t>
            </a:r>
          </a:p>
          <a:p>
            <a:pPr lvl="1"/>
            <a:r>
              <a:rPr lang="en-CA" sz="8000" dirty="0" smtClean="0"/>
              <a:t>How </a:t>
            </a:r>
            <a:r>
              <a:rPr lang="en-CA" sz="8000" dirty="0"/>
              <a:t>to demonstrate integrity?</a:t>
            </a:r>
            <a:endParaRPr lang="fr-CA" sz="8000" dirty="0"/>
          </a:p>
          <a:p>
            <a:pPr lvl="1"/>
            <a:r>
              <a:rPr lang="en-CA" sz="8000" dirty="0"/>
              <a:t>Difference between electronic document and paper document (example with an e-mail and an Excel file (</a:t>
            </a:r>
            <a:r>
              <a:rPr lang="fr-CA" sz="8000" dirty="0" err="1"/>
              <a:t>calculation</a:t>
            </a:r>
            <a:r>
              <a:rPr lang="fr-CA" sz="8000" dirty="0"/>
              <a:t> </a:t>
            </a:r>
            <a:r>
              <a:rPr lang="fr-CA" sz="8000" dirty="0" err="1"/>
              <a:t>functions</a:t>
            </a:r>
            <a:r>
              <a:rPr lang="fr-CA" sz="8000" dirty="0" smtClean="0"/>
              <a:t>)</a:t>
            </a:r>
            <a:endParaRPr lang="fr-CA" sz="8000" dirty="0"/>
          </a:p>
        </p:txBody>
      </p:sp>
      <p:sp>
        <p:nvSpPr>
          <p:cNvPr id="4" name="Espace réservé du contenu 3"/>
          <p:cNvSpPr>
            <a:spLocks noGrp="1"/>
          </p:cNvSpPr>
          <p:nvPr>
            <p:ph sz="half" idx="2"/>
          </p:nvPr>
        </p:nvSpPr>
        <p:spPr>
          <a:xfrm>
            <a:off x="8460432" y="5949280"/>
            <a:ext cx="226368" cy="176883"/>
          </a:xfrm>
        </p:spPr>
        <p:txBody>
          <a:bodyPr>
            <a:normAutofit fontScale="25000" lnSpcReduction="20000"/>
          </a:bodyPr>
          <a:lstStyle/>
          <a:p>
            <a:endParaRPr lang="fr-CA" dirty="0"/>
          </a:p>
        </p:txBody>
      </p:sp>
      <p:sp>
        <p:nvSpPr>
          <p:cNvPr id="5" name="Slide Number Placeholder 4"/>
          <p:cNvSpPr>
            <a:spLocks noGrp="1"/>
          </p:cNvSpPr>
          <p:nvPr>
            <p:ph type="sldNum" sz="quarter" idx="12"/>
          </p:nvPr>
        </p:nvSpPr>
        <p:spPr/>
        <p:txBody>
          <a:bodyPr/>
          <a:lstStyle/>
          <a:p>
            <a:fld id="{7EDFE381-DE29-4547-B296-E35B556A6F2D}" type="slidenum">
              <a:rPr lang="fr-CA" smtClean="0"/>
              <a:t>7</a:t>
            </a:fld>
            <a:endParaRPr lang="fr-CA"/>
          </a:p>
        </p:txBody>
      </p:sp>
    </p:spTree>
    <p:extLst>
      <p:ext uri="{BB962C8B-B14F-4D97-AF65-F5344CB8AC3E}">
        <p14:creationId xmlns:p14="http://schemas.microsoft.com/office/powerpoint/2010/main" val="25632200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contenu 2"/>
          <p:cNvSpPr>
            <a:spLocks noGrp="1"/>
          </p:cNvSpPr>
          <p:nvPr>
            <p:ph sz="half" idx="1"/>
          </p:nvPr>
        </p:nvSpPr>
        <p:spPr/>
        <p:txBody>
          <a:bodyPr/>
          <a:lstStyle/>
          <a:p>
            <a:endParaRPr lang="fr-CA"/>
          </a:p>
        </p:txBody>
      </p:sp>
      <p:sp>
        <p:nvSpPr>
          <p:cNvPr id="4" name="Espace réservé du contenu 3"/>
          <p:cNvSpPr>
            <a:spLocks noGrp="1"/>
          </p:cNvSpPr>
          <p:nvPr>
            <p:ph sz="half" idx="2"/>
          </p:nvPr>
        </p:nvSpPr>
        <p:spPr/>
        <p:txBody>
          <a:bodyPr/>
          <a:lstStyle/>
          <a:p>
            <a:endParaRPr lang="fr-CA"/>
          </a:p>
        </p:txBody>
      </p:sp>
      <p:pic>
        <p:nvPicPr>
          <p:cNvPr id="1026" name="Picture 2" descr="C:\Users\gip4189\Desktop\dont-believe-everything-you-see-on-the-intern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06" y="648072"/>
            <a:ext cx="9138094" cy="594928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7EDFE381-DE29-4547-B296-E35B556A6F2D}" type="slidenum">
              <a:rPr lang="fr-CA" smtClean="0"/>
              <a:t>8</a:t>
            </a:fld>
            <a:endParaRPr lang="fr-CA"/>
          </a:p>
        </p:txBody>
      </p:sp>
    </p:spTree>
    <p:extLst>
      <p:ext uri="{BB962C8B-B14F-4D97-AF65-F5344CB8AC3E}">
        <p14:creationId xmlns:p14="http://schemas.microsoft.com/office/powerpoint/2010/main" val="9482317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57808"/>
            <a:ext cx="8229600" cy="1143000"/>
          </a:xfrm>
        </p:spPr>
        <p:txBody>
          <a:bodyPr>
            <a:normAutofit/>
          </a:bodyPr>
          <a:lstStyle/>
          <a:p>
            <a:r>
              <a:rPr lang="fr-CA" dirty="0" err="1" smtClean="0">
                <a:solidFill>
                  <a:srgbClr val="FF0000"/>
                </a:solidFill>
              </a:rPr>
              <a:t>Integrity</a:t>
            </a:r>
            <a:endParaRPr lang="fr-CA" dirty="0">
              <a:solidFill>
                <a:srgbClr val="FF0000"/>
              </a:solidFill>
            </a:endParaRPr>
          </a:p>
        </p:txBody>
      </p:sp>
      <p:sp>
        <p:nvSpPr>
          <p:cNvPr id="3" name="Espace réservé du contenu 2"/>
          <p:cNvSpPr>
            <a:spLocks noGrp="1"/>
          </p:cNvSpPr>
          <p:nvPr>
            <p:ph idx="1"/>
          </p:nvPr>
        </p:nvSpPr>
        <p:spPr>
          <a:xfrm>
            <a:off x="467544" y="1772816"/>
            <a:ext cx="8229600" cy="4176463"/>
          </a:xfrm>
        </p:spPr>
        <p:txBody>
          <a:bodyPr>
            <a:normAutofit lnSpcReduction="10000"/>
          </a:bodyPr>
          <a:lstStyle/>
          <a:p>
            <a:pPr algn="just"/>
            <a:r>
              <a:rPr lang="en-US" sz="2800" dirty="0"/>
              <a:t>The integrity of a document is ensured if it is possible to verify that the information it contains has not been altered and has been maintained in its </a:t>
            </a:r>
            <a:r>
              <a:rPr lang="en-US" sz="2800" dirty="0" smtClean="0"/>
              <a:t>entirety. </a:t>
            </a:r>
          </a:p>
          <a:p>
            <a:pPr marL="914400" lvl="2" indent="0" algn="just">
              <a:buNone/>
            </a:pPr>
            <a:r>
              <a:rPr lang="en-CA" sz="1600" b="1" dirty="0"/>
              <a:t>An Act to Establish a Legal Framework for Information Technology, RSQ, c </a:t>
            </a:r>
            <a:r>
              <a:rPr lang="en-CA" sz="1600" b="1" dirty="0" smtClean="0"/>
              <a:t>C-1.1 s. 6</a:t>
            </a:r>
            <a:endParaRPr lang="en-US" sz="1600" dirty="0"/>
          </a:p>
          <a:p>
            <a:pPr marL="0" indent="0" algn="just">
              <a:buNone/>
            </a:pPr>
            <a:endParaRPr lang="en-US" sz="2800" dirty="0" smtClean="0"/>
          </a:p>
          <a:p>
            <a:pPr algn="just"/>
            <a:r>
              <a:rPr lang="en-CA" sz="2800" dirty="0"/>
              <a:t>The integrity of an electronic record may be proved by evidence of the integrity of the electronic records system by or in which the data was recorded or stored.</a:t>
            </a:r>
          </a:p>
          <a:p>
            <a:pPr lvl="1" algn="just"/>
            <a:r>
              <a:rPr lang="en-CA" sz="1600" dirty="0"/>
              <a:t>Evidence Act (Ontario) s. 34.1(5.1) (cf. Uniform Electronic Evidence Act)</a:t>
            </a:r>
          </a:p>
          <a:p>
            <a:pPr marL="0" indent="0" algn="just">
              <a:buNone/>
            </a:pPr>
            <a:endParaRPr lang="en-US" sz="2800" dirty="0" smtClean="0"/>
          </a:p>
        </p:txBody>
      </p:sp>
      <p:sp>
        <p:nvSpPr>
          <p:cNvPr id="4" name="Slide Number Placeholder 3"/>
          <p:cNvSpPr>
            <a:spLocks noGrp="1"/>
          </p:cNvSpPr>
          <p:nvPr>
            <p:ph type="sldNum" sz="quarter" idx="12"/>
          </p:nvPr>
        </p:nvSpPr>
        <p:spPr/>
        <p:txBody>
          <a:bodyPr/>
          <a:lstStyle/>
          <a:p>
            <a:fld id="{7EDFE381-DE29-4547-B296-E35B556A6F2D}" type="slidenum">
              <a:rPr lang="fr-CA" smtClean="0"/>
              <a:t>9</a:t>
            </a:fld>
            <a:endParaRPr lang="fr-CA"/>
          </a:p>
        </p:txBody>
      </p:sp>
    </p:spTree>
    <p:extLst>
      <p:ext uri="{BB962C8B-B14F-4D97-AF65-F5344CB8AC3E}">
        <p14:creationId xmlns:p14="http://schemas.microsoft.com/office/powerpoint/2010/main" val="377710194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631</TotalTime>
  <Words>1654</Words>
  <Application>Microsoft Office PowerPoint</Application>
  <PresentationFormat>On-screen Show (4:3)</PresentationFormat>
  <Paragraphs>217</Paragraphs>
  <Slides>48</Slides>
  <Notes>1</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Thème Office</vt:lpstr>
      <vt:lpstr>Social Media and Digital Evidence: Evolution or Revolution </vt:lpstr>
      <vt:lpstr>Social Media</vt:lpstr>
      <vt:lpstr>1st scenario</vt:lpstr>
      <vt:lpstr>Questions</vt:lpstr>
      <vt:lpstr>1. What will you accept?</vt:lpstr>
      <vt:lpstr>2. What will you have to verify about the document?</vt:lpstr>
      <vt:lpstr>Discussion</vt:lpstr>
      <vt:lpstr>PowerPoint Presentation</vt:lpstr>
      <vt:lpstr>Integrity</vt:lpstr>
      <vt:lpstr>E-Doc </vt:lpstr>
      <vt:lpstr>Metadata</vt:lpstr>
      <vt:lpstr>Assure integrity on creation</vt:lpstr>
      <vt:lpstr>Demonstrate integrity at time of use</vt:lpstr>
      <vt:lpstr>Expert’s report on integrity of data</vt:lpstr>
      <vt:lpstr>2nd scenario</vt:lpstr>
      <vt:lpstr>Questions</vt:lpstr>
      <vt:lpstr>1. Will you accept this(ese) page(s)/picture(s)?</vt:lpstr>
      <vt:lpstr>2. What will you have to verify? </vt:lpstr>
      <vt:lpstr>Discussion</vt:lpstr>
      <vt:lpstr>Wikipedia</vt:lpstr>
      <vt:lpstr>PowerPoint Presentation</vt:lpstr>
      <vt:lpstr>PowerPoint Presentation</vt:lpstr>
      <vt:lpstr>Google Street View / WayBack Machine / Google Cache</vt:lpstr>
      <vt:lpstr>PowerPoint Presentation</vt:lpstr>
      <vt:lpstr>PowerPoint Presentation</vt:lpstr>
      <vt:lpstr>PowerPoint Presentation</vt:lpstr>
      <vt:lpstr>ITV Technologies Inc. v. WIC Television Ltd., 2003 FC 1056 </vt:lpstr>
      <vt:lpstr>ITV Technologies Inc. v. WIC Television Ltd., 2003 FC 1056 </vt:lpstr>
      <vt:lpstr>More and more used in court</vt:lpstr>
      <vt:lpstr>3th scenario</vt:lpstr>
      <vt:lpstr>Questions</vt:lpstr>
      <vt:lpstr>1. Will you accept the extract: </vt:lpstr>
      <vt:lpstr>2. What will you have to verify? </vt:lpstr>
      <vt:lpstr>3. Can we create a false Facebook profile to obtain evidence or to “watch” someone? </vt:lpstr>
      <vt:lpstr>Discussion</vt:lpstr>
      <vt:lpstr>Facebook: What is it? </vt:lpstr>
      <vt:lpstr>Twitter: What is it? </vt:lpstr>
      <vt:lpstr>Private vs public</vt:lpstr>
      <vt:lpstr>False profile</vt:lpstr>
      <vt:lpstr>False profile</vt:lpstr>
      <vt:lpstr>4th scenario</vt:lpstr>
      <vt:lpstr>Questions</vt:lpstr>
      <vt:lpstr>Discussion</vt:lpstr>
      <vt:lpstr>Tweeting during a hearing ?</vt:lpstr>
      <vt:lpstr>Judge / Juge &amp; Facebook / LinkedIn</vt:lpstr>
      <vt:lpstr>Canadian Union of Postal Workers v. Canada Post Corporation, 2012 FC 975 </vt:lpstr>
      <vt:lpstr>Adjudicators’ “friends”</vt:lpstr>
      <vt:lpstr>Decisions released on social media platforms</vt:lpstr>
    </vt:vector>
  </TitlesOfParts>
  <Company>Ministère des Relations internationales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Patrick Gingras</dc:creator>
  <cp:lastModifiedBy>Gregory, John D. (JUS)</cp:lastModifiedBy>
  <cp:revision>132</cp:revision>
  <dcterms:created xsi:type="dcterms:W3CDTF">2013-05-16T14:57:10Z</dcterms:created>
  <dcterms:modified xsi:type="dcterms:W3CDTF">2013-10-28T16:54:29Z</dcterms:modified>
</cp:coreProperties>
</file>