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22"/>
  </p:notesMasterIdLst>
  <p:handoutMasterIdLst>
    <p:handoutMasterId r:id="rId23"/>
  </p:handoutMasterIdLst>
  <p:sldIdLst>
    <p:sldId id="303" r:id="rId2"/>
    <p:sldId id="494" r:id="rId3"/>
    <p:sldId id="496" r:id="rId4"/>
    <p:sldId id="497" r:id="rId5"/>
    <p:sldId id="498" r:id="rId6"/>
    <p:sldId id="499" r:id="rId7"/>
    <p:sldId id="500" r:id="rId8"/>
    <p:sldId id="501" r:id="rId9"/>
    <p:sldId id="502" r:id="rId10"/>
    <p:sldId id="503" r:id="rId11"/>
    <p:sldId id="504" r:id="rId12"/>
    <p:sldId id="506" r:id="rId13"/>
    <p:sldId id="507" r:id="rId14"/>
    <p:sldId id="511" r:id="rId15"/>
    <p:sldId id="508" r:id="rId16"/>
    <p:sldId id="510" r:id="rId17"/>
    <p:sldId id="513" r:id="rId18"/>
    <p:sldId id="514" r:id="rId19"/>
    <p:sldId id="516" r:id="rId20"/>
    <p:sldId id="515" r:id="rId21"/>
  </p:sldIdLst>
  <p:sldSz cx="9144000" cy="6858000" type="screen4x3"/>
  <p:notesSz cx="6881813" cy="9296400"/>
  <p:defaultTextStyle>
    <a:defPPr>
      <a:defRPr lang="en-CA"/>
    </a:defPPr>
    <a:lvl1pPr algn="ctr" rtl="0" fontAlgn="base">
      <a:lnSpc>
        <a:spcPct val="90000"/>
      </a:lnSpc>
      <a:spcBef>
        <a:spcPct val="50000"/>
      </a:spcBef>
      <a:spcAft>
        <a:spcPct val="0"/>
      </a:spcAft>
      <a:buClr>
        <a:schemeClr val="tx2"/>
      </a:buClr>
      <a:buSzPct val="80000"/>
      <a:buFont typeface="Wingdings" pitchFamily="2" charset="2"/>
      <a:buChar char="§"/>
      <a:defRPr kern="1200">
        <a:solidFill>
          <a:schemeClr val="tx1"/>
        </a:solidFill>
        <a:latin typeface="Stone Sans" pitchFamily="50" charset="0"/>
        <a:ea typeface="+mn-ea"/>
        <a:cs typeface="+mn-cs"/>
      </a:defRPr>
    </a:lvl1pPr>
    <a:lvl2pPr marL="457200" algn="ctr" rtl="0" fontAlgn="base">
      <a:lnSpc>
        <a:spcPct val="90000"/>
      </a:lnSpc>
      <a:spcBef>
        <a:spcPct val="50000"/>
      </a:spcBef>
      <a:spcAft>
        <a:spcPct val="0"/>
      </a:spcAft>
      <a:buClr>
        <a:schemeClr val="tx2"/>
      </a:buClr>
      <a:buSzPct val="80000"/>
      <a:buFont typeface="Wingdings" pitchFamily="2" charset="2"/>
      <a:buChar char="§"/>
      <a:defRPr kern="1200">
        <a:solidFill>
          <a:schemeClr val="tx1"/>
        </a:solidFill>
        <a:latin typeface="Stone Sans" pitchFamily="50" charset="0"/>
        <a:ea typeface="+mn-ea"/>
        <a:cs typeface="+mn-cs"/>
      </a:defRPr>
    </a:lvl2pPr>
    <a:lvl3pPr marL="914400" algn="ctr" rtl="0" fontAlgn="base">
      <a:lnSpc>
        <a:spcPct val="90000"/>
      </a:lnSpc>
      <a:spcBef>
        <a:spcPct val="50000"/>
      </a:spcBef>
      <a:spcAft>
        <a:spcPct val="0"/>
      </a:spcAft>
      <a:buClr>
        <a:schemeClr val="tx2"/>
      </a:buClr>
      <a:buSzPct val="80000"/>
      <a:buFont typeface="Wingdings" pitchFamily="2" charset="2"/>
      <a:buChar char="§"/>
      <a:defRPr kern="1200">
        <a:solidFill>
          <a:schemeClr val="tx1"/>
        </a:solidFill>
        <a:latin typeface="Stone Sans" pitchFamily="50" charset="0"/>
        <a:ea typeface="+mn-ea"/>
        <a:cs typeface="+mn-cs"/>
      </a:defRPr>
    </a:lvl3pPr>
    <a:lvl4pPr marL="1371600" algn="ctr" rtl="0" fontAlgn="base">
      <a:lnSpc>
        <a:spcPct val="90000"/>
      </a:lnSpc>
      <a:spcBef>
        <a:spcPct val="50000"/>
      </a:spcBef>
      <a:spcAft>
        <a:spcPct val="0"/>
      </a:spcAft>
      <a:buClr>
        <a:schemeClr val="tx2"/>
      </a:buClr>
      <a:buSzPct val="80000"/>
      <a:buFont typeface="Wingdings" pitchFamily="2" charset="2"/>
      <a:buChar char="§"/>
      <a:defRPr kern="1200">
        <a:solidFill>
          <a:schemeClr val="tx1"/>
        </a:solidFill>
        <a:latin typeface="Stone Sans" pitchFamily="50" charset="0"/>
        <a:ea typeface="+mn-ea"/>
        <a:cs typeface="+mn-cs"/>
      </a:defRPr>
    </a:lvl4pPr>
    <a:lvl5pPr marL="1828800" algn="ctr" rtl="0" fontAlgn="base">
      <a:lnSpc>
        <a:spcPct val="90000"/>
      </a:lnSpc>
      <a:spcBef>
        <a:spcPct val="50000"/>
      </a:spcBef>
      <a:spcAft>
        <a:spcPct val="0"/>
      </a:spcAft>
      <a:buClr>
        <a:schemeClr val="tx2"/>
      </a:buClr>
      <a:buSzPct val="80000"/>
      <a:buFont typeface="Wingdings" pitchFamily="2" charset="2"/>
      <a:buChar char="§"/>
      <a:defRPr kern="1200">
        <a:solidFill>
          <a:schemeClr val="tx1"/>
        </a:solidFill>
        <a:latin typeface="Stone Sans" pitchFamily="50" charset="0"/>
        <a:ea typeface="+mn-ea"/>
        <a:cs typeface="+mn-cs"/>
      </a:defRPr>
    </a:lvl5pPr>
    <a:lvl6pPr marL="2286000" algn="l" defTabSz="914400" rtl="0" eaLnBrk="1" latinLnBrk="0" hangingPunct="1">
      <a:defRPr kern="1200">
        <a:solidFill>
          <a:schemeClr val="tx1"/>
        </a:solidFill>
        <a:latin typeface="Stone Sans" pitchFamily="50" charset="0"/>
        <a:ea typeface="+mn-ea"/>
        <a:cs typeface="+mn-cs"/>
      </a:defRPr>
    </a:lvl6pPr>
    <a:lvl7pPr marL="2743200" algn="l" defTabSz="914400" rtl="0" eaLnBrk="1" latinLnBrk="0" hangingPunct="1">
      <a:defRPr kern="1200">
        <a:solidFill>
          <a:schemeClr val="tx1"/>
        </a:solidFill>
        <a:latin typeface="Stone Sans" pitchFamily="50" charset="0"/>
        <a:ea typeface="+mn-ea"/>
        <a:cs typeface="+mn-cs"/>
      </a:defRPr>
    </a:lvl7pPr>
    <a:lvl8pPr marL="3200400" algn="l" defTabSz="914400" rtl="0" eaLnBrk="1" latinLnBrk="0" hangingPunct="1">
      <a:defRPr kern="1200">
        <a:solidFill>
          <a:schemeClr val="tx1"/>
        </a:solidFill>
        <a:latin typeface="Stone Sans" pitchFamily="50" charset="0"/>
        <a:ea typeface="+mn-ea"/>
        <a:cs typeface="+mn-cs"/>
      </a:defRPr>
    </a:lvl8pPr>
    <a:lvl9pPr marL="3657600" algn="l" defTabSz="914400" rtl="0" eaLnBrk="1" latinLnBrk="0" hangingPunct="1">
      <a:defRPr kern="1200">
        <a:solidFill>
          <a:schemeClr val="tx1"/>
        </a:solidFill>
        <a:latin typeface="Stone Sans" pitchFamily="50" charset="0"/>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928">
          <p15:clr>
            <a:srgbClr val="A4A3A4"/>
          </p15:clr>
        </p15:guide>
        <p15:guide id="2" pos="216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FFDE9B"/>
    <a:srgbClr val="FFCC66"/>
    <a:srgbClr val="969696"/>
    <a:srgbClr val="6699FF"/>
    <a:srgbClr val="33CCCC"/>
    <a:srgbClr val="FF66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86569" autoAdjust="0"/>
  </p:normalViewPr>
  <p:slideViewPr>
    <p:cSldViewPr>
      <p:cViewPr varScale="1">
        <p:scale>
          <a:sx n="64" d="100"/>
          <a:sy n="64" d="100"/>
        </p:scale>
        <p:origin x="1572" y="72"/>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notesViewPr>
    <p:cSldViewPr>
      <p:cViewPr varScale="1">
        <p:scale>
          <a:sx n="78" d="100"/>
          <a:sy n="78" d="100"/>
        </p:scale>
        <p:origin x="-2016" y="-102"/>
      </p:cViewPr>
      <p:guideLst>
        <p:guide orient="horz" pos="2928"/>
        <p:guide pos="216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82119" cy="465138"/>
          </a:xfrm>
          <a:prstGeom prst="rect">
            <a:avLst/>
          </a:prstGeom>
          <a:noFill/>
          <a:ln w="9525">
            <a:noFill/>
            <a:miter lim="800000"/>
            <a:headEnd/>
            <a:tailEnd/>
          </a:ln>
          <a:effectLst/>
        </p:spPr>
        <p:txBody>
          <a:bodyPr vert="horz" wrap="square" lIns="91666" tIns="45833" rIns="91666" bIns="45833" numCol="1" anchor="t" anchorCtr="0" compatLnSpc="1">
            <a:prstTxWarp prst="textNoShape">
              <a:avLst/>
            </a:prstTxWarp>
          </a:bodyPr>
          <a:lstStyle>
            <a:lvl1pPr algn="l" defTabSz="915988">
              <a:lnSpc>
                <a:spcPct val="100000"/>
              </a:lnSpc>
              <a:spcBef>
                <a:spcPct val="0"/>
              </a:spcBef>
              <a:buClrTx/>
              <a:buSzTx/>
              <a:buFontTx/>
              <a:buNone/>
              <a:defRPr sz="1200" smtClean="0">
                <a:latin typeface="Times New Roman" pitchFamily="18" charset="0"/>
              </a:defRPr>
            </a:lvl1pPr>
          </a:lstStyle>
          <a:p>
            <a:pPr>
              <a:defRPr/>
            </a:pPr>
            <a:endParaRPr lang="en-CA"/>
          </a:p>
        </p:txBody>
      </p:sp>
      <p:sp>
        <p:nvSpPr>
          <p:cNvPr id="25603" name="Rectangle 3"/>
          <p:cNvSpPr>
            <a:spLocks noGrp="1" noChangeArrowheads="1"/>
          </p:cNvSpPr>
          <p:nvPr>
            <p:ph type="dt" sz="quarter" idx="1"/>
          </p:nvPr>
        </p:nvSpPr>
        <p:spPr bwMode="auto">
          <a:xfrm>
            <a:off x="3899694" y="0"/>
            <a:ext cx="2982119" cy="465138"/>
          </a:xfrm>
          <a:prstGeom prst="rect">
            <a:avLst/>
          </a:prstGeom>
          <a:noFill/>
          <a:ln w="9525">
            <a:noFill/>
            <a:miter lim="800000"/>
            <a:headEnd/>
            <a:tailEnd/>
          </a:ln>
          <a:effectLst/>
        </p:spPr>
        <p:txBody>
          <a:bodyPr vert="horz" wrap="square" lIns="91666" tIns="45833" rIns="91666" bIns="45833" numCol="1" anchor="t" anchorCtr="0" compatLnSpc="1">
            <a:prstTxWarp prst="textNoShape">
              <a:avLst/>
            </a:prstTxWarp>
          </a:bodyPr>
          <a:lstStyle>
            <a:lvl1pPr algn="r" defTabSz="915988">
              <a:lnSpc>
                <a:spcPct val="100000"/>
              </a:lnSpc>
              <a:spcBef>
                <a:spcPct val="0"/>
              </a:spcBef>
              <a:buClrTx/>
              <a:buSzTx/>
              <a:buFontTx/>
              <a:buNone/>
              <a:defRPr sz="1200" smtClean="0">
                <a:latin typeface="Times New Roman" pitchFamily="18" charset="0"/>
              </a:defRPr>
            </a:lvl1pPr>
          </a:lstStyle>
          <a:p>
            <a:pPr>
              <a:defRPr/>
            </a:pPr>
            <a:endParaRPr lang="en-CA"/>
          </a:p>
        </p:txBody>
      </p:sp>
      <p:sp>
        <p:nvSpPr>
          <p:cNvPr id="25604" name="Rectangle 4"/>
          <p:cNvSpPr>
            <a:spLocks noGrp="1" noChangeArrowheads="1"/>
          </p:cNvSpPr>
          <p:nvPr>
            <p:ph type="ftr" sz="quarter" idx="2"/>
          </p:nvPr>
        </p:nvSpPr>
        <p:spPr bwMode="auto">
          <a:xfrm>
            <a:off x="0" y="8831265"/>
            <a:ext cx="2982119" cy="465137"/>
          </a:xfrm>
          <a:prstGeom prst="rect">
            <a:avLst/>
          </a:prstGeom>
          <a:noFill/>
          <a:ln w="9525">
            <a:noFill/>
            <a:miter lim="800000"/>
            <a:headEnd/>
            <a:tailEnd/>
          </a:ln>
          <a:effectLst/>
        </p:spPr>
        <p:txBody>
          <a:bodyPr vert="horz" wrap="square" lIns="91666" tIns="45833" rIns="91666" bIns="45833" numCol="1" anchor="b" anchorCtr="0" compatLnSpc="1">
            <a:prstTxWarp prst="textNoShape">
              <a:avLst/>
            </a:prstTxWarp>
          </a:bodyPr>
          <a:lstStyle>
            <a:lvl1pPr algn="l" defTabSz="915988">
              <a:lnSpc>
                <a:spcPct val="100000"/>
              </a:lnSpc>
              <a:spcBef>
                <a:spcPct val="0"/>
              </a:spcBef>
              <a:buClrTx/>
              <a:buSzTx/>
              <a:buFontTx/>
              <a:buNone/>
              <a:defRPr sz="1200" smtClean="0">
                <a:latin typeface="Times New Roman" pitchFamily="18" charset="0"/>
              </a:defRPr>
            </a:lvl1pPr>
          </a:lstStyle>
          <a:p>
            <a:pPr>
              <a:defRPr/>
            </a:pPr>
            <a:endParaRPr lang="en-CA"/>
          </a:p>
        </p:txBody>
      </p:sp>
      <p:sp>
        <p:nvSpPr>
          <p:cNvPr id="25605" name="Rectangle 5"/>
          <p:cNvSpPr>
            <a:spLocks noGrp="1" noChangeArrowheads="1"/>
          </p:cNvSpPr>
          <p:nvPr>
            <p:ph type="sldNum" sz="quarter" idx="3"/>
          </p:nvPr>
        </p:nvSpPr>
        <p:spPr bwMode="auto">
          <a:xfrm>
            <a:off x="3899694" y="8831265"/>
            <a:ext cx="2982119" cy="465137"/>
          </a:xfrm>
          <a:prstGeom prst="rect">
            <a:avLst/>
          </a:prstGeom>
          <a:noFill/>
          <a:ln w="9525">
            <a:noFill/>
            <a:miter lim="800000"/>
            <a:headEnd/>
            <a:tailEnd/>
          </a:ln>
          <a:effectLst/>
        </p:spPr>
        <p:txBody>
          <a:bodyPr vert="horz" wrap="square" lIns="91666" tIns="45833" rIns="91666" bIns="45833" numCol="1" anchor="b" anchorCtr="0" compatLnSpc="1">
            <a:prstTxWarp prst="textNoShape">
              <a:avLst/>
            </a:prstTxWarp>
          </a:bodyPr>
          <a:lstStyle>
            <a:lvl1pPr algn="r" defTabSz="915988">
              <a:lnSpc>
                <a:spcPct val="100000"/>
              </a:lnSpc>
              <a:spcBef>
                <a:spcPct val="0"/>
              </a:spcBef>
              <a:buClrTx/>
              <a:buSzTx/>
              <a:buFontTx/>
              <a:buNone/>
              <a:defRPr sz="1200" smtClean="0">
                <a:latin typeface="Times New Roman" pitchFamily="18" charset="0"/>
              </a:defRPr>
            </a:lvl1pPr>
          </a:lstStyle>
          <a:p>
            <a:pPr>
              <a:defRPr/>
            </a:pPr>
            <a:fld id="{D3BEBA9C-8C30-4896-8C91-EECC1001F50F}" type="slidenum">
              <a:rPr lang="en-CA"/>
              <a:pPr>
                <a:defRPr/>
              </a:pPr>
              <a:t>‹#›</a:t>
            </a:fld>
            <a:endParaRPr lang="en-CA"/>
          </a:p>
        </p:txBody>
      </p:sp>
    </p:spTree>
    <p:extLst>
      <p:ext uri="{BB962C8B-B14F-4D97-AF65-F5344CB8AC3E}">
        <p14:creationId xmlns:p14="http://schemas.microsoft.com/office/powerpoint/2010/main" val="12463499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82119" cy="465138"/>
          </a:xfrm>
          <a:prstGeom prst="rect">
            <a:avLst/>
          </a:prstGeom>
          <a:noFill/>
          <a:ln w="9525">
            <a:noFill/>
            <a:miter lim="800000"/>
            <a:headEnd/>
            <a:tailEnd/>
          </a:ln>
          <a:effectLst/>
        </p:spPr>
        <p:txBody>
          <a:bodyPr vert="horz" wrap="square" lIns="91666" tIns="45833" rIns="91666" bIns="45833" numCol="1" anchor="t" anchorCtr="0" compatLnSpc="1">
            <a:prstTxWarp prst="textNoShape">
              <a:avLst/>
            </a:prstTxWarp>
          </a:bodyPr>
          <a:lstStyle>
            <a:lvl1pPr algn="l" defTabSz="915988">
              <a:defRPr sz="1200" smtClean="0"/>
            </a:lvl1pPr>
          </a:lstStyle>
          <a:p>
            <a:pPr>
              <a:defRPr/>
            </a:pPr>
            <a:endParaRPr lang="en-US"/>
          </a:p>
        </p:txBody>
      </p:sp>
      <p:sp>
        <p:nvSpPr>
          <p:cNvPr id="100355" name="Rectangle 3"/>
          <p:cNvSpPr>
            <a:spLocks noGrp="1" noChangeArrowheads="1"/>
          </p:cNvSpPr>
          <p:nvPr>
            <p:ph type="dt" idx="1"/>
          </p:nvPr>
        </p:nvSpPr>
        <p:spPr bwMode="auto">
          <a:xfrm>
            <a:off x="3899694" y="0"/>
            <a:ext cx="2982119" cy="465138"/>
          </a:xfrm>
          <a:prstGeom prst="rect">
            <a:avLst/>
          </a:prstGeom>
          <a:noFill/>
          <a:ln w="9525">
            <a:noFill/>
            <a:miter lim="800000"/>
            <a:headEnd/>
            <a:tailEnd/>
          </a:ln>
          <a:effectLst/>
        </p:spPr>
        <p:txBody>
          <a:bodyPr vert="horz" wrap="square" lIns="91666" tIns="45833" rIns="91666" bIns="45833" numCol="1" anchor="t" anchorCtr="0" compatLnSpc="1">
            <a:prstTxWarp prst="textNoShape">
              <a:avLst/>
            </a:prstTxWarp>
          </a:bodyPr>
          <a:lstStyle>
            <a:lvl1pPr algn="r" defTabSz="915988">
              <a:defRPr sz="1200" smtClean="0"/>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19188" y="698500"/>
            <a:ext cx="4645025" cy="3484563"/>
          </a:xfrm>
          <a:prstGeom prst="rect">
            <a:avLst/>
          </a:prstGeom>
          <a:noFill/>
          <a:ln w="9525">
            <a:solidFill>
              <a:srgbClr val="000000"/>
            </a:solidFill>
            <a:miter lim="800000"/>
            <a:headEnd/>
            <a:tailEnd/>
          </a:ln>
        </p:spPr>
      </p:sp>
      <p:sp>
        <p:nvSpPr>
          <p:cNvPr id="100357" name="Rectangle 5"/>
          <p:cNvSpPr>
            <a:spLocks noGrp="1" noChangeArrowheads="1"/>
          </p:cNvSpPr>
          <p:nvPr>
            <p:ph type="body" sz="quarter" idx="3"/>
          </p:nvPr>
        </p:nvSpPr>
        <p:spPr bwMode="auto">
          <a:xfrm>
            <a:off x="917575" y="4416427"/>
            <a:ext cx="5046663" cy="4181475"/>
          </a:xfrm>
          <a:prstGeom prst="rect">
            <a:avLst/>
          </a:prstGeom>
          <a:noFill/>
          <a:ln w="9525">
            <a:noFill/>
            <a:miter lim="800000"/>
            <a:headEnd/>
            <a:tailEnd/>
          </a:ln>
          <a:effectLst/>
        </p:spPr>
        <p:txBody>
          <a:bodyPr vert="horz" wrap="square" lIns="91666" tIns="45833" rIns="91666" bIns="4583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0358" name="Rectangle 6"/>
          <p:cNvSpPr>
            <a:spLocks noGrp="1" noChangeArrowheads="1"/>
          </p:cNvSpPr>
          <p:nvPr>
            <p:ph type="ftr" sz="quarter" idx="4"/>
          </p:nvPr>
        </p:nvSpPr>
        <p:spPr bwMode="auto">
          <a:xfrm>
            <a:off x="0" y="8831265"/>
            <a:ext cx="2982119" cy="465137"/>
          </a:xfrm>
          <a:prstGeom prst="rect">
            <a:avLst/>
          </a:prstGeom>
          <a:noFill/>
          <a:ln w="9525">
            <a:noFill/>
            <a:miter lim="800000"/>
            <a:headEnd/>
            <a:tailEnd/>
          </a:ln>
          <a:effectLst/>
        </p:spPr>
        <p:txBody>
          <a:bodyPr vert="horz" wrap="square" lIns="91666" tIns="45833" rIns="91666" bIns="45833" numCol="1" anchor="b" anchorCtr="0" compatLnSpc="1">
            <a:prstTxWarp prst="textNoShape">
              <a:avLst/>
            </a:prstTxWarp>
          </a:bodyPr>
          <a:lstStyle>
            <a:lvl1pPr algn="l" defTabSz="915988">
              <a:defRPr sz="1200" smtClean="0"/>
            </a:lvl1pPr>
          </a:lstStyle>
          <a:p>
            <a:pPr>
              <a:defRPr/>
            </a:pPr>
            <a:endParaRPr lang="en-US"/>
          </a:p>
        </p:txBody>
      </p:sp>
      <p:sp>
        <p:nvSpPr>
          <p:cNvPr id="100359" name="Rectangle 7"/>
          <p:cNvSpPr>
            <a:spLocks noGrp="1" noChangeArrowheads="1"/>
          </p:cNvSpPr>
          <p:nvPr>
            <p:ph type="sldNum" sz="quarter" idx="5"/>
          </p:nvPr>
        </p:nvSpPr>
        <p:spPr bwMode="auto">
          <a:xfrm>
            <a:off x="3899694" y="8831265"/>
            <a:ext cx="2982119" cy="465137"/>
          </a:xfrm>
          <a:prstGeom prst="rect">
            <a:avLst/>
          </a:prstGeom>
          <a:noFill/>
          <a:ln w="9525">
            <a:noFill/>
            <a:miter lim="800000"/>
            <a:headEnd/>
            <a:tailEnd/>
          </a:ln>
          <a:effectLst/>
        </p:spPr>
        <p:txBody>
          <a:bodyPr vert="horz" wrap="square" lIns="91666" tIns="45833" rIns="91666" bIns="45833" numCol="1" anchor="b" anchorCtr="0" compatLnSpc="1">
            <a:prstTxWarp prst="textNoShape">
              <a:avLst/>
            </a:prstTxWarp>
          </a:bodyPr>
          <a:lstStyle>
            <a:lvl1pPr algn="r" defTabSz="915988">
              <a:defRPr sz="1200" smtClean="0"/>
            </a:lvl1pPr>
          </a:lstStyle>
          <a:p>
            <a:pPr>
              <a:defRPr/>
            </a:pPr>
            <a:fld id="{765DE6B8-D090-48A5-977D-D91109D97D84}" type="slidenum">
              <a:rPr lang="en-US"/>
              <a:pPr>
                <a:defRPr/>
              </a:pPr>
              <a:t>‹#›</a:t>
            </a:fld>
            <a:endParaRPr lang="en-US"/>
          </a:p>
        </p:txBody>
      </p:sp>
    </p:spTree>
    <p:extLst>
      <p:ext uri="{BB962C8B-B14F-4D97-AF65-F5344CB8AC3E}">
        <p14:creationId xmlns:p14="http://schemas.microsoft.com/office/powerpoint/2010/main" val="3578605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0E27B37A-C285-4886-9B4C-9167CC9433E6}" type="slidenum">
              <a:rPr lang="en-US"/>
              <a:pPr/>
              <a:t>1</a:t>
            </a:fld>
            <a:endParaRPr lang="en-US"/>
          </a:p>
        </p:txBody>
      </p:sp>
      <p:sp>
        <p:nvSpPr>
          <p:cNvPr id="44035" name="Rectangle 2"/>
          <p:cNvSpPr>
            <a:spLocks noGrp="1" noRot="1" noChangeAspect="1" noChangeArrowheads="1" noTextEdit="1"/>
          </p:cNvSpPr>
          <p:nvPr>
            <p:ph type="sldImg"/>
          </p:nvPr>
        </p:nvSpPr>
        <p:spPr>
          <a:solidFill>
            <a:srgbClr val="FFFFFF"/>
          </a:solidFill>
          <a:ln/>
        </p:spPr>
      </p:sp>
      <p:sp>
        <p:nvSpPr>
          <p:cNvPr id="440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smtClean="0"/>
          </a:p>
        </p:txBody>
      </p:sp>
    </p:spTree>
    <p:extLst>
      <p:ext uri="{BB962C8B-B14F-4D97-AF65-F5344CB8AC3E}">
        <p14:creationId xmlns:p14="http://schemas.microsoft.com/office/powerpoint/2010/main" val="13133111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A658569-EC1D-48D8-8786-B36119E71155}" type="slidenum">
              <a:rPr lang="en-US"/>
              <a:pPr/>
              <a:t>10</a:t>
            </a:fld>
            <a:endParaRPr lang="en-US"/>
          </a:p>
        </p:txBody>
      </p:sp>
      <p:sp>
        <p:nvSpPr>
          <p:cNvPr id="45059" name="Rectangle 2"/>
          <p:cNvSpPr>
            <a:spLocks noGrp="1" noRot="1" noChangeAspect="1" noChangeArrowheads="1" noTextEdit="1"/>
          </p:cNvSpPr>
          <p:nvPr>
            <p:ph type="sldImg"/>
          </p:nvPr>
        </p:nvSpPr>
        <p:spPr>
          <a:solidFill>
            <a:srgbClr val="FFFFFF"/>
          </a:solidFill>
          <a:ln/>
        </p:spPr>
      </p:sp>
      <p:sp>
        <p:nvSpPr>
          <p:cNvPr id="45060" name="Rectangle 3"/>
          <p:cNvSpPr>
            <a:spLocks noGrp="1" noChangeArrowheads="1"/>
          </p:cNvSpPr>
          <p:nvPr>
            <p:ph type="body" idx="1"/>
          </p:nvPr>
        </p:nvSpPr>
        <p:spPr>
          <a:solidFill>
            <a:srgbClr val="FFFFFF"/>
          </a:solidFill>
          <a:ln>
            <a:solidFill>
              <a:srgbClr val="000000"/>
            </a:solidFill>
          </a:ln>
        </p:spPr>
        <p:txBody>
          <a:bodyPr/>
          <a:lstStyle/>
          <a:p>
            <a:endParaRPr lang="en-US" dirty="0"/>
          </a:p>
          <a:p>
            <a:r>
              <a:rPr lang="en-US" dirty="0" smtClean="0"/>
              <a:t>Some arguments for change are outlined on this slide.  </a:t>
            </a:r>
          </a:p>
          <a:p>
            <a:endParaRPr lang="en-US" dirty="0"/>
          </a:p>
          <a:p>
            <a:r>
              <a:rPr lang="en-US" dirty="0" smtClean="0"/>
              <a:t>I’d note especially that c</a:t>
            </a:r>
            <a:r>
              <a:rPr lang="en-US" sz="1200" kern="1200" dirty="0" smtClean="0">
                <a:solidFill>
                  <a:schemeClr val="tx1"/>
                </a:solidFill>
                <a:effectLst/>
                <a:latin typeface="Times New Roman" pitchFamily="18" charset="0"/>
                <a:ea typeface="+mn-ea"/>
                <a:cs typeface="+mn-cs"/>
              </a:rPr>
              <a:t>urrent international research is suggesting strong practical reasons for ensuring meaningful access to justice.  In addition to preventing suffering and advancing equality, it saves public money in the long run and results in better outcomes. Studies from Australia, UK and US are building a business case by quantifying the return on investment for legal aid dollars. </a:t>
            </a:r>
          </a:p>
          <a:p>
            <a:endParaRPr lang="en-US" sz="1200" b="1" kern="1200" dirty="0" smtClean="0">
              <a:solidFill>
                <a:schemeClr val="tx1"/>
              </a:solidFill>
              <a:effectLst/>
              <a:latin typeface="Times New Roman" pitchFamily="18" charset="0"/>
              <a:ea typeface="+mn-ea"/>
              <a:cs typeface="+mn-cs"/>
            </a:endParaRPr>
          </a:p>
          <a:p>
            <a:r>
              <a:rPr lang="en-US" sz="1200" b="1" kern="1200" dirty="0" smtClean="0">
                <a:solidFill>
                  <a:schemeClr val="tx1"/>
                </a:solidFill>
                <a:effectLst/>
                <a:latin typeface="Times New Roman" pitchFamily="18" charset="0"/>
                <a:ea typeface="+mn-ea"/>
                <a:cs typeface="+mn-cs"/>
              </a:rPr>
              <a:t>The average demonstrated social return on investment is that every $1 of legal aid spending results in about $6 in benefit to the public purse in other areas (but this figure ranges from about $2- $30)</a:t>
            </a:r>
            <a:endParaRPr lang="en-CA" sz="1200" b="1"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 </a:t>
            </a:r>
            <a:endParaRPr lang="en-CA" sz="1200" kern="1200" dirty="0" smtClean="0">
              <a:solidFill>
                <a:schemeClr val="tx1"/>
              </a:solidFill>
              <a:effectLst/>
              <a:latin typeface="Times New Roman" pitchFamily="18" charset="0"/>
              <a:ea typeface="+mn-ea"/>
              <a:cs typeface="+mn-cs"/>
            </a:endParaRPr>
          </a:p>
        </p:txBody>
      </p:sp>
    </p:spTree>
    <p:extLst>
      <p:ext uri="{BB962C8B-B14F-4D97-AF65-F5344CB8AC3E}">
        <p14:creationId xmlns:p14="http://schemas.microsoft.com/office/powerpoint/2010/main" val="19118720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A658569-EC1D-48D8-8786-B36119E71155}" type="slidenum">
              <a:rPr lang="en-US"/>
              <a:pPr/>
              <a:t>11</a:t>
            </a:fld>
            <a:endParaRPr lang="en-US"/>
          </a:p>
        </p:txBody>
      </p:sp>
      <p:sp>
        <p:nvSpPr>
          <p:cNvPr id="45059" name="Rectangle 2"/>
          <p:cNvSpPr>
            <a:spLocks noGrp="1" noRot="1" noChangeAspect="1" noChangeArrowheads="1" noTextEdit="1"/>
          </p:cNvSpPr>
          <p:nvPr>
            <p:ph type="sldImg"/>
          </p:nvPr>
        </p:nvSpPr>
        <p:spPr>
          <a:solidFill>
            <a:srgbClr val="FFFFFF"/>
          </a:solidFill>
          <a:ln/>
        </p:spPr>
      </p:sp>
      <p:sp>
        <p:nvSpPr>
          <p:cNvPr id="45060" name="Rectangle 3"/>
          <p:cNvSpPr>
            <a:spLocks noGrp="1" noChangeArrowheads="1"/>
          </p:cNvSpPr>
          <p:nvPr>
            <p:ph type="body" idx="1"/>
          </p:nvPr>
        </p:nvSpPr>
        <p:spPr>
          <a:xfrm>
            <a:off x="920626" y="4432176"/>
            <a:ext cx="5046663" cy="4181475"/>
          </a:xfrm>
          <a:solidFill>
            <a:srgbClr val="FFFFFF"/>
          </a:solidFill>
          <a:ln>
            <a:solidFill>
              <a:srgbClr val="000000"/>
            </a:solidFill>
          </a:ln>
        </p:spPr>
        <p:txBody>
          <a:bodyPr/>
          <a:lstStyle/>
          <a:p>
            <a:r>
              <a:rPr lang="en-US" sz="1200" kern="1200" dirty="0" smtClean="0">
                <a:solidFill>
                  <a:schemeClr val="tx1"/>
                </a:solidFill>
                <a:effectLst/>
                <a:latin typeface="Times New Roman" pitchFamily="18" charset="0"/>
                <a:ea typeface="+mn-ea"/>
                <a:cs typeface="+mn-cs"/>
              </a:rPr>
              <a:t>So, we are calling for major change, tinkering will not be enough.  Many people and organizations are trying, but how can we say if ad hoc  interventions are helping, without an overall strategy and national plan.  In fact, individual initiatives may operate at cross-purposes, or risk hindering the cause by fostering complacency and diminishing support.</a:t>
            </a:r>
          </a:p>
          <a:p>
            <a:endParaRPr lang="en-US" dirty="0" smtClean="0"/>
          </a:p>
          <a:p>
            <a:r>
              <a:rPr lang="en-US" dirty="0" smtClean="0"/>
              <a:t>The Reports </a:t>
            </a:r>
            <a:r>
              <a:rPr lang="en-US" dirty="0"/>
              <a:t>are framed as invitations to engage, to envision and to act.</a:t>
            </a:r>
            <a:r>
              <a:rPr lang="en-US" dirty="0">
                <a:solidFill>
                  <a:schemeClr val="bg2"/>
                </a:solidFill>
              </a:rPr>
              <a:t> </a:t>
            </a:r>
            <a:r>
              <a:rPr lang="en-US" dirty="0"/>
              <a:t>They are not designed to provide ‘the answer’, but we hope they will inspire people to join us in a new, different kind of conversation about access to justice, and then act together to make important changes</a:t>
            </a:r>
            <a:r>
              <a:rPr lang="en-US" dirty="0" smtClean="0"/>
              <a:t>.</a:t>
            </a:r>
          </a:p>
          <a:p>
            <a:endParaRPr lang="en-US" dirty="0"/>
          </a:p>
          <a:p>
            <a:r>
              <a:rPr lang="en-US" dirty="0" smtClean="0"/>
              <a:t>They </a:t>
            </a:r>
            <a:r>
              <a:rPr lang="en-US" dirty="0"/>
              <a:t>offer the Committee’s vision of equal justice, and a strategic framework for action.  They bring together current key ideas with the goal of making them more concrete, hoping that will enable and encourage action.  </a:t>
            </a:r>
          </a:p>
          <a:p>
            <a:endParaRPr lang="en-US" dirty="0"/>
          </a:p>
          <a:p>
            <a:r>
              <a:rPr lang="en-US" dirty="0"/>
              <a:t>We are asking ALL members of the justice community to consider how they are personally able to contribute to a different kind of justice system , one owned by and aimed on serving the public’s needs.</a:t>
            </a:r>
          </a:p>
          <a:p>
            <a:endParaRPr lang="en-US" sz="1200" kern="1200" dirty="0" smtClean="0">
              <a:solidFill>
                <a:schemeClr val="tx1"/>
              </a:solidFill>
              <a:effectLst/>
              <a:latin typeface="Times New Roman" pitchFamily="18" charset="0"/>
              <a:ea typeface="+mn-ea"/>
              <a:cs typeface="+mn-cs"/>
            </a:endParaRPr>
          </a:p>
        </p:txBody>
      </p:sp>
    </p:spTree>
    <p:extLst>
      <p:ext uri="{BB962C8B-B14F-4D97-AF65-F5344CB8AC3E}">
        <p14:creationId xmlns:p14="http://schemas.microsoft.com/office/powerpoint/2010/main" val="1814270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A658569-EC1D-48D8-8786-B36119E71155}" type="slidenum">
              <a:rPr lang="en-US"/>
              <a:pPr/>
              <a:t>12</a:t>
            </a:fld>
            <a:endParaRPr lang="en-US"/>
          </a:p>
        </p:txBody>
      </p:sp>
      <p:sp>
        <p:nvSpPr>
          <p:cNvPr id="45059" name="Rectangle 2"/>
          <p:cNvSpPr>
            <a:spLocks noGrp="1" noRot="1" noChangeAspect="1" noChangeArrowheads="1" noTextEdit="1"/>
          </p:cNvSpPr>
          <p:nvPr>
            <p:ph type="sldImg"/>
          </p:nvPr>
        </p:nvSpPr>
        <p:spPr>
          <a:solidFill>
            <a:srgbClr val="FFFFFF"/>
          </a:solidFill>
          <a:ln/>
        </p:spPr>
      </p:sp>
      <p:sp>
        <p:nvSpPr>
          <p:cNvPr id="45060" name="Rectangle 3"/>
          <p:cNvSpPr>
            <a:spLocks noGrp="1" noChangeArrowheads="1"/>
          </p:cNvSpPr>
          <p:nvPr>
            <p:ph type="body" idx="1"/>
          </p:nvPr>
        </p:nvSpPr>
        <p:spPr>
          <a:solidFill>
            <a:srgbClr val="FFFFFF"/>
          </a:solidFill>
          <a:ln>
            <a:solidFill>
              <a:srgbClr val="000000"/>
            </a:solidFill>
          </a:ln>
        </p:spPr>
        <p:txBody>
          <a:bodyPr/>
          <a:lstStyle/>
          <a:p>
            <a:r>
              <a:rPr lang="en-US" sz="1200" kern="1200" dirty="0" smtClean="0">
                <a:solidFill>
                  <a:schemeClr val="tx1"/>
                </a:solidFill>
                <a:effectLst/>
                <a:latin typeface="Times New Roman" pitchFamily="18" charset="0"/>
                <a:ea typeface="+mn-ea"/>
                <a:cs typeface="+mn-cs"/>
              </a:rPr>
              <a:t>The reports start with an overview of the problem. The crux is that justice is devalued in Canada.  Our governments dedicate only about 1% of their spending to it (compared to 40% for health care). </a:t>
            </a:r>
          </a:p>
          <a:p>
            <a:endParaRPr lang="en-CA" sz="1200"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Having described the problem, the Reports propose a vision of an accessible justice system.  We express this in a series of 31 measurable goals or “targets”.  The targets all relate either to </a:t>
            </a:r>
            <a:r>
              <a:rPr lang="en-US" sz="1200" b="1" kern="1200" dirty="0" smtClean="0">
                <a:solidFill>
                  <a:schemeClr val="tx1"/>
                </a:solidFill>
                <a:effectLst/>
                <a:latin typeface="Times New Roman" pitchFamily="18" charset="0"/>
                <a:ea typeface="+mn-ea"/>
                <a:cs typeface="+mn-cs"/>
              </a:rPr>
              <a:t>strategies to fix the problems we have identified, or to structural supports we have learned will be necessary for  change.</a:t>
            </a:r>
            <a:r>
              <a:rPr lang="en-US" sz="1200" kern="1200" dirty="0" smtClean="0">
                <a:solidFill>
                  <a:schemeClr val="tx1"/>
                </a:solidFill>
                <a:effectLst/>
                <a:latin typeface="Times New Roman" pitchFamily="18" charset="0"/>
                <a:ea typeface="+mn-ea"/>
                <a:cs typeface="+mn-cs"/>
              </a:rPr>
              <a:t> </a:t>
            </a:r>
            <a:endParaRPr lang="en-CA" sz="1200"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 </a:t>
            </a:r>
            <a:endParaRPr lang="en-CA" sz="1200"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We use a bridge to illustrate how the strategies and the necessary supports for change fit together.   </a:t>
            </a:r>
            <a:endParaRPr lang="en-US" dirty="0" smtClean="0"/>
          </a:p>
        </p:txBody>
      </p:sp>
    </p:spTree>
    <p:extLst>
      <p:ext uri="{BB962C8B-B14F-4D97-AF65-F5344CB8AC3E}">
        <p14:creationId xmlns:p14="http://schemas.microsoft.com/office/powerpoint/2010/main" val="6383832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A658569-EC1D-48D8-8786-B36119E71155}" type="slidenum">
              <a:rPr lang="en-US"/>
              <a:pPr/>
              <a:t>13</a:t>
            </a:fld>
            <a:endParaRPr lang="en-US"/>
          </a:p>
        </p:txBody>
      </p:sp>
      <p:sp>
        <p:nvSpPr>
          <p:cNvPr id="45059" name="Rectangle 2"/>
          <p:cNvSpPr>
            <a:spLocks noGrp="1" noRot="1" noChangeAspect="1" noChangeArrowheads="1" noTextEdit="1"/>
          </p:cNvSpPr>
          <p:nvPr>
            <p:ph type="sldImg"/>
          </p:nvPr>
        </p:nvSpPr>
        <p:spPr>
          <a:xfrm>
            <a:off x="415925" y="255588"/>
            <a:ext cx="1873250" cy="1404937"/>
          </a:xfrm>
          <a:solidFill>
            <a:srgbClr val="FFFFFF"/>
          </a:solidFill>
          <a:ln/>
        </p:spPr>
      </p:sp>
      <p:sp>
        <p:nvSpPr>
          <p:cNvPr id="45060" name="Rectangle 3"/>
          <p:cNvSpPr>
            <a:spLocks noGrp="1" noChangeArrowheads="1"/>
          </p:cNvSpPr>
          <p:nvPr>
            <p:ph type="body" idx="1"/>
          </p:nvPr>
        </p:nvSpPr>
        <p:spPr>
          <a:xfrm>
            <a:off x="560586" y="1695872"/>
            <a:ext cx="6048672" cy="7272808"/>
          </a:xfrm>
          <a:solidFill>
            <a:srgbClr val="FFFFFF"/>
          </a:solidFill>
          <a:ln>
            <a:solidFill>
              <a:srgbClr val="000000"/>
            </a:solidFill>
          </a:ln>
        </p:spPr>
        <p:txBody>
          <a:bodyPr/>
          <a:lstStyle/>
          <a:p>
            <a:r>
              <a:rPr lang="en-US" sz="1150" kern="1200" dirty="0" smtClean="0">
                <a:solidFill>
                  <a:schemeClr val="tx1"/>
                </a:solidFill>
                <a:effectLst/>
              </a:rPr>
              <a:t>The 3 LANES on the bridge represent </a:t>
            </a:r>
            <a:r>
              <a:rPr lang="en-US" sz="1150" dirty="0" smtClean="0"/>
              <a:t>in </a:t>
            </a:r>
            <a:r>
              <a:rPr lang="en-US" sz="1150" kern="1200" dirty="0" smtClean="0">
                <a:solidFill>
                  <a:schemeClr val="tx1"/>
                </a:solidFill>
                <a:effectLst/>
              </a:rPr>
              <a:t>broad strokes the main strategies for change:</a:t>
            </a:r>
            <a:endParaRPr lang="en-CA" sz="1150" kern="1200" dirty="0" smtClean="0">
              <a:solidFill>
                <a:schemeClr val="tx1"/>
              </a:solidFill>
              <a:effectLst/>
            </a:endParaRPr>
          </a:p>
          <a:p>
            <a:endParaRPr lang="en-US" sz="1150" b="1" kern="1200" dirty="0" smtClean="0">
              <a:solidFill>
                <a:schemeClr val="tx1"/>
              </a:solidFill>
              <a:effectLst/>
            </a:endParaRPr>
          </a:p>
          <a:p>
            <a:r>
              <a:rPr lang="en-US" sz="1150" b="1" kern="1200" dirty="0" smtClean="0">
                <a:solidFill>
                  <a:schemeClr val="tx1"/>
                </a:solidFill>
                <a:effectLst/>
              </a:rPr>
              <a:t>Facilitating Everyday Justice</a:t>
            </a:r>
            <a:endParaRPr lang="en-CA" sz="1150" kern="1200" dirty="0" smtClean="0">
              <a:solidFill>
                <a:schemeClr val="tx1"/>
              </a:solidFill>
              <a:effectLst/>
            </a:endParaRPr>
          </a:p>
          <a:p>
            <a:r>
              <a:rPr lang="en-US" sz="1150" kern="1200" dirty="0" smtClean="0">
                <a:solidFill>
                  <a:schemeClr val="tx1"/>
                </a:solidFill>
                <a:effectLst/>
              </a:rPr>
              <a:t>Most people don’t go to the formal justice system with their problems, so we talk about everyday justice, and emphasize that prevention is always far better than the cure.  </a:t>
            </a:r>
            <a:endParaRPr lang="en-CA" sz="1150" kern="1200" dirty="0" smtClean="0">
              <a:solidFill>
                <a:schemeClr val="tx1"/>
              </a:solidFill>
              <a:effectLst/>
            </a:endParaRPr>
          </a:p>
          <a:p>
            <a:pPr marL="628650" lvl="1" indent="-171450">
              <a:spcBef>
                <a:spcPts val="600"/>
              </a:spcBef>
              <a:buFont typeface="Arial" panose="020B0604020202020204" pitchFamily="34" charset="0"/>
              <a:buChar char="•"/>
            </a:pPr>
            <a:r>
              <a:rPr lang="en-US" sz="1150" kern="1200" dirty="0" smtClean="0">
                <a:solidFill>
                  <a:schemeClr val="tx1"/>
                </a:solidFill>
                <a:effectLst/>
              </a:rPr>
              <a:t>regular legal health checkups - People check in periodically to avoid blow ups later</a:t>
            </a:r>
            <a:endParaRPr lang="en-CA" sz="1150" kern="1200" dirty="0" smtClean="0">
              <a:solidFill>
                <a:schemeClr val="tx1"/>
              </a:solidFill>
              <a:effectLst/>
            </a:endParaRPr>
          </a:p>
          <a:p>
            <a:pPr marL="628650" lvl="1" indent="-171450">
              <a:spcBef>
                <a:spcPts val="600"/>
              </a:spcBef>
              <a:buFont typeface="Arial" panose="020B0604020202020204" pitchFamily="34" charset="0"/>
              <a:buChar char="•"/>
            </a:pPr>
            <a:r>
              <a:rPr lang="en-US" sz="1150" kern="1200" dirty="0" smtClean="0">
                <a:solidFill>
                  <a:schemeClr val="tx1"/>
                </a:solidFill>
                <a:effectLst/>
              </a:rPr>
              <a:t>legal capability training starting in high school, so that a basic understanding of law is considered a life skill. </a:t>
            </a:r>
          </a:p>
          <a:p>
            <a:pPr marL="628650" lvl="1" indent="-171450">
              <a:spcBef>
                <a:spcPts val="600"/>
              </a:spcBef>
              <a:buFont typeface="Arial" panose="020B0604020202020204" pitchFamily="34" charset="0"/>
              <a:buChar char="•"/>
            </a:pPr>
            <a:r>
              <a:rPr lang="en-US" sz="1150" kern="1200" dirty="0" smtClean="0">
                <a:solidFill>
                  <a:schemeClr val="tx1"/>
                </a:solidFill>
                <a:effectLst/>
              </a:rPr>
              <a:t>integrated triage and referral system for both government and private services, advertised to the public and available at the entry point to the system, so people are directed to the right services at an early stage</a:t>
            </a:r>
          </a:p>
          <a:p>
            <a:pPr marL="628650" lvl="1" indent="-171450">
              <a:spcBef>
                <a:spcPts val="600"/>
              </a:spcBef>
              <a:buFont typeface="Arial" panose="020B0604020202020204" pitchFamily="34" charset="0"/>
              <a:buChar char="•"/>
            </a:pPr>
            <a:r>
              <a:rPr lang="en-US" sz="1150" kern="1200" dirty="0" smtClean="0">
                <a:solidFill>
                  <a:schemeClr val="tx1"/>
                </a:solidFill>
                <a:effectLst/>
              </a:rPr>
              <a:t>offering technology in a way that doesn’t leave behind a large swath of people who lack literacy skills or access to a computer, and accompanied by human help.  </a:t>
            </a:r>
          </a:p>
          <a:p>
            <a:endParaRPr lang="en-CA" sz="1150" kern="1200" dirty="0" smtClean="0">
              <a:solidFill>
                <a:schemeClr val="tx1"/>
              </a:solidFill>
              <a:effectLst/>
            </a:endParaRPr>
          </a:p>
          <a:p>
            <a:r>
              <a:rPr lang="en-US" sz="1150" b="1" kern="1200" dirty="0" smtClean="0">
                <a:solidFill>
                  <a:schemeClr val="tx1"/>
                </a:solidFill>
                <a:effectLst/>
              </a:rPr>
              <a:t>Reinventing Service Delivery</a:t>
            </a:r>
            <a:endParaRPr lang="en-CA" sz="1150" kern="1200" dirty="0" smtClean="0">
              <a:solidFill>
                <a:schemeClr val="tx1"/>
              </a:solidFill>
              <a:effectLst/>
            </a:endParaRPr>
          </a:p>
          <a:p>
            <a:r>
              <a:rPr lang="en-US" sz="1150" kern="1200" dirty="0" smtClean="0">
                <a:solidFill>
                  <a:schemeClr val="tx1"/>
                </a:solidFill>
                <a:effectLst/>
              </a:rPr>
              <a:t>Another lane considers how lawyers and other service providers can change the way we offer services to improve a2j, and this is the area where the Futures Initiative you heard about yesterday overlaps with the Equal Justice initiative.</a:t>
            </a:r>
            <a:endParaRPr lang="en-CA" sz="1150" kern="1200" dirty="0" smtClean="0">
              <a:solidFill>
                <a:schemeClr val="tx1"/>
              </a:solidFill>
              <a:effectLst/>
            </a:endParaRPr>
          </a:p>
          <a:p>
            <a:r>
              <a:rPr lang="en-US" sz="1150" kern="1200" dirty="0" smtClean="0">
                <a:solidFill>
                  <a:schemeClr val="tx1"/>
                </a:solidFill>
                <a:effectLst/>
              </a:rPr>
              <a:t>Targets in this section relate to:</a:t>
            </a:r>
            <a:endParaRPr lang="en-CA" sz="1150" kern="1200" dirty="0" smtClean="0">
              <a:solidFill>
                <a:schemeClr val="tx1"/>
              </a:solidFill>
              <a:effectLst/>
            </a:endParaRPr>
          </a:p>
          <a:p>
            <a:pPr lvl="1">
              <a:spcBef>
                <a:spcPts val="600"/>
              </a:spcBef>
            </a:pPr>
            <a:r>
              <a:rPr lang="en-US" sz="1150" kern="1200" dirty="0" smtClean="0">
                <a:solidFill>
                  <a:schemeClr val="tx1"/>
                </a:solidFill>
                <a:effectLst/>
              </a:rPr>
              <a:t>Limited Scope Retainers		People Centered Law Practices</a:t>
            </a:r>
            <a:endParaRPr lang="en-CA" sz="1150" kern="1200" dirty="0" smtClean="0">
              <a:solidFill>
                <a:schemeClr val="tx1"/>
              </a:solidFill>
              <a:effectLst/>
            </a:endParaRPr>
          </a:p>
          <a:p>
            <a:pPr lvl="1">
              <a:spcBef>
                <a:spcPts val="600"/>
              </a:spcBef>
            </a:pPr>
            <a:r>
              <a:rPr lang="en-US" sz="1150" kern="1200" dirty="0" smtClean="0">
                <a:solidFill>
                  <a:schemeClr val="tx1"/>
                </a:solidFill>
                <a:effectLst/>
              </a:rPr>
              <a:t>Team delivery of legal services		Legal Expense Insurance</a:t>
            </a:r>
            <a:endParaRPr lang="en-CA" sz="1150" kern="1200" dirty="0" smtClean="0">
              <a:solidFill>
                <a:schemeClr val="tx1"/>
              </a:solidFill>
              <a:effectLst/>
            </a:endParaRPr>
          </a:p>
          <a:p>
            <a:pPr lvl="1">
              <a:spcBef>
                <a:spcPts val="600"/>
              </a:spcBef>
            </a:pPr>
            <a:r>
              <a:rPr lang="en-US" sz="1150" kern="1200" dirty="0" smtClean="0">
                <a:solidFill>
                  <a:schemeClr val="tx1"/>
                </a:solidFill>
                <a:effectLst/>
              </a:rPr>
              <a:t>Regenerating publicly funded legal services	Bridging the public/private divide</a:t>
            </a:r>
          </a:p>
          <a:p>
            <a:pPr marL="463550" lvl="0"/>
            <a:r>
              <a:rPr lang="en-US" sz="1150" dirty="0" smtClean="0"/>
              <a:t>and,</a:t>
            </a:r>
            <a:endParaRPr lang="en-CA" sz="1150" kern="1200" dirty="0" smtClean="0">
              <a:solidFill>
                <a:schemeClr val="tx1"/>
              </a:solidFill>
              <a:effectLst/>
            </a:endParaRPr>
          </a:p>
          <a:p>
            <a:pPr marL="463550" lvl="0"/>
            <a:r>
              <a:rPr lang="en-US" sz="1150" kern="1200" dirty="0" smtClean="0">
                <a:solidFill>
                  <a:schemeClr val="tx1"/>
                </a:solidFill>
                <a:effectLst/>
              </a:rPr>
              <a:t>Changes to Law schools and Legal</a:t>
            </a:r>
            <a:r>
              <a:rPr lang="en-US" sz="1150" kern="1200" baseline="0" dirty="0" smtClean="0">
                <a:solidFill>
                  <a:schemeClr val="tx1"/>
                </a:solidFill>
                <a:effectLst/>
              </a:rPr>
              <a:t> e</a:t>
            </a:r>
            <a:r>
              <a:rPr lang="en-US" sz="1150" kern="1200" dirty="0" smtClean="0">
                <a:solidFill>
                  <a:schemeClr val="tx1"/>
                </a:solidFill>
                <a:effectLst/>
              </a:rPr>
              <a:t>ducation – integrating access to justice more successfully into law school curricula</a:t>
            </a:r>
            <a:endParaRPr lang="en-CA" sz="1150" kern="1200" dirty="0" smtClean="0">
              <a:solidFill>
                <a:schemeClr val="tx1"/>
              </a:solidFill>
              <a:effectLst/>
            </a:endParaRPr>
          </a:p>
          <a:p>
            <a:endParaRPr lang="en-US" sz="1150" b="1" kern="1200" dirty="0" smtClean="0">
              <a:solidFill>
                <a:schemeClr val="tx1"/>
              </a:solidFill>
              <a:effectLst/>
            </a:endParaRPr>
          </a:p>
          <a:p>
            <a:r>
              <a:rPr lang="en-US" sz="1150" b="1" kern="1200" dirty="0" smtClean="0">
                <a:solidFill>
                  <a:schemeClr val="tx1"/>
                </a:solidFill>
                <a:effectLst/>
              </a:rPr>
              <a:t>Transforming Formal Justice:  </a:t>
            </a:r>
            <a:endParaRPr lang="en-CA" sz="1150" kern="1200" dirty="0" smtClean="0">
              <a:solidFill>
                <a:schemeClr val="tx1"/>
              </a:solidFill>
              <a:effectLst/>
            </a:endParaRPr>
          </a:p>
          <a:p>
            <a:r>
              <a:rPr lang="en-US" sz="1150" kern="1200" dirty="0" smtClean="0">
                <a:solidFill>
                  <a:schemeClr val="tx1"/>
                </a:solidFill>
                <a:effectLst/>
              </a:rPr>
              <a:t>We suggest that courts should continue to have a central function, but with an expanded role to become the main pathway to access dispute resolution processes, integrating effective triage and referral processes.  </a:t>
            </a:r>
            <a:endParaRPr lang="en-CA" sz="1150" kern="1200" dirty="0" smtClean="0">
              <a:solidFill>
                <a:schemeClr val="tx1"/>
              </a:solidFill>
              <a:effectLst/>
            </a:endParaRPr>
          </a:p>
          <a:p>
            <a:r>
              <a:rPr lang="en-US" sz="1150" kern="1200" dirty="0" smtClean="0">
                <a:solidFill>
                  <a:schemeClr val="tx1"/>
                </a:solidFill>
                <a:effectLst/>
              </a:rPr>
              <a:t> </a:t>
            </a:r>
            <a:endParaRPr lang="en-CA" sz="1150" kern="1200" dirty="0" smtClean="0">
              <a:solidFill>
                <a:schemeClr val="tx1"/>
              </a:solidFill>
              <a:effectLst/>
            </a:endParaRPr>
          </a:p>
        </p:txBody>
      </p:sp>
    </p:spTree>
    <p:extLst>
      <p:ext uri="{BB962C8B-B14F-4D97-AF65-F5344CB8AC3E}">
        <p14:creationId xmlns:p14="http://schemas.microsoft.com/office/powerpoint/2010/main" val="19365903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8450" y="184150"/>
            <a:ext cx="3473450" cy="2605088"/>
          </a:xfrm>
        </p:spPr>
      </p:sp>
      <p:sp>
        <p:nvSpPr>
          <p:cNvPr id="3" name="Notes Placeholder 2"/>
          <p:cNvSpPr>
            <a:spLocks noGrp="1"/>
          </p:cNvSpPr>
          <p:nvPr>
            <p:ph type="body" idx="1"/>
          </p:nvPr>
        </p:nvSpPr>
        <p:spPr>
          <a:xfrm>
            <a:off x="917575" y="2848001"/>
            <a:ext cx="5046663" cy="5749902"/>
          </a:xfrm>
        </p:spPr>
        <p:txBody>
          <a:bodyPr/>
          <a:lstStyle/>
          <a:p>
            <a:r>
              <a:rPr lang="en-US" sz="1200" b="1" kern="1200" dirty="0" smtClean="0">
                <a:solidFill>
                  <a:schemeClr val="tx1"/>
                </a:solidFill>
                <a:effectLst/>
                <a:latin typeface="Times New Roman" pitchFamily="18" charset="0"/>
                <a:ea typeface="+mn-ea"/>
                <a:cs typeface="+mn-cs"/>
              </a:rPr>
              <a:t>Turning now to the 3 SUPPORTS to our bridge – the necessary foundations for change, first we have:</a:t>
            </a:r>
            <a:endParaRPr lang="en-CA" sz="1200" kern="1200" dirty="0" smtClean="0">
              <a:solidFill>
                <a:schemeClr val="tx1"/>
              </a:solidFill>
              <a:effectLst/>
              <a:latin typeface="Times New Roman" pitchFamily="18" charset="0"/>
              <a:ea typeface="+mn-ea"/>
              <a:cs typeface="+mn-cs"/>
            </a:endParaRPr>
          </a:p>
          <a:p>
            <a:r>
              <a:rPr lang="en-US" sz="1200" b="1" kern="1200" dirty="0" smtClean="0">
                <a:solidFill>
                  <a:schemeClr val="tx1"/>
                </a:solidFill>
                <a:effectLst/>
                <a:latin typeface="Times New Roman" pitchFamily="18" charset="0"/>
                <a:ea typeface="+mn-ea"/>
                <a:cs typeface="+mn-cs"/>
              </a:rPr>
              <a:t> </a:t>
            </a:r>
            <a:endParaRPr lang="en-CA" sz="1200" kern="1200" dirty="0" smtClean="0">
              <a:solidFill>
                <a:schemeClr val="tx1"/>
              </a:solidFill>
              <a:effectLst/>
              <a:latin typeface="Times New Roman" pitchFamily="18" charset="0"/>
              <a:ea typeface="+mn-ea"/>
              <a:cs typeface="+mn-cs"/>
            </a:endParaRPr>
          </a:p>
          <a:p>
            <a:r>
              <a:rPr lang="en-US" sz="1200" b="1" kern="1200" dirty="0" smtClean="0">
                <a:solidFill>
                  <a:schemeClr val="tx1"/>
                </a:solidFill>
                <a:effectLst/>
                <a:latin typeface="Times New Roman" pitchFamily="18" charset="0"/>
                <a:ea typeface="+mn-ea"/>
                <a:cs typeface="+mn-cs"/>
              </a:rPr>
              <a:t>Building Public Engagement and Participation</a:t>
            </a:r>
            <a:endParaRPr lang="en-CA" sz="1200"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We need a convincing answer when people ask, why should I care about equal justice.   The target here proposes ways for the Canadian public to own the justice system, and for governments to use the public perspective to guide reforms.</a:t>
            </a:r>
            <a:endParaRPr lang="en-CA" sz="1200"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 </a:t>
            </a:r>
            <a:endParaRPr lang="en-CA" sz="1200" kern="1200" dirty="0" smtClean="0">
              <a:solidFill>
                <a:schemeClr val="tx1"/>
              </a:solidFill>
              <a:effectLst/>
              <a:latin typeface="Times New Roman" pitchFamily="18" charset="0"/>
              <a:ea typeface="+mn-ea"/>
              <a:cs typeface="+mn-cs"/>
            </a:endParaRPr>
          </a:p>
          <a:p>
            <a:r>
              <a:rPr lang="en-US" sz="1200" b="1" kern="1200" dirty="0" smtClean="0">
                <a:solidFill>
                  <a:schemeClr val="tx1"/>
                </a:solidFill>
                <a:effectLst/>
                <a:latin typeface="Times New Roman" pitchFamily="18" charset="0"/>
                <a:ea typeface="+mn-ea"/>
                <a:cs typeface="+mn-cs"/>
              </a:rPr>
              <a:t>Building Collaboration and Effective Leadership</a:t>
            </a:r>
            <a:endParaRPr lang="en-CA" sz="1200"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Here we call for ongoing collaborative structures to bring together stakeholders and establish networks between equal justice communities.  Effective leadership is required, and we also call for champions for change to create better roads to communication and collaboration between communities and formal, well funded, access to justice commissioners at f/p/t levels</a:t>
            </a:r>
            <a:endParaRPr lang="en-CA" sz="1200"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 </a:t>
            </a:r>
            <a:endParaRPr lang="en-CA" sz="1200" kern="1200" dirty="0" smtClean="0">
              <a:solidFill>
                <a:schemeClr val="tx1"/>
              </a:solidFill>
              <a:effectLst/>
              <a:latin typeface="Times New Roman" pitchFamily="18" charset="0"/>
              <a:ea typeface="+mn-ea"/>
              <a:cs typeface="+mn-cs"/>
            </a:endParaRPr>
          </a:p>
          <a:p>
            <a:r>
              <a:rPr lang="en-US" sz="1200" b="1" kern="1200" dirty="0" smtClean="0">
                <a:solidFill>
                  <a:schemeClr val="tx1"/>
                </a:solidFill>
                <a:effectLst/>
                <a:latin typeface="Times New Roman" pitchFamily="18" charset="0"/>
                <a:ea typeface="+mn-ea"/>
                <a:cs typeface="+mn-cs"/>
              </a:rPr>
              <a:t>Building Capacity for Justice Innovation</a:t>
            </a:r>
            <a:endParaRPr lang="en-CA" sz="1200"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This section is about achieving systemic change.  The Hague Institute for the </a:t>
            </a:r>
            <a:r>
              <a:rPr lang="en-US" sz="1200" kern="1200" dirty="0" err="1" smtClean="0">
                <a:solidFill>
                  <a:schemeClr val="tx1"/>
                </a:solidFill>
                <a:effectLst/>
                <a:latin typeface="Times New Roman" pitchFamily="18" charset="0"/>
                <a:ea typeface="+mn-ea"/>
                <a:cs typeface="+mn-cs"/>
              </a:rPr>
              <a:t>Internationalisation</a:t>
            </a:r>
            <a:r>
              <a:rPr lang="en-US" sz="1200" kern="1200" dirty="0" smtClean="0">
                <a:solidFill>
                  <a:schemeClr val="tx1"/>
                </a:solidFill>
                <a:effectLst/>
                <a:latin typeface="Times New Roman" pitchFamily="18" charset="0"/>
                <a:ea typeface="+mn-ea"/>
                <a:cs typeface="+mn-cs"/>
              </a:rPr>
              <a:t> of Law says that an eco system to nurture the process is necessary, one that, for example, treats failure as a good thing, the beginning of adaption, improvement and eventual success.  </a:t>
            </a:r>
            <a:endParaRPr lang="en-CA" sz="1200"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 </a:t>
            </a:r>
            <a:endParaRPr lang="en-CA" sz="1200"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In Canada, capacity for justice innovation is lacking, and we suggest creating a Canadian Centre for Justice innovation, metrics to collect and track data, and ground future action and policy making, and a strategic framework for access to justice research.  We also call on the federal government and the CBA to become more engaged as access to justice leaders. </a:t>
            </a:r>
            <a:endParaRPr lang="en-CA" sz="1200" kern="1200" dirty="0" smtClean="0">
              <a:solidFill>
                <a:schemeClr val="tx1"/>
              </a:solidFill>
              <a:effectLst/>
              <a:latin typeface="Times New Roman" pitchFamily="18" charset="0"/>
              <a:ea typeface="+mn-ea"/>
              <a:cs typeface="+mn-cs"/>
            </a:endParaRPr>
          </a:p>
          <a:p>
            <a:endParaRPr lang="en-CA" dirty="0"/>
          </a:p>
        </p:txBody>
      </p:sp>
      <p:sp>
        <p:nvSpPr>
          <p:cNvPr id="4" name="Slide Number Placeholder 3"/>
          <p:cNvSpPr>
            <a:spLocks noGrp="1"/>
          </p:cNvSpPr>
          <p:nvPr>
            <p:ph type="sldNum" sz="quarter" idx="10"/>
          </p:nvPr>
        </p:nvSpPr>
        <p:spPr/>
        <p:txBody>
          <a:bodyPr/>
          <a:lstStyle/>
          <a:p>
            <a:pPr>
              <a:defRPr/>
            </a:pPr>
            <a:fld id="{765DE6B8-D090-48A5-977D-D91109D97D84}" type="slidenum">
              <a:rPr lang="en-US" smtClean="0"/>
              <a:pPr>
                <a:defRPr/>
              </a:pPr>
              <a:t>14</a:t>
            </a:fld>
            <a:endParaRPr lang="en-US"/>
          </a:p>
        </p:txBody>
      </p:sp>
    </p:spTree>
    <p:extLst>
      <p:ext uri="{BB962C8B-B14F-4D97-AF65-F5344CB8AC3E}">
        <p14:creationId xmlns:p14="http://schemas.microsoft.com/office/powerpoint/2010/main" val="14803019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A658569-EC1D-48D8-8786-B36119E71155}" type="slidenum">
              <a:rPr lang="en-US"/>
              <a:pPr/>
              <a:t>15</a:t>
            </a:fld>
            <a:endParaRPr lang="en-US"/>
          </a:p>
        </p:txBody>
      </p:sp>
      <p:sp>
        <p:nvSpPr>
          <p:cNvPr id="45059" name="Rectangle 2"/>
          <p:cNvSpPr>
            <a:spLocks noGrp="1" noRot="1" noChangeAspect="1" noChangeArrowheads="1" noTextEdit="1"/>
          </p:cNvSpPr>
          <p:nvPr>
            <p:ph type="sldImg"/>
          </p:nvPr>
        </p:nvSpPr>
        <p:spPr>
          <a:solidFill>
            <a:srgbClr val="FFFFFF"/>
          </a:solidFill>
          <a:ln/>
        </p:spPr>
      </p:sp>
      <p:sp>
        <p:nvSpPr>
          <p:cNvPr id="45060" name="Rectangle 3"/>
          <p:cNvSpPr>
            <a:spLocks noGrp="1" noChangeArrowheads="1"/>
          </p:cNvSpPr>
          <p:nvPr>
            <p:ph type="body" idx="1"/>
          </p:nvPr>
        </p:nvSpPr>
        <p:spPr>
          <a:solidFill>
            <a:srgbClr val="FFFFFF"/>
          </a:solidFill>
          <a:ln>
            <a:solidFill>
              <a:srgbClr val="000000"/>
            </a:solid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Times New Roman" pitchFamily="18" charset="0"/>
                <a:ea typeface="+mn-ea"/>
                <a:cs typeface="+mn-cs"/>
              </a:rPr>
              <a:t>The 31 Targets propose that we reach equal justice by 2030.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Times New Roman" pitchFamily="18" charset="0"/>
                <a:ea typeface="+mn-ea"/>
                <a:cs typeface="+mn-cs"/>
              </a:rPr>
              <a:t>One strong factor influencing this decision is that time will be required to build capacity to evaluate whether reforms work. Part of the change process is increasing our shared capacity for learning and adaptation.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effectLst/>
              <a:latin typeface="Times New Roman" pitchFamily="18"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effectLst/>
                <a:latin typeface="Times New Roman" pitchFamily="18" charset="0"/>
                <a:ea typeface="+mn-ea"/>
                <a:cs typeface="+mn-cs"/>
              </a:rPr>
              <a:t>While 2030 is a long way off, each target includes milestones (interim goals), as well as actions to begin right now. The milestones and actions are indicative rather than comprehensive, a starting point rather than a detailed guide. </a:t>
            </a:r>
            <a:r>
              <a:rPr lang="en-US" sz="1200" kern="1200" dirty="0" smtClean="0">
                <a:solidFill>
                  <a:schemeClr val="tx1"/>
                </a:solidFill>
                <a:effectLst/>
                <a:latin typeface="Times New Roman" pitchFamily="18" charset="0"/>
                <a:ea typeface="+mn-ea"/>
                <a:cs typeface="+mn-cs"/>
              </a:rPr>
              <a:t>They propose a way forward, recognizing that more detail is required and should be developed over time, by those working most closely on the particular target.</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p>
          <a:p>
            <a:pPr marL="0" marR="0" indent="0" algn="l" defTabSz="914400" rtl="0" eaLnBrk="1" fontAlgn="base" latinLnBrk="0" hangingPunct="1">
              <a:lnSpc>
                <a:spcPct val="100000"/>
              </a:lnSpc>
              <a:spcBef>
                <a:spcPct val="30000"/>
              </a:spcBef>
              <a:spcAft>
                <a:spcPct val="0"/>
              </a:spcAft>
              <a:buClrTx/>
              <a:buSzTx/>
              <a:buFontTx/>
              <a:buNone/>
              <a:tabLst/>
              <a:defRPr/>
            </a:pPr>
            <a:endParaRPr lang="en-CA" sz="1200" kern="1200" dirty="0" smtClean="0">
              <a:solidFill>
                <a:schemeClr val="tx1"/>
              </a:solidFill>
              <a:effectLst/>
              <a:latin typeface="Times New Roman" pitchFamily="18" charset="0"/>
              <a:ea typeface="+mn-ea"/>
              <a:cs typeface="+mn-cs"/>
            </a:endParaRPr>
          </a:p>
        </p:txBody>
      </p:sp>
    </p:spTree>
    <p:extLst>
      <p:ext uri="{BB962C8B-B14F-4D97-AF65-F5344CB8AC3E}">
        <p14:creationId xmlns:p14="http://schemas.microsoft.com/office/powerpoint/2010/main" val="5839644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A658569-EC1D-48D8-8786-B36119E71155}" type="slidenum">
              <a:rPr lang="en-US"/>
              <a:pPr/>
              <a:t>16</a:t>
            </a:fld>
            <a:endParaRPr lang="en-US"/>
          </a:p>
        </p:txBody>
      </p:sp>
      <p:sp>
        <p:nvSpPr>
          <p:cNvPr id="45059" name="Rectangle 2"/>
          <p:cNvSpPr>
            <a:spLocks noGrp="1" noRot="1" noChangeAspect="1" noChangeArrowheads="1" noTextEdit="1"/>
          </p:cNvSpPr>
          <p:nvPr>
            <p:ph type="sldImg"/>
          </p:nvPr>
        </p:nvSpPr>
        <p:spPr>
          <a:xfrm>
            <a:off x="1497013" y="544513"/>
            <a:ext cx="3617912" cy="2713037"/>
          </a:xfrm>
          <a:solidFill>
            <a:srgbClr val="FFFFFF"/>
          </a:solidFill>
          <a:ln/>
        </p:spPr>
      </p:sp>
      <p:sp>
        <p:nvSpPr>
          <p:cNvPr id="45060" name="Rectangle 3"/>
          <p:cNvSpPr>
            <a:spLocks noGrp="1" noChangeArrowheads="1"/>
          </p:cNvSpPr>
          <p:nvPr>
            <p:ph type="body" idx="1"/>
          </p:nvPr>
        </p:nvSpPr>
        <p:spPr>
          <a:xfrm>
            <a:off x="917575" y="3568081"/>
            <a:ext cx="5046663" cy="5029822"/>
          </a:xfrm>
          <a:solidFill>
            <a:srgbClr val="FFFFFF"/>
          </a:solidFill>
          <a:ln>
            <a:solidFill>
              <a:srgbClr val="000000"/>
            </a:solidFill>
          </a:ln>
        </p:spPr>
        <p:txBody>
          <a:bodyPr/>
          <a:lstStyle/>
          <a:p>
            <a:r>
              <a:rPr lang="en-US" sz="1200" kern="1200" dirty="0" smtClean="0">
                <a:solidFill>
                  <a:schemeClr val="tx1"/>
                </a:solidFill>
                <a:effectLst/>
                <a:latin typeface="Times New Roman" pitchFamily="18" charset="0"/>
                <a:ea typeface="+mn-ea"/>
                <a:cs typeface="+mn-cs"/>
              </a:rPr>
              <a:t>  Our reports note an increasing consensus about the need for significant change to improve access to justice, and on the central directions for reform.  There is a lot of work to do and that work needs to be shared over a broader segment of the legal profession and other justice system personnel than are currently engaged in the access project.  </a:t>
            </a:r>
          </a:p>
          <a:p>
            <a:endParaRPr lang="en-US" dirty="0"/>
          </a:p>
          <a:p>
            <a:r>
              <a:rPr lang="en-US" sz="1200" kern="1200" dirty="0" smtClean="0">
                <a:solidFill>
                  <a:schemeClr val="tx1"/>
                </a:solidFill>
                <a:effectLst/>
                <a:latin typeface="Times New Roman" pitchFamily="18" charset="0"/>
                <a:ea typeface="+mn-ea"/>
                <a:cs typeface="+mn-cs"/>
              </a:rPr>
              <a:t>The challenge is to think of our roles in the justice system more expansively, each working to produce the best possible results for our individual clients, the individual case, in our association or institution, while simultaneously working to produce the best possible justice system.   </a:t>
            </a:r>
            <a:r>
              <a:rPr lang="en-US" sz="1200" b="1" kern="1200" dirty="0" smtClean="0">
                <a:solidFill>
                  <a:schemeClr val="tx1"/>
                </a:solidFill>
                <a:effectLst/>
                <a:latin typeface="Times New Roman" pitchFamily="18" charset="0"/>
                <a:ea typeface="+mn-ea"/>
                <a:cs typeface="+mn-cs"/>
              </a:rPr>
              <a:t>In a riff on the idea of thinking globally, acting locally, the Committee asks you to think systemically, act locally.</a:t>
            </a:r>
            <a:endParaRPr lang="en-CA" sz="1200"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 </a:t>
            </a:r>
            <a:endParaRPr lang="en-CA" sz="1200"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The targets in the report are the big picture end goals, but there are lots of small actions to help get there.   Consider the targets proposed and the change-oriented ideas and ask yourself: </a:t>
            </a:r>
            <a:r>
              <a:rPr lang="en-US" sz="1200" b="1" kern="1200" dirty="0" smtClean="0">
                <a:solidFill>
                  <a:schemeClr val="tx1"/>
                </a:solidFill>
                <a:effectLst/>
                <a:latin typeface="Times New Roman" pitchFamily="18" charset="0"/>
                <a:ea typeface="+mn-ea"/>
                <a:cs typeface="+mn-cs"/>
              </a:rPr>
              <a:t>what I can do, either myself or working with others, to contribute to equal access to justice?</a:t>
            </a:r>
            <a:r>
              <a:rPr lang="en-US" sz="1200" kern="1200" dirty="0" smtClean="0">
                <a:solidFill>
                  <a:schemeClr val="tx1"/>
                </a:solidFill>
                <a:effectLst/>
                <a:latin typeface="Times New Roman" pitchFamily="18" charset="0"/>
                <a:ea typeface="+mn-ea"/>
                <a:cs typeface="+mn-cs"/>
              </a:rPr>
              <a:t>   </a:t>
            </a:r>
            <a:endParaRPr lang="en-CA" sz="1200"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 </a:t>
            </a:r>
            <a:endParaRPr lang="en-US" sz="1200" dirty="0" smtClean="0"/>
          </a:p>
        </p:txBody>
      </p:sp>
    </p:spTree>
    <p:extLst>
      <p:ext uri="{BB962C8B-B14F-4D97-AF65-F5344CB8AC3E}">
        <p14:creationId xmlns:p14="http://schemas.microsoft.com/office/powerpoint/2010/main" val="19327304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A658569-EC1D-48D8-8786-B36119E71155}" type="slidenum">
              <a:rPr lang="en-US"/>
              <a:pPr/>
              <a:t>17</a:t>
            </a:fld>
            <a:endParaRPr lang="en-US"/>
          </a:p>
        </p:txBody>
      </p:sp>
      <p:sp>
        <p:nvSpPr>
          <p:cNvPr id="45059" name="Rectangle 2"/>
          <p:cNvSpPr>
            <a:spLocks noGrp="1" noRot="1" noChangeAspect="1" noChangeArrowheads="1" noTextEdit="1"/>
          </p:cNvSpPr>
          <p:nvPr>
            <p:ph type="sldImg"/>
          </p:nvPr>
        </p:nvSpPr>
        <p:spPr>
          <a:solidFill>
            <a:srgbClr val="FFFFFF"/>
          </a:solidFill>
          <a:ln/>
        </p:spPr>
      </p:sp>
      <p:sp>
        <p:nvSpPr>
          <p:cNvPr id="45060" name="Rectangle 3"/>
          <p:cNvSpPr>
            <a:spLocks noGrp="1" noChangeArrowheads="1"/>
          </p:cNvSpPr>
          <p:nvPr>
            <p:ph type="body" idx="1"/>
          </p:nvPr>
        </p:nvSpPr>
        <p:spPr>
          <a:solidFill>
            <a:srgbClr val="FFFFFF"/>
          </a:solidFill>
          <a:ln>
            <a:solidFill>
              <a:srgbClr val="000000"/>
            </a:solid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Times New Roman" pitchFamily="18" charset="0"/>
                <a:ea typeface="+mn-ea"/>
                <a:cs typeface="+mn-cs"/>
              </a:rPr>
              <a:t>At the Committee’s National Summit in Vancouver in April, we heard from international experts in system-wide change, who say that change is possible if you start with a common understanding of the problem and a shared vision of the solution.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effectLst/>
              <a:latin typeface="Times New Roman" pitchFamily="18"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Times New Roman" pitchFamily="18" charset="0"/>
                <a:ea typeface="+mn-ea"/>
                <a:cs typeface="+mn-cs"/>
              </a:rPr>
              <a:t>Then, you need measurable goals to guide you to that vision. We hope that the framework in our Reports can facilitate that change process in Canada, allowing people in the justice community to work on their piece of the problem in a way that they know contributes to overall improvement.</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effectLst/>
              <a:latin typeface="Times New Roman" pitchFamily="18"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Times New Roman" pitchFamily="18" charset="0"/>
                <a:ea typeface="+mn-ea"/>
                <a:cs typeface="+mn-cs"/>
              </a:rPr>
              <a:t>Our full Report will be released on Tuesday, and provides</a:t>
            </a:r>
            <a:r>
              <a:rPr lang="en-US" sz="1200" kern="1200" baseline="0" dirty="0" smtClean="0">
                <a:solidFill>
                  <a:schemeClr val="tx1"/>
                </a:solidFill>
                <a:effectLst/>
                <a:latin typeface="Times New Roman" pitchFamily="18" charset="0"/>
                <a:ea typeface="+mn-ea"/>
                <a:cs typeface="+mn-cs"/>
              </a:rPr>
              <a:t> details of the 31 proposed targets – each one offers an opportunity for comment and to get</a:t>
            </a:r>
            <a:r>
              <a:rPr lang="en-US" sz="1200" kern="1200" dirty="0" smtClean="0">
                <a:solidFill>
                  <a:schemeClr val="tx1"/>
                </a:solidFill>
                <a:effectLst/>
                <a:latin typeface="Times New Roman" pitchFamily="18" charset="0"/>
                <a:ea typeface="+mn-ea"/>
                <a:cs typeface="+mn-cs"/>
              </a:rPr>
              <a:t> involved.   We hope to hear from you!</a:t>
            </a:r>
            <a:r>
              <a:rPr lang="en-US" sz="1200" kern="1200" baseline="0" dirty="0" smtClean="0">
                <a:solidFill>
                  <a:schemeClr val="tx1"/>
                </a:solidFill>
                <a:effectLst/>
                <a:latin typeface="Times New Roman" pitchFamily="18" charset="0"/>
                <a:ea typeface="+mn-ea"/>
                <a:cs typeface="+mn-cs"/>
              </a:rPr>
              <a:t> </a:t>
            </a:r>
            <a:endParaRPr lang="en-CA" sz="1200" kern="1200" dirty="0" smtClean="0">
              <a:solidFill>
                <a:schemeClr val="tx1"/>
              </a:solidFill>
              <a:effectLst/>
              <a:latin typeface="Times New Roman" pitchFamily="18" charset="0"/>
              <a:ea typeface="+mn-ea"/>
              <a:cs typeface="+mn-cs"/>
            </a:endParaRPr>
          </a:p>
        </p:txBody>
      </p:sp>
    </p:spTree>
    <p:extLst>
      <p:ext uri="{BB962C8B-B14F-4D97-AF65-F5344CB8AC3E}">
        <p14:creationId xmlns:p14="http://schemas.microsoft.com/office/powerpoint/2010/main" val="534797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A658569-EC1D-48D8-8786-B36119E71155}" type="slidenum">
              <a:rPr lang="en-US"/>
              <a:pPr/>
              <a:t>2</a:t>
            </a:fld>
            <a:endParaRPr lang="en-US"/>
          </a:p>
        </p:txBody>
      </p:sp>
      <p:sp>
        <p:nvSpPr>
          <p:cNvPr id="45059" name="Rectangle 2"/>
          <p:cNvSpPr>
            <a:spLocks noGrp="1" noRot="1" noChangeAspect="1" noChangeArrowheads="1" noTextEdit="1"/>
          </p:cNvSpPr>
          <p:nvPr>
            <p:ph type="sldImg"/>
          </p:nvPr>
        </p:nvSpPr>
        <p:spPr>
          <a:xfrm>
            <a:off x="1497013" y="471488"/>
            <a:ext cx="3905250" cy="2930525"/>
          </a:xfrm>
          <a:solidFill>
            <a:srgbClr val="FFFFFF"/>
          </a:solidFill>
          <a:ln/>
        </p:spPr>
      </p:sp>
      <p:sp>
        <p:nvSpPr>
          <p:cNvPr id="45060" name="Rectangle 3"/>
          <p:cNvSpPr>
            <a:spLocks noGrp="1" noChangeArrowheads="1"/>
          </p:cNvSpPr>
          <p:nvPr>
            <p:ph type="body" idx="1"/>
          </p:nvPr>
        </p:nvSpPr>
        <p:spPr>
          <a:xfrm>
            <a:off x="776609" y="3784104"/>
            <a:ext cx="5328593" cy="5256585"/>
          </a:xfrm>
          <a:solidFill>
            <a:srgbClr val="FFFFFF"/>
          </a:solidFill>
          <a:ln>
            <a:solidFill>
              <a:srgbClr val="000000"/>
            </a:solidFill>
          </a:ln>
        </p:spPr>
        <p:txBody>
          <a:bodyPr/>
          <a:lstStyle/>
          <a:p>
            <a:r>
              <a:rPr lang="en-US" dirty="0" smtClean="0"/>
              <a:t>When it was created by CBA Council in 2011, the CBA’s Access to Justice Committee was</a:t>
            </a:r>
            <a:r>
              <a:rPr lang="en-US" baseline="0" dirty="0" smtClean="0"/>
              <a:t> given the mandate of coordinating</a:t>
            </a:r>
            <a:r>
              <a:rPr lang="en-US" dirty="0" smtClean="0"/>
              <a:t> CBA policy on access to justice –  legal aid, pro bono and initiatives to improve access for the middle class.   </a:t>
            </a:r>
          </a:p>
          <a:p>
            <a:endParaRPr lang="en-US" dirty="0" smtClean="0"/>
          </a:p>
          <a:p>
            <a:r>
              <a:rPr lang="en-US" dirty="0" smtClean="0"/>
              <a:t>The Committee launched its comprehensive Equal Justice initiative a year later, at the CLC in August 2012. Some major events since then include, </a:t>
            </a:r>
          </a:p>
          <a:p>
            <a:pPr marL="401638" indent="-171450">
              <a:spcBef>
                <a:spcPts val="600"/>
              </a:spcBef>
              <a:buFont typeface="Arial" panose="020B0604020202020204" pitchFamily="34" charset="0"/>
              <a:buChar char="•"/>
            </a:pPr>
            <a:r>
              <a:rPr lang="en-US" dirty="0" smtClean="0"/>
              <a:t>Envisioning Equal Justice Summit in Vancouver this April, attended by over 250 people from every province and territory</a:t>
            </a:r>
          </a:p>
          <a:p>
            <a:pPr marL="401638" indent="-171450">
              <a:spcBef>
                <a:spcPts val="600"/>
              </a:spcBef>
              <a:buFont typeface="Arial" panose="020B0604020202020204" pitchFamily="34" charset="0"/>
              <a:buChar char="•"/>
            </a:pPr>
            <a:r>
              <a:rPr lang="en-US" dirty="0" smtClean="0"/>
              <a:t>Our Summary report released in August, at the 2013 CLC.</a:t>
            </a:r>
          </a:p>
          <a:p>
            <a:pPr marL="401638" indent="-171450">
              <a:spcBef>
                <a:spcPts val="600"/>
              </a:spcBef>
              <a:buFont typeface="Arial" panose="020B0604020202020204" pitchFamily="34" charset="0"/>
              <a:buChar char="•"/>
            </a:pPr>
            <a:r>
              <a:rPr lang="en-US" dirty="0" smtClean="0"/>
              <a:t>The National Action Committee report released in October 2013</a:t>
            </a:r>
            <a:r>
              <a:rPr lang="en-US" dirty="0"/>
              <a:t>. The CBA has been an active member of the Action Committee since its inception</a:t>
            </a:r>
            <a:r>
              <a:rPr lang="en-US" dirty="0" smtClean="0"/>
              <a:t>. We were pleased to see that it was very much in line with the CBA’s report.  </a:t>
            </a:r>
            <a:endParaRPr lang="en-US" baseline="0" dirty="0" smtClean="0"/>
          </a:p>
          <a:p>
            <a:pPr marL="401638" indent="-171450">
              <a:spcBef>
                <a:spcPts val="600"/>
              </a:spcBef>
              <a:buFont typeface="Arial" panose="020B0604020202020204" pitchFamily="34" charset="0"/>
              <a:buChar char="•"/>
            </a:pPr>
            <a:r>
              <a:rPr lang="en-US" dirty="0" smtClean="0"/>
              <a:t>Our full report will </a:t>
            </a:r>
            <a:r>
              <a:rPr lang="en-US" baseline="0" dirty="0" smtClean="0"/>
              <a:t>be posted on line</a:t>
            </a:r>
            <a:r>
              <a:rPr lang="en-US" dirty="0" smtClean="0"/>
              <a:t> December 17; it is intended to be interactive, with  opportunities for ongoing feedback throughout. </a:t>
            </a:r>
          </a:p>
        </p:txBody>
      </p:sp>
    </p:spTree>
    <p:extLst>
      <p:ext uri="{BB962C8B-B14F-4D97-AF65-F5344CB8AC3E}">
        <p14:creationId xmlns:p14="http://schemas.microsoft.com/office/powerpoint/2010/main" val="1855510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A658569-EC1D-48D8-8786-B36119E71155}" type="slidenum">
              <a:rPr lang="en-US"/>
              <a:pPr/>
              <a:t>3</a:t>
            </a:fld>
            <a:endParaRPr lang="en-US"/>
          </a:p>
        </p:txBody>
      </p:sp>
      <p:sp>
        <p:nvSpPr>
          <p:cNvPr id="45059" name="Rectangle 2"/>
          <p:cNvSpPr>
            <a:spLocks noGrp="1" noRot="1" noChangeAspect="1" noChangeArrowheads="1" noTextEdit="1"/>
          </p:cNvSpPr>
          <p:nvPr>
            <p:ph type="sldImg"/>
          </p:nvPr>
        </p:nvSpPr>
        <p:spPr>
          <a:xfrm>
            <a:off x="1136650" y="615950"/>
            <a:ext cx="4645025" cy="3484563"/>
          </a:xfrm>
          <a:solidFill>
            <a:srgbClr val="FFFFFF"/>
          </a:solidFill>
          <a:ln/>
        </p:spPr>
      </p:sp>
      <p:sp>
        <p:nvSpPr>
          <p:cNvPr id="45060" name="Rectangle 3"/>
          <p:cNvSpPr>
            <a:spLocks noGrp="1" noChangeArrowheads="1"/>
          </p:cNvSpPr>
          <p:nvPr>
            <p:ph type="body" idx="1"/>
          </p:nvPr>
        </p:nvSpPr>
        <p:spPr>
          <a:xfrm>
            <a:off x="920626" y="4432176"/>
            <a:ext cx="5046663" cy="4181475"/>
          </a:xfrm>
          <a:solidFill>
            <a:srgbClr val="FFFFFF"/>
          </a:solidFill>
          <a:ln>
            <a:solidFill>
              <a:srgbClr val="000000"/>
            </a:solidFill>
          </a:ln>
        </p:spPr>
        <p:txBody>
          <a:bodyPr/>
          <a:lstStyle/>
          <a:p>
            <a:r>
              <a:rPr lang="en-US" dirty="0" smtClean="0"/>
              <a:t>We began our work by identifying barriers to progress on access to justice</a:t>
            </a:r>
            <a:r>
              <a:rPr lang="en-US" sz="1200" kern="1200" dirty="0" smtClean="0">
                <a:solidFill>
                  <a:schemeClr val="tx1"/>
                </a:solidFill>
                <a:effectLst/>
                <a:latin typeface="Times New Roman" pitchFamily="18" charset="0"/>
                <a:ea typeface="+mn-ea"/>
                <a:cs typeface="+mn-cs"/>
              </a:rPr>
              <a:t>:</a:t>
            </a:r>
          </a:p>
          <a:p>
            <a:pPr marL="401638" indent="-171450">
              <a:spcBef>
                <a:spcPts val="600"/>
              </a:spcBef>
              <a:buFont typeface="Arial" panose="020B0604020202020204" pitchFamily="34" charset="0"/>
              <a:buChar char="•"/>
            </a:pPr>
            <a:r>
              <a:rPr lang="en-US" kern="1200" dirty="0" smtClean="0">
                <a:solidFill>
                  <a:schemeClr val="tx1"/>
                </a:solidFill>
                <a:effectLst/>
                <a:latin typeface="Times New Roman" pitchFamily="18" charset="0"/>
                <a:ea typeface="+mn-ea"/>
                <a:cs typeface="+mn-cs"/>
              </a:rPr>
              <a:t>lack of public engagement or profile of the issue;  people don’t see the justice system as their own, designed to serve their needs, and so, there is no political pressure for government leaders to make justice a priority</a:t>
            </a:r>
            <a:endParaRPr lang="en-CA" kern="1200" dirty="0" smtClean="0">
              <a:solidFill>
                <a:schemeClr val="tx1"/>
              </a:solidFill>
              <a:effectLst/>
              <a:latin typeface="Times New Roman" pitchFamily="18" charset="0"/>
              <a:ea typeface="+mn-ea"/>
              <a:cs typeface="+mn-cs"/>
            </a:endParaRPr>
          </a:p>
          <a:p>
            <a:pPr marL="401638" lvl="1" indent="-171450">
              <a:spcBef>
                <a:spcPts val="600"/>
              </a:spcBef>
              <a:buFont typeface="Arial" panose="020B0604020202020204" pitchFamily="34" charset="0"/>
              <a:buChar char="•"/>
            </a:pPr>
            <a:r>
              <a:rPr lang="en-US" dirty="0"/>
              <a:t>an absence of a comprehensive strategy or coordination;  we have a lot of organizations and individuals working on access to justice, but no national coordination or collaboration – it’s been called a system of systems, or a body without a brain </a:t>
            </a:r>
            <a:endParaRPr lang="en-CA" dirty="0"/>
          </a:p>
          <a:p>
            <a:pPr marL="401638" lvl="1" indent="-171450">
              <a:spcBef>
                <a:spcPts val="600"/>
              </a:spcBef>
              <a:buFont typeface="Arial" panose="020B0604020202020204" pitchFamily="34" charset="0"/>
              <a:buChar char="•"/>
            </a:pPr>
            <a:r>
              <a:rPr lang="en-US" dirty="0"/>
              <a:t>no mechanisms to measure change  - we are short on metrics to measure progress.  We don’t keep reliable comparable data on justice</a:t>
            </a:r>
            <a:endParaRPr lang="en-CA" dirty="0"/>
          </a:p>
          <a:p>
            <a:pPr marL="401638" lvl="1" indent="-171450">
              <a:spcBef>
                <a:spcPts val="600"/>
              </a:spcBef>
              <a:buFont typeface="Arial" panose="020B0604020202020204" pitchFamily="34" charset="0"/>
              <a:buChar char="•"/>
            </a:pPr>
            <a:r>
              <a:rPr lang="en-US" dirty="0"/>
              <a:t>information gaps – we have made progress in Canada on civil legal needs research, but there are many areas where research about what works and for which populations is lacking</a:t>
            </a:r>
            <a:endParaRPr lang="en-CA" dirty="0"/>
          </a:p>
          <a:p>
            <a:pPr eaLnBrk="1" hangingPunct="1"/>
            <a:endParaRPr lang="en-US" dirty="0" smtClean="0"/>
          </a:p>
        </p:txBody>
      </p:sp>
    </p:spTree>
    <p:extLst>
      <p:ext uri="{BB962C8B-B14F-4D97-AF65-F5344CB8AC3E}">
        <p14:creationId xmlns:p14="http://schemas.microsoft.com/office/powerpoint/2010/main" val="3982792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A658569-EC1D-48D8-8786-B36119E71155}" type="slidenum">
              <a:rPr lang="en-US"/>
              <a:pPr/>
              <a:t>4</a:t>
            </a:fld>
            <a:endParaRPr lang="en-US"/>
          </a:p>
        </p:txBody>
      </p:sp>
      <p:sp>
        <p:nvSpPr>
          <p:cNvPr id="45059" name="Rectangle 2"/>
          <p:cNvSpPr>
            <a:spLocks noGrp="1" noRot="1" noChangeAspect="1" noChangeArrowheads="1" noTextEdit="1"/>
          </p:cNvSpPr>
          <p:nvPr>
            <p:ph type="sldImg"/>
          </p:nvPr>
        </p:nvSpPr>
        <p:spPr>
          <a:xfrm>
            <a:off x="1065213" y="544513"/>
            <a:ext cx="4645025" cy="3484562"/>
          </a:xfrm>
          <a:solidFill>
            <a:srgbClr val="FFFFFF"/>
          </a:solidFill>
          <a:ln/>
        </p:spPr>
      </p:sp>
      <p:sp>
        <p:nvSpPr>
          <p:cNvPr id="45060" name="Rectangle 3"/>
          <p:cNvSpPr>
            <a:spLocks noGrp="1" noChangeArrowheads="1"/>
          </p:cNvSpPr>
          <p:nvPr>
            <p:ph type="body" idx="1"/>
          </p:nvPr>
        </p:nvSpPr>
        <p:spPr>
          <a:solidFill>
            <a:srgbClr val="FFFFFF"/>
          </a:solidFill>
          <a:ln>
            <a:solidFill>
              <a:srgbClr val="000000"/>
            </a:solidFill>
          </a:ln>
        </p:spPr>
        <p:txBody>
          <a:bodyPr/>
          <a:lstStyle/>
          <a:p>
            <a:r>
              <a:rPr lang="en-US" sz="1200" kern="1200" dirty="0" smtClean="0">
                <a:solidFill>
                  <a:schemeClr val="tx1"/>
                </a:solidFill>
                <a:effectLst/>
                <a:latin typeface="Times New Roman" pitchFamily="18" charset="0"/>
                <a:ea typeface="+mn-ea"/>
                <a:cs typeface="+mn-cs"/>
              </a:rPr>
              <a:t>We then developed </a:t>
            </a:r>
            <a:r>
              <a:rPr lang="en-US" sz="1200" b="1" kern="1200" dirty="0" smtClean="0">
                <a:solidFill>
                  <a:schemeClr val="tx1"/>
                </a:solidFill>
                <a:effectLst/>
                <a:latin typeface="Times New Roman" pitchFamily="18" charset="0"/>
                <a:ea typeface="+mn-ea"/>
                <a:cs typeface="+mn-cs"/>
              </a:rPr>
              <a:t>three main strategies </a:t>
            </a:r>
            <a:r>
              <a:rPr lang="en-US" sz="1200" kern="1200" dirty="0" smtClean="0">
                <a:solidFill>
                  <a:schemeClr val="tx1"/>
                </a:solidFill>
                <a:effectLst/>
                <a:latin typeface="Times New Roman" pitchFamily="18" charset="0"/>
                <a:ea typeface="+mn-ea"/>
                <a:cs typeface="+mn-cs"/>
              </a:rPr>
              <a:t>to tackle these Barriers: </a:t>
            </a:r>
            <a:endParaRPr lang="en-CA" sz="1100" kern="1200" dirty="0" smtClean="0">
              <a:solidFill>
                <a:schemeClr val="tx1"/>
              </a:solidFill>
              <a:effectLst/>
              <a:latin typeface="Times New Roman" pitchFamily="18" charset="0"/>
              <a:ea typeface="+mn-ea"/>
              <a:cs typeface="+mn-cs"/>
            </a:endParaRPr>
          </a:p>
          <a:p>
            <a:pPr lvl="0"/>
            <a:endParaRPr lang="en-US" sz="1200" b="1" kern="1200" dirty="0" smtClean="0">
              <a:solidFill>
                <a:schemeClr val="tx1"/>
              </a:solidFill>
              <a:effectLst/>
              <a:latin typeface="Times New Roman" pitchFamily="18" charset="0"/>
              <a:ea typeface="+mn-ea"/>
              <a:cs typeface="+mn-cs"/>
            </a:endParaRPr>
          </a:p>
          <a:p>
            <a:pPr marL="231775" lvl="0" indent="-231775"/>
            <a:r>
              <a:rPr lang="en-US" sz="1200" b="1" kern="1200" dirty="0" smtClean="0">
                <a:solidFill>
                  <a:schemeClr val="tx1"/>
                </a:solidFill>
                <a:effectLst/>
                <a:latin typeface="Times New Roman" pitchFamily="18" charset="0"/>
                <a:ea typeface="+mn-ea"/>
                <a:cs typeface="+mn-cs"/>
              </a:rPr>
              <a:t>1. 	Research and consultation – </a:t>
            </a:r>
            <a:r>
              <a:rPr lang="en-US" b="1" dirty="0"/>
              <a:t>t</a:t>
            </a:r>
            <a:r>
              <a:rPr lang="en-US" sz="1200" b="1" kern="1200" dirty="0" smtClean="0">
                <a:solidFill>
                  <a:schemeClr val="tx1"/>
                </a:solidFill>
                <a:effectLst/>
                <a:latin typeface="Times New Roman" pitchFamily="18" charset="0"/>
                <a:ea typeface="+mn-ea"/>
                <a:cs typeface="+mn-cs"/>
              </a:rPr>
              <a:t>his strategy involves 5 ‘building blocks’ to ground the initiative</a:t>
            </a:r>
            <a:endParaRPr lang="en-CA" sz="1100" kern="1200" dirty="0" smtClean="0">
              <a:solidFill>
                <a:schemeClr val="tx1"/>
              </a:solidFill>
              <a:effectLst/>
              <a:latin typeface="Times New Roman" pitchFamily="18" charset="0"/>
              <a:ea typeface="+mn-ea"/>
              <a:cs typeface="+mn-cs"/>
            </a:endParaRPr>
          </a:p>
          <a:p>
            <a:pPr lvl="1"/>
            <a:r>
              <a:rPr lang="en-US" sz="1200" kern="1200" dirty="0" smtClean="0">
                <a:solidFill>
                  <a:schemeClr val="tx1"/>
                </a:solidFill>
                <a:effectLst/>
                <a:latin typeface="Times New Roman" pitchFamily="18" charset="0"/>
                <a:ea typeface="+mn-ea"/>
                <a:cs typeface="+mn-cs"/>
              </a:rPr>
              <a:t>To base our work in the perceptions of the public, and especially those members of the public </a:t>
            </a:r>
            <a:r>
              <a:rPr lang="en-US" dirty="0" smtClean="0"/>
              <a:t>most in need, we b</a:t>
            </a:r>
            <a:r>
              <a:rPr lang="en-US" sz="1200" kern="1200" dirty="0" smtClean="0">
                <a:solidFill>
                  <a:schemeClr val="tx1"/>
                </a:solidFill>
                <a:effectLst/>
                <a:latin typeface="Times New Roman" pitchFamily="18" charset="0"/>
                <a:ea typeface="+mn-ea"/>
                <a:cs typeface="+mn-cs"/>
              </a:rPr>
              <a:t>egan by holding focus groups with marginalized communities; </a:t>
            </a:r>
          </a:p>
          <a:p>
            <a:pPr lvl="1"/>
            <a:r>
              <a:rPr lang="en-US" dirty="0" smtClean="0"/>
              <a:t>We also </a:t>
            </a:r>
            <a:r>
              <a:rPr lang="en-US" sz="1200" kern="1200" baseline="0" dirty="0" smtClean="0">
                <a:solidFill>
                  <a:schemeClr val="tx1"/>
                </a:solidFill>
                <a:effectLst/>
                <a:latin typeface="Times New Roman" pitchFamily="18" charset="0"/>
                <a:ea typeface="+mn-ea"/>
                <a:cs typeface="+mn-cs"/>
              </a:rPr>
              <a:t>collaborated with student volunteers from PBSC, who conducted </a:t>
            </a:r>
            <a:r>
              <a:rPr lang="en-US" sz="1200" kern="1200" dirty="0" smtClean="0">
                <a:solidFill>
                  <a:schemeClr val="tx1"/>
                </a:solidFill>
                <a:effectLst/>
                <a:latin typeface="Times New Roman" pitchFamily="18" charset="0"/>
                <a:ea typeface="+mn-ea"/>
                <a:cs typeface="+mn-cs"/>
              </a:rPr>
              <a:t>“on the street” interviews in various parts of the country</a:t>
            </a:r>
            <a:endParaRPr lang="en-CA" sz="1100" kern="1200" dirty="0" smtClean="0">
              <a:solidFill>
                <a:schemeClr val="tx1"/>
              </a:solidFill>
              <a:effectLst/>
              <a:latin typeface="Times New Roman" pitchFamily="18" charset="0"/>
              <a:ea typeface="+mn-ea"/>
              <a:cs typeface="+mn-cs"/>
            </a:endParaRPr>
          </a:p>
          <a:p>
            <a:pPr lvl="1"/>
            <a:r>
              <a:rPr lang="en-US" sz="1200" kern="1200" dirty="0" smtClean="0">
                <a:solidFill>
                  <a:schemeClr val="tx1"/>
                </a:solidFill>
                <a:effectLst/>
                <a:latin typeface="Times New Roman" pitchFamily="18" charset="0"/>
                <a:ea typeface="+mn-ea"/>
                <a:cs typeface="+mn-cs"/>
              </a:rPr>
              <a:t>We</a:t>
            </a:r>
            <a:r>
              <a:rPr lang="en-US" sz="1200" kern="1200" baseline="0" dirty="0" smtClean="0">
                <a:solidFill>
                  <a:schemeClr val="tx1"/>
                </a:solidFill>
                <a:effectLst/>
                <a:latin typeface="Times New Roman" pitchFamily="18" charset="0"/>
                <a:ea typeface="+mn-ea"/>
                <a:cs typeface="+mn-cs"/>
              </a:rPr>
              <a:t> s</a:t>
            </a:r>
            <a:r>
              <a:rPr lang="en-US" sz="1200" kern="1200" dirty="0" smtClean="0">
                <a:solidFill>
                  <a:schemeClr val="tx1"/>
                </a:solidFill>
                <a:effectLst/>
                <a:latin typeface="Times New Roman" pitchFamily="18" charset="0"/>
                <a:ea typeface="+mn-ea"/>
                <a:cs typeface="+mn-cs"/>
              </a:rPr>
              <a:t>urveyed legal aid providers;  and got over 700 responses, and</a:t>
            </a:r>
            <a:endParaRPr lang="en-CA" sz="1100" kern="1200" dirty="0" smtClean="0">
              <a:solidFill>
                <a:schemeClr val="tx1"/>
              </a:solidFill>
              <a:effectLst/>
              <a:latin typeface="Times New Roman" pitchFamily="18" charset="0"/>
              <a:ea typeface="+mn-ea"/>
              <a:cs typeface="+mn-cs"/>
            </a:endParaRPr>
          </a:p>
          <a:p>
            <a:pPr lvl="1"/>
            <a:r>
              <a:rPr lang="en-US" sz="1200" kern="1200" dirty="0" smtClean="0">
                <a:solidFill>
                  <a:schemeClr val="tx1"/>
                </a:solidFill>
                <a:effectLst/>
                <a:latin typeface="Times New Roman" pitchFamily="18" charset="0"/>
                <a:ea typeface="+mn-ea"/>
                <a:cs typeface="+mn-cs"/>
              </a:rPr>
              <a:t>We consulted with pro bono organizations and CBA Council</a:t>
            </a:r>
            <a:endParaRPr lang="en-CA" sz="1100" kern="1200" dirty="0" smtClean="0">
              <a:solidFill>
                <a:schemeClr val="tx1"/>
              </a:solidFill>
              <a:effectLst/>
              <a:latin typeface="Times New Roman" pitchFamily="18" charset="0"/>
              <a:ea typeface="+mn-ea"/>
              <a:cs typeface="+mn-cs"/>
            </a:endParaRPr>
          </a:p>
          <a:p>
            <a:pPr lvl="1"/>
            <a:r>
              <a:rPr lang="en-US" sz="1200" kern="1200" dirty="0" smtClean="0">
                <a:solidFill>
                  <a:schemeClr val="tx1"/>
                </a:solidFill>
                <a:effectLst/>
                <a:latin typeface="Times New Roman" pitchFamily="18" charset="0"/>
                <a:ea typeface="+mn-ea"/>
                <a:cs typeface="+mn-cs"/>
              </a:rPr>
              <a:t>From October 2012</a:t>
            </a:r>
            <a:r>
              <a:rPr lang="en-US" sz="1200" kern="1200" baseline="0" dirty="0" smtClean="0">
                <a:solidFill>
                  <a:schemeClr val="tx1"/>
                </a:solidFill>
                <a:effectLst/>
                <a:latin typeface="Times New Roman" pitchFamily="18" charset="0"/>
                <a:ea typeface="+mn-ea"/>
                <a:cs typeface="+mn-cs"/>
              </a:rPr>
              <a:t> – April 2013, we circulated f</a:t>
            </a:r>
            <a:r>
              <a:rPr lang="en-US" sz="1200" kern="1200" dirty="0" smtClean="0">
                <a:solidFill>
                  <a:schemeClr val="tx1"/>
                </a:solidFill>
                <a:effectLst/>
                <a:latin typeface="Times New Roman" pitchFamily="18" charset="0"/>
                <a:ea typeface="+mn-ea"/>
                <a:cs typeface="+mn-cs"/>
              </a:rPr>
              <a:t>ive Discussion papers </a:t>
            </a:r>
            <a:endParaRPr lang="en-CA" sz="1100" kern="1200" dirty="0" smtClean="0">
              <a:solidFill>
                <a:schemeClr val="tx1"/>
              </a:solidFill>
              <a:effectLst/>
              <a:latin typeface="Times New Roman" pitchFamily="18" charset="0"/>
              <a:ea typeface="+mn-ea"/>
              <a:cs typeface="+mn-cs"/>
            </a:endParaRPr>
          </a:p>
          <a:p>
            <a:pPr marL="628650" lvl="1" indent="-171450">
              <a:buFont typeface="Arial" panose="020B0604020202020204" pitchFamily="34" charset="0"/>
              <a:buChar char="•"/>
            </a:pPr>
            <a:r>
              <a:rPr lang="en-US" sz="1200" i="1" kern="1200" dirty="0" smtClean="0">
                <a:solidFill>
                  <a:schemeClr val="tx1"/>
                </a:solidFill>
                <a:effectLst/>
                <a:latin typeface="Times New Roman" pitchFamily="18" charset="0"/>
                <a:ea typeface="+mn-ea"/>
                <a:cs typeface="+mn-cs"/>
              </a:rPr>
              <a:t>Access to Justice Metrics </a:t>
            </a:r>
            <a:endParaRPr lang="en-CA" sz="1100" kern="1200" dirty="0" smtClean="0">
              <a:solidFill>
                <a:schemeClr val="tx1"/>
              </a:solidFill>
              <a:effectLst/>
              <a:latin typeface="Times New Roman" pitchFamily="18" charset="0"/>
              <a:ea typeface="+mn-ea"/>
              <a:cs typeface="+mn-cs"/>
            </a:endParaRPr>
          </a:p>
          <a:p>
            <a:pPr marL="628650" lvl="1" indent="-171450">
              <a:buFont typeface="Arial" panose="020B0604020202020204" pitchFamily="34" charset="0"/>
              <a:buChar char="•"/>
            </a:pPr>
            <a:r>
              <a:rPr lang="en-US" sz="1200" i="1" kern="1200" dirty="0" smtClean="0">
                <a:solidFill>
                  <a:schemeClr val="tx1"/>
                </a:solidFill>
                <a:effectLst/>
                <a:latin typeface="Times New Roman" pitchFamily="18" charset="0"/>
                <a:ea typeface="+mn-ea"/>
                <a:cs typeface="+mn-cs"/>
              </a:rPr>
              <a:t>National Standards for Publicly Funded Legal Services </a:t>
            </a:r>
            <a:endParaRPr lang="en-CA" sz="1100" kern="1200" dirty="0" smtClean="0">
              <a:solidFill>
                <a:schemeClr val="tx1"/>
              </a:solidFill>
              <a:effectLst/>
              <a:latin typeface="Times New Roman" pitchFamily="18" charset="0"/>
              <a:ea typeface="+mn-ea"/>
              <a:cs typeface="+mn-cs"/>
            </a:endParaRPr>
          </a:p>
          <a:p>
            <a:pPr marL="628650" lvl="1" indent="-171450">
              <a:buFont typeface="Arial" panose="020B0604020202020204" pitchFamily="34" charset="0"/>
              <a:buChar char="•"/>
            </a:pPr>
            <a:r>
              <a:rPr lang="en-US" sz="1200" i="1" kern="1200" dirty="0" smtClean="0">
                <a:solidFill>
                  <a:schemeClr val="tx1"/>
                </a:solidFill>
                <a:effectLst/>
                <a:latin typeface="Times New Roman" pitchFamily="18" charset="0"/>
                <a:ea typeface="+mn-ea"/>
                <a:cs typeface="+mn-cs"/>
              </a:rPr>
              <a:t>Future Directions for Legal Aid Delivery </a:t>
            </a:r>
            <a:endParaRPr lang="en-CA" sz="1100" kern="1200" dirty="0" smtClean="0">
              <a:solidFill>
                <a:schemeClr val="tx1"/>
              </a:solidFill>
              <a:effectLst/>
              <a:latin typeface="Times New Roman" pitchFamily="18" charset="0"/>
              <a:ea typeface="+mn-ea"/>
              <a:cs typeface="+mn-cs"/>
            </a:endParaRPr>
          </a:p>
          <a:p>
            <a:pPr marL="628650" lvl="1" indent="-171450">
              <a:buFont typeface="Arial" panose="020B0604020202020204" pitchFamily="34" charset="0"/>
              <a:buChar char="•"/>
            </a:pPr>
            <a:r>
              <a:rPr lang="en-US" sz="1200" i="1" kern="1200" dirty="0" smtClean="0">
                <a:solidFill>
                  <a:schemeClr val="tx1"/>
                </a:solidFill>
                <a:effectLst/>
                <a:latin typeface="Times New Roman" pitchFamily="18" charset="0"/>
                <a:ea typeface="+mn-ea"/>
                <a:cs typeface="+mn-cs"/>
              </a:rPr>
              <a:t>“Tension at the Border”: Pro Bono and Legal Aid </a:t>
            </a:r>
            <a:endParaRPr lang="en-CA" sz="1100" kern="1200" dirty="0" smtClean="0">
              <a:solidFill>
                <a:schemeClr val="tx1"/>
              </a:solidFill>
              <a:effectLst/>
              <a:latin typeface="Times New Roman" pitchFamily="18" charset="0"/>
              <a:ea typeface="+mn-ea"/>
              <a:cs typeface="+mn-cs"/>
            </a:endParaRPr>
          </a:p>
          <a:p>
            <a:pPr marL="628650" lvl="1" indent="-171450">
              <a:buFont typeface="Arial" panose="020B0604020202020204" pitchFamily="34" charset="0"/>
              <a:buChar char="•"/>
            </a:pPr>
            <a:r>
              <a:rPr lang="en-US" sz="1200" i="1" kern="1200" dirty="0" smtClean="0">
                <a:solidFill>
                  <a:schemeClr val="tx1"/>
                </a:solidFill>
                <a:effectLst/>
                <a:latin typeface="Times New Roman" pitchFamily="18" charset="0"/>
                <a:ea typeface="+mn-ea"/>
                <a:cs typeface="+mn-cs"/>
              </a:rPr>
              <a:t>Underexplored Alternatives for the Middle Class </a:t>
            </a:r>
            <a:endParaRPr lang="en-CA" sz="1100" kern="1200" dirty="0" smtClean="0">
              <a:solidFill>
                <a:schemeClr val="tx1"/>
              </a:solidFill>
              <a:effectLst/>
              <a:latin typeface="Times New Roman" pitchFamily="18" charset="0"/>
              <a:ea typeface="+mn-ea"/>
              <a:cs typeface="+mn-cs"/>
            </a:endParaRPr>
          </a:p>
          <a:p>
            <a:r>
              <a:rPr lang="en-CA" sz="1200" kern="1200" dirty="0" smtClean="0">
                <a:solidFill>
                  <a:schemeClr val="tx1"/>
                </a:solidFill>
                <a:effectLst/>
                <a:latin typeface="Times New Roman" pitchFamily="18" charset="0"/>
                <a:ea typeface="+mn-ea"/>
                <a:cs typeface="+mn-cs"/>
              </a:rPr>
              <a:t> </a:t>
            </a:r>
            <a:endParaRPr lang="en-CA" sz="1100" kern="1200" dirty="0" smtClean="0">
              <a:solidFill>
                <a:schemeClr val="tx1"/>
              </a:solidFill>
              <a:effectLst/>
              <a:latin typeface="Times New Roman" pitchFamily="18" charset="0"/>
              <a:ea typeface="+mn-ea"/>
              <a:cs typeface="+mn-cs"/>
            </a:endParaRPr>
          </a:p>
        </p:txBody>
      </p:sp>
    </p:spTree>
    <p:extLst>
      <p:ext uri="{BB962C8B-B14F-4D97-AF65-F5344CB8AC3E}">
        <p14:creationId xmlns:p14="http://schemas.microsoft.com/office/powerpoint/2010/main" val="3076791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A658569-EC1D-48D8-8786-B36119E71155}" type="slidenum">
              <a:rPr lang="en-US"/>
              <a:pPr/>
              <a:t>5</a:t>
            </a:fld>
            <a:endParaRPr lang="en-US"/>
          </a:p>
        </p:txBody>
      </p:sp>
      <p:sp>
        <p:nvSpPr>
          <p:cNvPr id="45059" name="Rectangle 2"/>
          <p:cNvSpPr>
            <a:spLocks noGrp="1" noRot="1" noChangeAspect="1" noChangeArrowheads="1" noTextEdit="1"/>
          </p:cNvSpPr>
          <p:nvPr>
            <p:ph type="sldImg"/>
          </p:nvPr>
        </p:nvSpPr>
        <p:spPr>
          <a:solidFill>
            <a:srgbClr val="FFFFFF"/>
          </a:solidFill>
          <a:ln/>
        </p:spPr>
      </p:sp>
      <p:sp>
        <p:nvSpPr>
          <p:cNvPr id="45060" name="Rectangle 3"/>
          <p:cNvSpPr>
            <a:spLocks noGrp="1" noChangeArrowheads="1"/>
          </p:cNvSpPr>
          <p:nvPr>
            <p:ph type="body" idx="1"/>
          </p:nvPr>
        </p:nvSpPr>
        <p:spPr>
          <a:solidFill>
            <a:srgbClr val="FFFFFF"/>
          </a:solidFill>
          <a:ln>
            <a:solidFill>
              <a:srgbClr val="000000"/>
            </a:solidFill>
          </a:ln>
        </p:spPr>
        <p:txBody>
          <a:bodyPr/>
          <a:lstStyle/>
          <a:p>
            <a:pPr lvl="0">
              <a:spcBef>
                <a:spcPts val="1200"/>
              </a:spcBef>
            </a:pPr>
            <a:r>
              <a:rPr lang="en-US" sz="1200" b="1" kern="1200" dirty="0" smtClean="0">
                <a:solidFill>
                  <a:schemeClr val="tx1"/>
                </a:solidFill>
                <a:effectLst/>
                <a:latin typeface="Times New Roman" pitchFamily="18" charset="0"/>
                <a:ea typeface="+mn-ea"/>
                <a:cs typeface="+mn-cs"/>
              </a:rPr>
              <a:t>The second strategy is to improve</a:t>
            </a:r>
            <a:r>
              <a:rPr lang="en-US" sz="1200" b="1" kern="1200" baseline="0" dirty="0" smtClean="0">
                <a:solidFill>
                  <a:schemeClr val="tx1"/>
                </a:solidFill>
                <a:effectLst/>
                <a:latin typeface="Times New Roman" pitchFamily="18" charset="0"/>
                <a:ea typeface="+mn-ea"/>
                <a:cs typeface="+mn-cs"/>
              </a:rPr>
              <a:t> n</a:t>
            </a:r>
            <a:r>
              <a:rPr lang="en-US" sz="1200" b="1" kern="1200" dirty="0" smtClean="0">
                <a:solidFill>
                  <a:schemeClr val="tx1"/>
                </a:solidFill>
                <a:effectLst/>
                <a:latin typeface="Times New Roman" pitchFamily="18" charset="0"/>
                <a:ea typeface="+mn-ea"/>
                <a:cs typeface="+mn-cs"/>
              </a:rPr>
              <a:t>ational strategic collaboration and coordination</a:t>
            </a:r>
            <a:endParaRPr lang="en-CA" sz="1100" kern="1200" dirty="0" smtClean="0">
              <a:solidFill>
                <a:schemeClr val="tx1"/>
              </a:solidFill>
              <a:effectLst/>
              <a:latin typeface="Times New Roman" pitchFamily="18" charset="0"/>
              <a:ea typeface="+mn-ea"/>
              <a:cs typeface="+mn-cs"/>
            </a:endParaRPr>
          </a:p>
          <a:p>
            <a:pPr marL="628650" lvl="1" indent="-171450">
              <a:spcBef>
                <a:spcPts val="600"/>
              </a:spcBef>
              <a:buFont typeface="Arial" panose="020B0604020202020204" pitchFamily="34" charset="0"/>
              <a:buChar char="•"/>
            </a:pPr>
            <a:r>
              <a:rPr lang="en-US" sz="1200" kern="1200" dirty="0" smtClean="0">
                <a:solidFill>
                  <a:schemeClr val="tx1"/>
                </a:solidFill>
                <a:effectLst/>
                <a:latin typeface="Times New Roman" pitchFamily="18" charset="0"/>
                <a:ea typeface="+mn-ea"/>
                <a:cs typeface="+mn-cs"/>
              </a:rPr>
              <a:t>To date we have involved system participants in all</a:t>
            </a:r>
            <a:r>
              <a:rPr lang="en-US" sz="1200" kern="1200" baseline="0" dirty="0" smtClean="0">
                <a:solidFill>
                  <a:schemeClr val="tx1"/>
                </a:solidFill>
                <a:effectLst/>
                <a:latin typeface="Times New Roman" pitchFamily="18" charset="0"/>
                <a:ea typeface="+mn-ea"/>
                <a:cs typeface="+mn-cs"/>
              </a:rPr>
              <a:t> the </a:t>
            </a:r>
            <a:r>
              <a:rPr lang="en-US" sz="1200" kern="1200" dirty="0" smtClean="0">
                <a:solidFill>
                  <a:schemeClr val="tx1"/>
                </a:solidFill>
                <a:effectLst/>
                <a:latin typeface="Times New Roman" pitchFamily="18" charset="0"/>
                <a:ea typeface="+mn-ea"/>
                <a:cs typeface="+mn-cs"/>
              </a:rPr>
              <a:t>building block projects</a:t>
            </a:r>
            <a:endParaRPr lang="en-CA" sz="1100" kern="1200" dirty="0" smtClean="0">
              <a:solidFill>
                <a:schemeClr val="tx1"/>
              </a:solidFill>
              <a:effectLst/>
              <a:latin typeface="Times New Roman" pitchFamily="18" charset="0"/>
              <a:ea typeface="+mn-ea"/>
              <a:cs typeface="+mn-cs"/>
            </a:endParaRPr>
          </a:p>
          <a:p>
            <a:pPr marL="628650" lvl="1" indent="-171450">
              <a:spcBef>
                <a:spcPts val="600"/>
              </a:spcBef>
              <a:buFont typeface="Arial" panose="020B0604020202020204" pitchFamily="34" charset="0"/>
              <a:buChar char="•"/>
            </a:pPr>
            <a:r>
              <a:rPr lang="en-US" sz="1200" kern="1200" dirty="0" smtClean="0">
                <a:solidFill>
                  <a:schemeClr val="tx1"/>
                </a:solidFill>
                <a:effectLst/>
                <a:latin typeface="Times New Roman" pitchFamily="18" charset="0"/>
                <a:ea typeface="+mn-ea"/>
                <a:cs typeface="+mn-cs"/>
              </a:rPr>
              <a:t>And, we have worked with National Action Committee throughout</a:t>
            </a:r>
          </a:p>
          <a:p>
            <a:pPr marL="639763" lvl="1">
              <a:spcBef>
                <a:spcPts val="1200"/>
              </a:spcBef>
              <a:buFont typeface="Arial" panose="020B0604020202020204" pitchFamily="34" charset="0"/>
              <a:buNone/>
            </a:pPr>
            <a:r>
              <a:rPr lang="en-US" kern="1200" dirty="0" smtClean="0">
                <a:solidFill>
                  <a:schemeClr val="tx1"/>
                </a:solidFill>
                <a:effectLst/>
                <a:latin typeface="Times New Roman" pitchFamily="18" charset="0"/>
                <a:ea typeface="+mn-ea"/>
                <a:cs typeface="+mn-cs"/>
              </a:rPr>
              <a:t>But, this will require our ongoing efforts into the future.</a:t>
            </a:r>
            <a:endParaRPr lang="en-CA" kern="1200" dirty="0" smtClean="0">
              <a:solidFill>
                <a:schemeClr val="tx1"/>
              </a:solidFill>
              <a:effectLst/>
              <a:latin typeface="Times New Roman" pitchFamily="18" charset="0"/>
              <a:ea typeface="+mn-ea"/>
              <a:cs typeface="+mn-cs"/>
            </a:endParaRPr>
          </a:p>
          <a:p>
            <a:pPr lvl="0">
              <a:spcBef>
                <a:spcPts val="1200"/>
              </a:spcBef>
            </a:pPr>
            <a:r>
              <a:rPr lang="en-US" sz="1200" b="1" kern="1200" dirty="0" smtClean="0">
                <a:solidFill>
                  <a:schemeClr val="tx1"/>
                </a:solidFill>
                <a:effectLst/>
                <a:latin typeface="Times New Roman" pitchFamily="18" charset="0"/>
                <a:ea typeface="+mn-ea"/>
                <a:cs typeface="+mn-cs"/>
              </a:rPr>
              <a:t>Finally, we took steps to initiate</a:t>
            </a:r>
            <a:r>
              <a:rPr lang="en-US" sz="1200" b="1" kern="1200" baseline="0" dirty="0" smtClean="0">
                <a:solidFill>
                  <a:schemeClr val="tx1"/>
                </a:solidFill>
                <a:effectLst/>
                <a:latin typeface="Times New Roman" pitchFamily="18" charset="0"/>
                <a:ea typeface="+mn-ea"/>
                <a:cs typeface="+mn-cs"/>
              </a:rPr>
              <a:t> a</a:t>
            </a:r>
            <a:r>
              <a:rPr lang="en-US" sz="1200" b="1" kern="1200" dirty="0" smtClean="0">
                <a:solidFill>
                  <a:schemeClr val="tx1"/>
                </a:solidFill>
                <a:effectLst/>
                <a:latin typeface="Times New Roman" pitchFamily="18" charset="0"/>
                <a:ea typeface="+mn-ea"/>
                <a:cs typeface="+mn-cs"/>
              </a:rPr>
              <a:t> new conversation, focused more on achieving results</a:t>
            </a:r>
            <a:r>
              <a:rPr lang="en-US" sz="1200" b="1" kern="1200" baseline="0" dirty="0" smtClean="0">
                <a:solidFill>
                  <a:schemeClr val="tx1"/>
                </a:solidFill>
                <a:effectLst/>
                <a:latin typeface="Times New Roman" pitchFamily="18" charset="0"/>
                <a:ea typeface="+mn-ea"/>
                <a:cs typeface="+mn-cs"/>
              </a:rPr>
              <a:t> for people who need legal help, and less on the interests of the justice community.  As I mentioned, this includes</a:t>
            </a:r>
            <a:endParaRPr lang="en-CA" sz="1100" kern="1200" dirty="0" smtClean="0">
              <a:solidFill>
                <a:schemeClr val="tx1"/>
              </a:solidFill>
              <a:effectLst/>
              <a:latin typeface="Times New Roman" pitchFamily="18" charset="0"/>
              <a:ea typeface="+mn-ea"/>
              <a:cs typeface="+mn-cs"/>
            </a:endParaRPr>
          </a:p>
          <a:p>
            <a:pPr marL="628650" lvl="1" indent="-171450">
              <a:spcBef>
                <a:spcPts val="600"/>
              </a:spcBef>
              <a:buFont typeface="Arial" panose="020B0604020202020204" pitchFamily="34" charset="0"/>
              <a:buChar char="•"/>
            </a:pPr>
            <a:r>
              <a:rPr lang="en-US" sz="1200" kern="1200" dirty="0" smtClean="0">
                <a:solidFill>
                  <a:schemeClr val="tx1"/>
                </a:solidFill>
                <a:effectLst/>
                <a:latin typeface="Times New Roman" pitchFamily="18" charset="0"/>
                <a:ea typeface="+mn-ea"/>
                <a:cs typeface="+mn-cs"/>
              </a:rPr>
              <a:t>Consultations within and outside the profession</a:t>
            </a:r>
            <a:endParaRPr lang="en-CA" sz="1100" kern="1200" dirty="0" smtClean="0">
              <a:solidFill>
                <a:schemeClr val="tx1"/>
              </a:solidFill>
              <a:effectLst/>
              <a:latin typeface="Times New Roman" pitchFamily="18" charset="0"/>
              <a:ea typeface="+mn-ea"/>
              <a:cs typeface="+mn-cs"/>
            </a:endParaRPr>
          </a:p>
          <a:p>
            <a:pPr marL="628650" lvl="1" indent="-171450">
              <a:spcBef>
                <a:spcPts val="600"/>
              </a:spcBef>
              <a:buFont typeface="Arial" panose="020B0604020202020204" pitchFamily="34" charset="0"/>
              <a:buChar char="•"/>
            </a:pPr>
            <a:r>
              <a:rPr lang="en-US" sz="1200" kern="1200" dirty="0" smtClean="0">
                <a:solidFill>
                  <a:schemeClr val="tx1"/>
                </a:solidFill>
                <a:effectLst/>
                <a:latin typeface="Times New Roman" pitchFamily="18" charset="0"/>
                <a:ea typeface="+mn-ea"/>
                <a:cs typeface="+mn-cs"/>
              </a:rPr>
              <a:t>Envisioning Equal Justice Summit, April 2013</a:t>
            </a:r>
            <a:endParaRPr lang="en-CA" sz="1100" kern="1200" dirty="0" smtClean="0">
              <a:solidFill>
                <a:schemeClr val="tx1"/>
              </a:solidFill>
              <a:effectLst/>
              <a:latin typeface="Times New Roman" pitchFamily="18" charset="0"/>
              <a:ea typeface="+mn-ea"/>
              <a:cs typeface="+mn-cs"/>
            </a:endParaRPr>
          </a:p>
          <a:p>
            <a:pPr marL="628650" lvl="1" indent="-171450">
              <a:spcBef>
                <a:spcPts val="600"/>
              </a:spcBef>
              <a:buFont typeface="Arial" panose="020B0604020202020204" pitchFamily="34" charset="0"/>
              <a:buChar char="•"/>
            </a:pPr>
            <a:r>
              <a:rPr lang="en-US" sz="1200" kern="1200" dirty="0" smtClean="0">
                <a:solidFill>
                  <a:schemeClr val="tx1"/>
                </a:solidFill>
                <a:effectLst/>
                <a:latin typeface="Times New Roman" pitchFamily="18" charset="0"/>
                <a:ea typeface="+mn-ea"/>
                <a:cs typeface="+mn-cs"/>
              </a:rPr>
              <a:t>There we asked people to leave the “day jobs” at the door</a:t>
            </a:r>
            <a:r>
              <a:rPr lang="en-US" sz="1200" kern="1200" baseline="0" dirty="0" smtClean="0">
                <a:solidFill>
                  <a:schemeClr val="tx1"/>
                </a:solidFill>
                <a:effectLst/>
                <a:latin typeface="Times New Roman" pitchFamily="18" charset="0"/>
                <a:ea typeface="+mn-ea"/>
                <a:cs typeface="+mn-cs"/>
              </a:rPr>
              <a:t>, and take a fresh look at ways to work together to achieve change</a:t>
            </a:r>
            <a:endParaRPr lang="en-CA" sz="1100" kern="1200" dirty="0" smtClean="0">
              <a:solidFill>
                <a:schemeClr val="tx1"/>
              </a:solidFill>
              <a:effectLst/>
              <a:latin typeface="Times New Roman" pitchFamily="18" charset="0"/>
              <a:ea typeface="+mn-ea"/>
              <a:cs typeface="+mn-cs"/>
            </a:endParaRPr>
          </a:p>
        </p:txBody>
      </p:sp>
    </p:spTree>
    <p:extLst>
      <p:ext uri="{BB962C8B-B14F-4D97-AF65-F5344CB8AC3E}">
        <p14:creationId xmlns:p14="http://schemas.microsoft.com/office/powerpoint/2010/main" val="2181895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A658569-EC1D-48D8-8786-B36119E71155}" type="slidenum">
              <a:rPr lang="en-US"/>
              <a:pPr/>
              <a:t>6</a:t>
            </a:fld>
            <a:endParaRPr lang="en-US"/>
          </a:p>
        </p:txBody>
      </p:sp>
      <p:sp>
        <p:nvSpPr>
          <p:cNvPr id="45059" name="Rectangle 2"/>
          <p:cNvSpPr>
            <a:spLocks noGrp="1" noRot="1" noChangeAspect="1" noChangeArrowheads="1" noTextEdit="1"/>
          </p:cNvSpPr>
          <p:nvPr>
            <p:ph type="sldImg"/>
          </p:nvPr>
        </p:nvSpPr>
        <p:spPr>
          <a:solidFill>
            <a:srgbClr val="FFFFFF"/>
          </a:solidFill>
          <a:ln/>
        </p:spPr>
      </p:sp>
      <p:sp>
        <p:nvSpPr>
          <p:cNvPr id="45060" name="Rectangle 3"/>
          <p:cNvSpPr>
            <a:spLocks noGrp="1" noChangeArrowheads="1"/>
          </p:cNvSpPr>
          <p:nvPr>
            <p:ph type="body" idx="1"/>
          </p:nvPr>
        </p:nvSpPr>
        <p:spPr>
          <a:solidFill>
            <a:srgbClr val="FFFFFF"/>
          </a:solidFill>
          <a:ln>
            <a:solidFill>
              <a:srgbClr val="000000"/>
            </a:solidFill>
          </a:ln>
        </p:spPr>
        <p:txBody>
          <a:bodyPr/>
          <a:lstStyle/>
          <a:p>
            <a:r>
              <a:rPr lang="en-US" dirty="0" smtClean="0"/>
              <a:t>From this work</a:t>
            </a:r>
            <a:r>
              <a:rPr lang="en-US" dirty="0"/>
              <a:t> </a:t>
            </a:r>
            <a:r>
              <a:rPr lang="en-US" dirty="0" smtClean="0"/>
              <a:t>to date, our Committee agreed that 100% access to justic</a:t>
            </a:r>
            <a:r>
              <a:rPr lang="en-US" baseline="0" dirty="0" smtClean="0"/>
              <a:t>e </a:t>
            </a:r>
            <a:r>
              <a:rPr lang="en-US" dirty="0" smtClean="0"/>
              <a:t>is the only defensible goal. </a:t>
            </a:r>
          </a:p>
          <a:p>
            <a:endParaRPr lang="en-US" dirty="0" smtClean="0"/>
          </a:p>
          <a:p>
            <a:r>
              <a:rPr lang="en-US" dirty="0" smtClean="0"/>
              <a:t>Inaccessible justice costs us all, but harshest consequences on the poorest people. </a:t>
            </a:r>
            <a:r>
              <a:rPr lang="en-US" sz="1200" b="1" kern="1200" dirty="0" smtClean="0">
                <a:solidFill>
                  <a:schemeClr val="tx1"/>
                </a:solidFill>
                <a:effectLst/>
                <a:latin typeface="Times New Roman" pitchFamily="18" charset="0"/>
                <a:ea typeface="+mn-ea"/>
                <a:cs typeface="+mn-cs"/>
              </a:rPr>
              <a:t>At the heart of our work is a call for the justice community to recommit to equal justice, and continually ask: who needs what kind of help in accessing justice.</a:t>
            </a:r>
            <a:r>
              <a:rPr lang="en-US" sz="1200" kern="1200" dirty="0" smtClean="0">
                <a:solidFill>
                  <a:schemeClr val="tx1"/>
                </a:solidFill>
                <a:effectLst/>
                <a:latin typeface="Times New Roman" pitchFamily="18" charset="0"/>
                <a:ea typeface="+mn-ea"/>
                <a:cs typeface="+mn-cs"/>
              </a:rPr>
              <a:t> </a:t>
            </a:r>
            <a:r>
              <a:rPr lang="en-US" dirty="0"/>
              <a:t> </a:t>
            </a:r>
            <a:r>
              <a:rPr lang="en-US" dirty="0" smtClean="0"/>
              <a:t>Offering </a:t>
            </a:r>
            <a:r>
              <a:rPr lang="en-US" dirty="0"/>
              <a:t>written materials to someone who is illiterate will not mean </a:t>
            </a:r>
            <a:r>
              <a:rPr lang="en-US" dirty="0" smtClean="0"/>
              <a:t>progress.</a:t>
            </a:r>
            <a:endParaRPr lang="en-US" sz="1200" kern="1200" dirty="0" smtClean="0">
              <a:solidFill>
                <a:schemeClr val="tx1"/>
              </a:solidFill>
              <a:effectLst/>
              <a:latin typeface="Times New Roman" pitchFamily="18" charset="0"/>
              <a:ea typeface="+mn-ea"/>
              <a:cs typeface="+mn-cs"/>
            </a:endParaRPr>
          </a:p>
          <a:p>
            <a:endParaRPr lang="en-US" sz="1200"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We need to talk about and make visible the pain caused by inadequate access and the huge discrepancies between the promise of justice and the lived reality of the barriers and impediments many people experience.  When we ignore or avoid that reality, we actually exacerbate rather than </a:t>
            </a:r>
            <a:r>
              <a:rPr lang="en-US" dirty="0" smtClean="0"/>
              <a:t>mitigate inequality.</a:t>
            </a:r>
            <a:endParaRPr lang="en-CA" sz="1100" kern="1200" dirty="0" smtClean="0">
              <a:solidFill>
                <a:schemeClr val="tx1"/>
              </a:solidFill>
              <a:effectLst/>
              <a:latin typeface="Times New Roman" pitchFamily="18" charset="0"/>
              <a:ea typeface="+mn-ea"/>
              <a:cs typeface="+mn-cs"/>
            </a:endParaRPr>
          </a:p>
          <a:p>
            <a:r>
              <a:rPr lang="en-US" sz="1200" b="1" kern="1200" dirty="0" smtClean="0">
                <a:solidFill>
                  <a:schemeClr val="tx1"/>
                </a:solidFill>
                <a:effectLst/>
                <a:latin typeface="Times New Roman" pitchFamily="18" charset="0"/>
                <a:ea typeface="+mn-ea"/>
                <a:cs typeface="+mn-cs"/>
              </a:rPr>
              <a:t> </a:t>
            </a:r>
            <a:endParaRPr lang="en-CA" sz="1100" kern="1200" dirty="0" smtClean="0">
              <a:solidFill>
                <a:schemeClr val="tx1"/>
              </a:solidFill>
              <a:effectLst/>
              <a:latin typeface="Times New Roman" pitchFamily="18" charset="0"/>
              <a:ea typeface="+mn-ea"/>
              <a:cs typeface="+mn-cs"/>
            </a:endParaRPr>
          </a:p>
        </p:txBody>
      </p:sp>
    </p:spTree>
    <p:extLst>
      <p:ext uri="{BB962C8B-B14F-4D97-AF65-F5344CB8AC3E}">
        <p14:creationId xmlns:p14="http://schemas.microsoft.com/office/powerpoint/2010/main" val="2447147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A658569-EC1D-48D8-8786-B36119E71155}" type="slidenum">
              <a:rPr lang="en-US"/>
              <a:pPr/>
              <a:t>7</a:t>
            </a:fld>
            <a:endParaRPr lang="en-US"/>
          </a:p>
        </p:txBody>
      </p:sp>
      <p:sp>
        <p:nvSpPr>
          <p:cNvPr id="45059" name="Rectangle 2"/>
          <p:cNvSpPr>
            <a:spLocks noGrp="1" noRot="1" noChangeAspect="1" noChangeArrowheads="1" noTextEdit="1"/>
          </p:cNvSpPr>
          <p:nvPr>
            <p:ph type="sldImg"/>
          </p:nvPr>
        </p:nvSpPr>
        <p:spPr>
          <a:solidFill>
            <a:srgbClr val="FFFFFF"/>
          </a:solidFill>
          <a:ln/>
        </p:spPr>
      </p:sp>
      <p:sp>
        <p:nvSpPr>
          <p:cNvPr id="45060" name="Rectangle 3"/>
          <p:cNvSpPr>
            <a:spLocks noGrp="1" noChangeArrowheads="1"/>
          </p:cNvSpPr>
          <p:nvPr>
            <p:ph type="body" idx="1"/>
          </p:nvPr>
        </p:nvSpPr>
        <p:spPr>
          <a:solidFill>
            <a:srgbClr val="FFFFFF"/>
          </a:solidFill>
          <a:ln>
            <a:solidFill>
              <a:srgbClr val="000000"/>
            </a:solidFill>
          </a:ln>
        </p:spPr>
        <p:txBody>
          <a:bodyPr/>
          <a:lstStyle/>
          <a:p>
            <a:r>
              <a:rPr lang="en-US" sz="1200" b="1" kern="1200" dirty="0" smtClean="0">
                <a:solidFill>
                  <a:schemeClr val="tx1"/>
                </a:solidFill>
                <a:effectLst/>
                <a:latin typeface="Times New Roman" pitchFamily="18" charset="0"/>
                <a:ea typeface="+mn-ea"/>
                <a:cs typeface="+mn-cs"/>
              </a:rPr>
              <a:t>The shortcomings of the justice system now came across loud and clear in the consultations we held with marginalized communities, where 4</a:t>
            </a:r>
            <a:r>
              <a:rPr lang="en-US" sz="1200" b="1" kern="1200" baseline="0" dirty="0" smtClean="0">
                <a:solidFill>
                  <a:schemeClr val="tx1"/>
                </a:solidFill>
                <a:effectLst/>
                <a:latin typeface="Times New Roman" pitchFamily="18" charset="0"/>
                <a:ea typeface="+mn-ea"/>
                <a:cs typeface="+mn-cs"/>
              </a:rPr>
              <a:t> main themes emerged as to</a:t>
            </a:r>
            <a:r>
              <a:rPr lang="en-US" sz="1200" b="1" kern="1200" dirty="0" smtClean="0">
                <a:solidFill>
                  <a:schemeClr val="tx1"/>
                </a:solidFill>
                <a:effectLst/>
                <a:latin typeface="Times New Roman" pitchFamily="18" charset="0"/>
                <a:ea typeface="+mn-ea"/>
                <a:cs typeface="+mn-cs"/>
              </a:rPr>
              <a:t> how members of those communities perceive the justice system.  According to them: </a:t>
            </a:r>
          </a:p>
          <a:p>
            <a:r>
              <a:rPr lang="en-US" sz="1200" b="1" kern="1200" dirty="0" smtClean="0">
                <a:solidFill>
                  <a:schemeClr val="tx1"/>
                </a:solidFill>
                <a:effectLst/>
                <a:latin typeface="Times New Roman" pitchFamily="18" charset="0"/>
                <a:ea typeface="+mn-ea"/>
                <a:cs typeface="+mn-cs"/>
              </a:rPr>
              <a:t> </a:t>
            </a:r>
            <a:endParaRPr lang="en-CA" sz="1100" kern="1200" dirty="0" smtClean="0">
              <a:solidFill>
                <a:schemeClr val="tx1"/>
              </a:solidFill>
              <a:effectLst/>
              <a:latin typeface="Times New Roman" pitchFamily="18" charset="0"/>
              <a:ea typeface="+mn-ea"/>
              <a:cs typeface="+mn-cs"/>
            </a:endParaRPr>
          </a:p>
          <a:p>
            <a:pPr marL="628650" lvl="1" indent="-171450">
              <a:spcBef>
                <a:spcPts val="1200"/>
              </a:spcBef>
              <a:buFont typeface="Arial" panose="020B0604020202020204" pitchFamily="34" charset="0"/>
              <a:buChar char="•"/>
            </a:pPr>
            <a:r>
              <a:rPr lang="en-US" b="1" kern="1200" dirty="0" smtClean="0">
                <a:solidFill>
                  <a:schemeClr val="tx1"/>
                </a:solidFill>
                <a:effectLst/>
                <a:latin typeface="Times New Roman" pitchFamily="18" charset="0"/>
                <a:ea typeface="+mn-ea"/>
                <a:cs typeface="+mn-cs"/>
              </a:rPr>
              <a:t>L</a:t>
            </a:r>
            <a:r>
              <a:rPr lang="en-US" b="1" i="1" kern="1200" dirty="0" smtClean="0">
                <a:solidFill>
                  <a:schemeClr val="tx1"/>
                </a:solidFill>
                <a:effectLst/>
                <a:latin typeface="Times New Roman" pitchFamily="18" charset="0"/>
                <a:ea typeface="+mn-ea"/>
                <a:cs typeface="+mn-cs"/>
              </a:rPr>
              <a:t>egal Rights are Just on Paper</a:t>
            </a:r>
          </a:p>
          <a:p>
            <a:pPr marL="628650" lvl="1" indent="-171450">
              <a:spcBef>
                <a:spcPts val="1200"/>
              </a:spcBef>
              <a:buFont typeface="Arial" panose="020B0604020202020204" pitchFamily="34" charset="0"/>
              <a:buChar char="•"/>
            </a:pPr>
            <a:r>
              <a:rPr lang="en-US" b="1" i="1" kern="1200" dirty="0" smtClean="0">
                <a:solidFill>
                  <a:schemeClr val="tx1"/>
                </a:solidFill>
                <a:effectLst/>
                <a:latin typeface="Times New Roman" pitchFamily="18" charset="0"/>
                <a:ea typeface="+mn-ea"/>
                <a:cs typeface="+mn-cs"/>
              </a:rPr>
              <a:t>Justice Systems Cannot Be Trusted</a:t>
            </a:r>
            <a:endParaRPr lang="en-CA" sz="1100" kern="1200" dirty="0" smtClean="0">
              <a:solidFill>
                <a:schemeClr val="tx1"/>
              </a:solidFill>
              <a:effectLst/>
              <a:latin typeface="Times New Roman" pitchFamily="18" charset="0"/>
              <a:ea typeface="+mn-ea"/>
              <a:cs typeface="+mn-cs"/>
            </a:endParaRPr>
          </a:p>
          <a:p>
            <a:endParaRPr lang="en-US" dirty="0" smtClean="0"/>
          </a:p>
        </p:txBody>
      </p:sp>
    </p:spTree>
    <p:extLst>
      <p:ext uri="{BB962C8B-B14F-4D97-AF65-F5344CB8AC3E}">
        <p14:creationId xmlns:p14="http://schemas.microsoft.com/office/powerpoint/2010/main" val="18317997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A658569-EC1D-48D8-8786-B36119E71155}" type="slidenum">
              <a:rPr lang="en-US"/>
              <a:pPr/>
              <a:t>8</a:t>
            </a:fld>
            <a:endParaRPr lang="en-US"/>
          </a:p>
        </p:txBody>
      </p:sp>
      <p:sp>
        <p:nvSpPr>
          <p:cNvPr id="45059" name="Rectangle 2"/>
          <p:cNvSpPr>
            <a:spLocks noGrp="1" noRot="1" noChangeAspect="1" noChangeArrowheads="1" noTextEdit="1"/>
          </p:cNvSpPr>
          <p:nvPr>
            <p:ph type="sldImg"/>
          </p:nvPr>
        </p:nvSpPr>
        <p:spPr>
          <a:solidFill>
            <a:srgbClr val="FFFFFF"/>
          </a:solidFill>
          <a:ln/>
        </p:spPr>
      </p:sp>
      <p:sp>
        <p:nvSpPr>
          <p:cNvPr id="45060" name="Rectangle 3"/>
          <p:cNvSpPr>
            <a:spLocks noGrp="1" noChangeArrowheads="1"/>
          </p:cNvSpPr>
          <p:nvPr>
            <p:ph type="body" idx="1"/>
          </p:nvPr>
        </p:nvSpPr>
        <p:spPr>
          <a:xfrm>
            <a:off x="848618" y="4576192"/>
            <a:ext cx="5046663" cy="4181475"/>
          </a:xfrm>
          <a:solidFill>
            <a:srgbClr val="FFFFFF"/>
          </a:solidFill>
          <a:ln>
            <a:solidFill>
              <a:srgbClr val="000000"/>
            </a:solidFill>
          </a:ln>
        </p:spPr>
        <p:txBody>
          <a:bodyPr/>
          <a:lstStyle/>
          <a:p>
            <a:pPr marL="171450" indent="-171450">
              <a:spcBef>
                <a:spcPts val="1200"/>
              </a:spcBef>
              <a:buFont typeface="Arial" panose="020B0604020202020204" pitchFamily="34" charset="0"/>
              <a:buChar char="•"/>
            </a:pPr>
            <a:endParaRPr lang="en-US" sz="1200" b="1" i="1" kern="1200" dirty="0" smtClean="0">
              <a:solidFill>
                <a:schemeClr val="tx1"/>
              </a:solidFill>
              <a:effectLst/>
              <a:latin typeface="Times New Roman" pitchFamily="18" charset="0"/>
              <a:ea typeface="+mn-ea"/>
              <a:cs typeface="+mn-cs"/>
            </a:endParaRPr>
          </a:p>
          <a:p>
            <a:pPr marL="171450" indent="-171450">
              <a:spcBef>
                <a:spcPts val="1200"/>
              </a:spcBef>
              <a:buFont typeface="Arial" panose="020B0604020202020204" pitchFamily="34" charset="0"/>
              <a:buChar char="•"/>
            </a:pPr>
            <a:r>
              <a:rPr lang="en-US" sz="1200" b="1" i="1" kern="1200" dirty="0" smtClean="0">
                <a:solidFill>
                  <a:schemeClr val="tx1"/>
                </a:solidFill>
                <a:effectLst/>
                <a:latin typeface="Times New Roman" pitchFamily="18" charset="0"/>
                <a:ea typeface="+mn-ea"/>
                <a:cs typeface="+mn-cs"/>
              </a:rPr>
              <a:t>Justice is Person‐Dependent</a:t>
            </a:r>
          </a:p>
          <a:p>
            <a:pPr marL="171450" indent="-171450">
              <a:spcBef>
                <a:spcPts val="1200"/>
              </a:spcBef>
              <a:buFont typeface="Arial" panose="020B0604020202020204" pitchFamily="34" charset="0"/>
              <a:buChar char="•"/>
            </a:pPr>
            <a:r>
              <a:rPr lang="en-US" sz="1200" b="1" i="1" kern="1200" dirty="0" smtClean="0">
                <a:solidFill>
                  <a:schemeClr val="tx1"/>
                </a:solidFill>
                <a:effectLst/>
                <a:latin typeface="Times New Roman" pitchFamily="18" charset="0"/>
                <a:ea typeface="+mn-ea"/>
                <a:cs typeface="+mn-cs"/>
              </a:rPr>
              <a:t>Justice Systems are Difficult to Navigate</a:t>
            </a:r>
            <a:endParaRPr lang="en-CA" sz="1100"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 </a:t>
            </a:r>
          </a:p>
          <a:p>
            <a:r>
              <a:rPr lang="en-US" dirty="0" smtClean="0"/>
              <a:t>Our reports include many more quotes from our community focus groups, and a summary of the comments received is available on the CBA website.</a:t>
            </a:r>
            <a:endParaRPr lang="en-CA" sz="1100" kern="1200" dirty="0" smtClean="0">
              <a:solidFill>
                <a:schemeClr val="tx1"/>
              </a:solidFill>
              <a:effectLst/>
              <a:latin typeface="Times New Roman" pitchFamily="18" charset="0"/>
              <a:ea typeface="+mn-ea"/>
              <a:cs typeface="+mn-cs"/>
            </a:endParaRPr>
          </a:p>
        </p:txBody>
      </p:sp>
    </p:spTree>
    <p:extLst>
      <p:ext uri="{BB962C8B-B14F-4D97-AF65-F5344CB8AC3E}">
        <p14:creationId xmlns:p14="http://schemas.microsoft.com/office/powerpoint/2010/main" val="2754537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A658569-EC1D-48D8-8786-B36119E71155}" type="slidenum">
              <a:rPr lang="en-US"/>
              <a:pPr/>
              <a:t>9</a:t>
            </a:fld>
            <a:endParaRPr lang="en-US"/>
          </a:p>
        </p:txBody>
      </p:sp>
      <p:sp>
        <p:nvSpPr>
          <p:cNvPr id="45059" name="Rectangle 2"/>
          <p:cNvSpPr>
            <a:spLocks noGrp="1" noRot="1" noChangeAspect="1" noChangeArrowheads="1" noTextEdit="1"/>
          </p:cNvSpPr>
          <p:nvPr>
            <p:ph type="sldImg"/>
          </p:nvPr>
        </p:nvSpPr>
        <p:spPr>
          <a:solidFill>
            <a:srgbClr val="FFFFFF"/>
          </a:solidFill>
          <a:ln/>
        </p:spPr>
      </p:sp>
      <p:sp>
        <p:nvSpPr>
          <p:cNvPr id="45060" name="Rectangle 3"/>
          <p:cNvSpPr>
            <a:spLocks noGrp="1" noChangeArrowheads="1"/>
          </p:cNvSpPr>
          <p:nvPr>
            <p:ph type="body" idx="1"/>
          </p:nvPr>
        </p:nvSpPr>
        <p:spPr>
          <a:solidFill>
            <a:srgbClr val="FFFFFF"/>
          </a:solidFill>
          <a:ln>
            <a:solidFill>
              <a:srgbClr val="000000"/>
            </a:solidFill>
          </a:ln>
        </p:spPr>
        <p:txBody>
          <a:bodyPr/>
          <a:lstStyle/>
          <a:p>
            <a:r>
              <a:rPr lang="en-US" sz="1200" kern="1200" dirty="0" smtClean="0">
                <a:solidFill>
                  <a:schemeClr val="tx1"/>
                </a:solidFill>
                <a:effectLst/>
                <a:latin typeface="Times New Roman" pitchFamily="18" charset="0"/>
                <a:ea typeface="+mn-ea"/>
                <a:cs typeface="+mn-cs"/>
              </a:rPr>
              <a:t>There is a lot that we don’t know about a2j and as I mentioned, a shortfall in information, research and statistics is a major barrier to progress.  But  the research that HAS been done, in Canada and internationally, has established</a:t>
            </a:r>
            <a:r>
              <a:rPr lang="en-US" sz="1200" kern="1200" baseline="0" dirty="0" smtClean="0">
                <a:solidFill>
                  <a:schemeClr val="tx1"/>
                </a:solidFill>
                <a:effectLst/>
                <a:latin typeface="Times New Roman" pitchFamily="18" charset="0"/>
                <a:ea typeface="+mn-ea"/>
                <a:cs typeface="+mn-cs"/>
              </a:rPr>
              <a:t> that</a:t>
            </a:r>
            <a:r>
              <a:rPr lang="en-US" sz="1200" kern="1200" dirty="0" smtClean="0">
                <a:solidFill>
                  <a:schemeClr val="tx1"/>
                </a:solidFill>
                <a:effectLst/>
                <a:latin typeface="Times New Roman" pitchFamily="18" charset="0"/>
                <a:ea typeface="+mn-ea"/>
                <a:cs typeface="+mn-cs"/>
              </a:rPr>
              <a:t>:</a:t>
            </a:r>
            <a:r>
              <a:rPr lang="en-US" sz="1200" b="1" kern="1200" dirty="0" smtClean="0">
                <a:solidFill>
                  <a:schemeClr val="tx1"/>
                </a:solidFill>
                <a:effectLst/>
                <a:latin typeface="Times New Roman" pitchFamily="18" charset="0"/>
                <a:ea typeface="+mn-ea"/>
                <a:cs typeface="+mn-cs"/>
              </a:rPr>
              <a:t>  </a:t>
            </a:r>
          </a:p>
          <a:p>
            <a:pPr marL="628650" lvl="1" indent="-171450">
              <a:spcBef>
                <a:spcPts val="1200"/>
              </a:spcBef>
              <a:buFont typeface="Arial" panose="020B0604020202020204" pitchFamily="34" charset="0"/>
              <a:buChar char="•"/>
            </a:pPr>
            <a:r>
              <a:rPr lang="en-US" b="1" dirty="0" smtClean="0"/>
              <a:t>Legal problems arise more frequently than people expect</a:t>
            </a:r>
            <a:endParaRPr lang="en-US" sz="1200" b="1" kern="1200" dirty="0" smtClean="0">
              <a:solidFill>
                <a:schemeClr val="tx1"/>
              </a:solidFill>
              <a:effectLst/>
              <a:latin typeface="Times New Roman" pitchFamily="18" charset="0"/>
              <a:ea typeface="+mn-ea"/>
              <a:cs typeface="+mn-cs"/>
            </a:endParaRPr>
          </a:p>
          <a:p>
            <a:pPr marL="628650" lvl="1" indent="-171450">
              <a:spcBef>
                <a:spcPts val="1200"/>
              </a:spcBef>
              <a:buFont typeface="Arial" panose="020B0604020202020204" pitchFamily="34" charset="0"/>
              <a:buChar char="•"/>
            </a:pPr>
            <a:r>
              <a:rPr lang="en-US" sz="1200" b="1" kern="1200" dirty="0" smtClean="0">
                <a:solidFill>
                  <a:schemeClr val="tx1"/>
                </a:solidFill>
                <a:effectLst/>
                <a:latin typeface="Times New Roman" pitchFamily="18" charset="0"/>
                <a:ea typeface="+mn-ea"/>
                <a:cs typeface="+mn-cs"/>
              </a:rPr>
              <a:t>Unresolved legal problems grow, become more legal problems</a:t>
            </a:r>
          </a:p>
          <a:p>
            <a:pPr marL="628650" lvl="1" indent="-171450">
              <a:spcBef>
                <a:spcPts val="1200"/>
              </a:spcBef>
              <a:buFont typeface="Arial" panose="020B0604020202020204" pitchFamily="34" charset="0"/>
              <a:buChar char="•"/>
            </a:pPr>
            <a:r>
              <a:rPr lang="en-US" sz="1200" b="1" kern="1200" dirty="0" smtClean="0">
                <a:solidFill>
                  <a:schemeClr val="tx1"/>
                </a:solidFill>
                <a:effectLst/>
                <a:latin typeface="Times New Roman" pitchFamily="18" charset="0"/>
                <a:ea typeface="+mn-ea"/>
                <a:cs typeface="+mn-cs"/>
              </a:rPr>
              <a:t>Unresolved legal problems spread to other areas of life</a:t>
            </a:r>
          </a:p>
          <a:p>
            <a:pPr marL="628650" lvl="1" indent="-171450">
              <a:spcBef>
                <a:spcPts val="1200"/>
              </a:spcBef>
              <a:buFont typeface="Arial" panose="020B0604020202020204" pitchFamily="34" charset="0"/>
              <a:buChar char="•"/>
            </a:pPr>
            <a:r>
              <a:rPr lang="en-US" sz="1200" b="1" kern="1200" dirty="0" smtClean="0">
                <a:solidFill>
                  <a:schemeClr val="tx1"/>
                </a:solidFill>
                <a:effectLst/>
                <a:latin typeface="Times New Roman" pitchFamily="18" charset="0"/>
                <a:ea typeface="+mn-ea"/>
                <a:cs typeface="+mn-cs"/>
              </a:rPr>
              <a:t>Vulnerable groups hit hardest – 22 % of people have 84% of legal problems</a:t>
            </a:r>
          </a:p>
          <a:p>
            <a:pPr marL="628650" lvl="1" indent="-171450">
              <a:spcBef>
                <a:spcPts val="1200"/>
              </a:spcBef>
              <a:buFont typeface="Arial" panose="020B0604020202020204" pitchFamily="34" charset="0"/>
              <a:buChar char="•"/>
            </a:pPr>
            <a:r>
              <a:rPr lang="en-US" b="1" dirty="0" smtClean="0"/>
              <a:t>Also, v</a:t>
            </a:r>
            <a:r>
              <a:rPr lang="en-US" sz="1200" b="1" kern="1200" dirty="0" smtClean="0">
                <a:solidFill>
                  <a:schemeClr val="tx1"/>
                </a:solidFill>
                <a:effectLst/>
                <a:latin typeface="Times New Roman" pitchFamily="18" charset="0"/>
                <a:ea typeface="+mn-ea"/>
                <a:cs typeface="+mn-cs"/>
              </a:rPr>
              <a:t>ulnerable groups more likely not to seek help, to distrust the system, see justice as for the rich</a:t>
            </a:r>
          </a:p>
          <a:p>
            <a:pPr marL="628650" lvl="1" indent="-171450">
              <a:spcBef>
                <a:spcPts val="1200"/>
              </a:spcBef>
              <a:buFont typeface="Arial" panose="020B0604020202020204" pitchFamily="34" charset="0"/>
              <a:buChar char="•"/>
            </a:pPr>
            <a:r>
              <a:rPr lang="en-US" sz="1200" b="1" kern="1200" dirty="0" smtClean="0">
                <a:solidFill>
                  <a:schemeClr val="tx1"/>
                </a:solidFill>
                <a:effectLst/>
                <a:latin typeface="Times New Roman" pitchFamily="18" charset="0"/>
                <a:ea typeface="+mn-ea"/>
                <a:cs typeface="+mn-cs"/>
              </a:rPr>
              <a:t>But, we also know that legal help leads to better outcomes</a:t>
            </a:r>
            <a:endParaRPr lang="en-CA" sz="1100" kern="1200" dirty="0" smtClean="0">
              <a:solidFill>
                <a:schemeClr val="tx1"/>
              </a:solidFill>
              <a:effectLst/>
              <a:latin typeface="Times New Roman" pitchFamily="18" charset="0"/>
              <a:ea typeface="+mn-ea"/>
              <a:cs typeface="+mn-cs"/>
            </a:endParaRPr>
          </a:p>
        </p:txBody>
      </p:sp>
    </p:spTree>
    <p:extLst>
      <p:ext uri="{BB962C8B-B14F-4D97-AF65-F5344CB8AC3E}">
        <p14:creationId xmlns:p14="http://schemas.microsoft.com/office/powerpoint/2010/main" val="21194062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1045506" name="Rectangle 2"/>
          <p:cNvSpPr>
            <a:spLocks noGrp="1" noChangeArrowheads="1"/>
          </p:cNvSpPr>
          <p:nvPr>
            <p:ph type="ctrTitle" sz="quarter"/>
          </p:nvPr>
        </p:nvSpPr>
        <p:spPr>
          <a:xfrm>
            <a:off x="644525" y="1154113"/>
            <a:ext cx="7489825" cy="1152525"/>
          </a:xfrm>
        </p:spPr>
        <p:txBody>
          <a:bodyPr lIns="91440" rIns="91440" anchor="b"/>
          <a:lstStyle>
            <a:lvl1pPr>
              <a:defRPr sz="3300"/>
            </a:lvl1pPr>
          </a:lstStyle>
          <a:p>
            <a:r>
              <a:rPr lang="en-US" smtClean="0"/>
              <a:t>Click to edit Master title style</a:t>
            </a:r>
            <a:endParaRPr lang="de-DE"/>
          </a:p>
        </p:txBody>
      </p:sp>
      <p:sp>
        <p:nvSpPr>
          <p:cNvPr id="1045507" name="Rectangle 3"/>
          <p:cNvSpPr>
            <a:spLocks noGrp="1" noChangeArrowheads="1"/>
          </p:cNvSpPr>
          <p:nvPr>
            <p:ph type="subTitle" sz="quarter" idx="1"/>
          </p:nvPr>
        </p:nvSpPr>
        <p:spPr>
          <a:xfrm>
            <a:off x="644525" y="2305050"/>
            <a:ext cx="7497763" cy="904875"/>
          </a:xfrm>
        </p:spPr>
        <p:txBody>
          <a:bodyPr lIns="91440" rIns="91440" anchor="ctr"/>
          <a:lstStyle>
            <a:lvl1pPr marL="0" indent="0">
              <a:spcBef>
                <a:spcPct val="0"/>
              </a:spcBef>
              <a:buFont typeface="Wingdings" pitchFamily="2" charset="2"/>
              <a:buNone/>
              <a:defRPr sz="2400" b="1">
                <a:solidFill>
                  <a:schemeClr val="bg1"/>
                </a:solidFill>
              </a:defRPr>
            </a:lvl1pPr>
          </a:lstStyle>
          <a:p>
            <a:r>
              <a:rPr lang="en-US" smtClean="0"/>
              <a:t>Click to edit Master subtitle style</a:t>
            </a:r>
            <a:endParaRPr lang="en-US" dirty="0"/>
          </a:p>
        </p:txBody>
      </p:sp>
      <p:pic>
        <p:nvPicPr>
          <p:cNvPr id="6" name="Picture 5" descr="cbalogo.png"/>
          <p:cNvPicPr>
            <a:picLocks noChangeAspect="1"/>
          </p:cNvPicPr>
          <p:nvPr/>
        </p:nvPicPr>
        <p:blipFill>
          <a:blip r:embed="rId3" cstate="print"/>
          <a:stretch>
            <a:fillRect/>
          </a:stretch>
        </p:blipFill>
        <p:spPr>
          <a:xfrm>
            <a:off x="6494143" y="5676900"/>
            <a:ext cx="2130576" cy="684657"/>
          </a:xfrm>
          <a:prstGeom prst="rect">
            <a:avLst/>
          </a:prstGeom>
        </p:spPr>
      </p:pic>
    </p:spTree>
  </p:cSld>
  <p:clrMapOvr>
    <a:masterClrMapping/>
  </p:clrMapOvr>
  <p:transition spd="med" advClick="0">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advClick="0">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1950" y="66675"/>
            <a:ext cx="2132013" cy="55991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14325" y="66675"/>
            <a:ext cx="6245225" cy="55991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advClick="0">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46304"/>
            <a:ext cx="6297613" cy="600075"/>
          </a:xfrm>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advClick="0">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advClick="0">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19088" y="1636713"/>
            <a:ext cx="4186237" cy="4029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636713"/>
            <a:ext cx="4186238" cy="4029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advClick="0">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advClick="0">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advClick="0">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advClick="0">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advClick="0">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advClick="0">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a:blip>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314325" y="66675"/>
            <a:ext cx="6297613" cy="60007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smtClean="0"/>
              <a:t>Click to edit Master title style</a:t>
            </a:r>
            <a:endParaRPr lang="de-DE" smtClean="0"/>
          </a:p>
        </p:txBody>
      </p:sp>
      <p:sp>
        <p:nvSpPr>
          <p:cNvPr id="5123" name="Rectangle 3"/>
          <p:cNvSpPr>
            <a:spLocks noGrp="1" noChangeArrowheads="1"/>
          </p:cNvSpPr>
          <p:nvPr>
            <p:ph type="body" idx="1"/>
          </p:nvPr>
        </p:nvSpPr>
        <p:spPr bwMode="auto">
          <a:xfrm>
            <a:off x="319088" y="1636713"/>
            <a:ext cx="8524875" cy="402907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6" name="Picture 5" descr="cbalogoseal.png"/>
          <p:cNvPicPr>
            <a:picLocks noChangeAspect="1"/>
          </p:cNvPicPr>
          <p:nvPr/>
        </p:nvPicPr>
        <p:blipFill>
          <a:blip r:embed="rId14" cstate="print"/>
          <a:stretch>
            <a:fillRect/>
          </a:stretch>
        </p:blipFill>
        <p:spPr>
          <a:xfrm>
            <a:off x="8429652" y="6286520"/>
            <a:ext cx="361569" cy="361569"/>
          </a:xfrm>
          <a:prstGeom prst="rect">
            <a:avLst/>
          </a:prstGeom>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ransition spd="med" advClick="0">
    <p:zoom dir="in"/>
  </p:transition>
  <p:txStyles>
    <p:titleStyle>
      <a:lvl1pPr algn="l" rtl="0" eaLnBrk="1" fontAlgn="base" hangingPunct="1">
        <a:lnSpc>
          <a:spcPct val="95000"/>
        </a:lnSpc>
        <a:spcBef>
          <a:spcPct val="0"/>
        </a:spcBef>
        <a:spcAft>
          <a:spcPct val="0"/>
        </a:spcAft>
        <a:defRPr sz="2200" b="1">
          <a:solidFill>
            <a:schemeClr val="bg1"/>
          </a:solidFill>
          <a:latin typeface="+mj-lt"/>
          <a:ea typeface="+mj-ea"/>
          <a:cs typeface="+mj-cs"/>
        </a:defRPr>
      </a:lvl1pPr>
      <a:lvl2pPr algn="l" rtl="0" eaLnBrk="1" fontAlgn="base" hangingPunct="1">
        <a:lnSpc>
          <a:spcPct val="95000"/>
        </a:lnSpc>
        <a:spcBef>
          <a:spcPct val="0"/>
        </a:spcBef>
        <a:spcAft>
          <a:spcPct val="0"/>
        </a:spcAft>
        <a:defRPr sz="2200" b="1">
          <a:solidFill>
            <a:schemeClr val="bg1"/>
          </a:solidFill>
          <a:latin typeface="Arial" charset="0"/>
        </a:defRPr>
      </a:lvl2pPr>
      <a:lvl3pPr algn="l" rtl="0" eaLnBrk="1" fontAlgn="base" hangingPunct="1">
        <a:lnSpc>
          <a:spcPct val="95000"/>
        </a:lnSpc>
        <a:spcBef>
          <a:spcPct val="0"/>
        </a:spcBef>
        <a:spcAft>
          <a:spcPct val="0"/>
        </a:spcAft>
        <a:defRPr sz="2200" b="1">
          <a:solidFill>
            <a:schemeClr val="bg1"/>
          </a:solidFill>
          <a:latin typeface="Arial" charset="0"/>
        </a:defRPr>
      </a:lvl3pPr>
      <a:lvl4pPr algn="l" rtl="0" eaLnBrk="1" fontAlgn="base" hangingPunct="1">
        <a:lnSpc>
          <a:spcPct val="95000"/>
        </a:lnSpc>
        <a:spcBef>
          <a:spcPct val="0"/>
        </a:spcBef>
        <a:spcAft>
          <a:spcPct val="0"/>
        </a:spcAft>
        <a:defRPr sz="2200" b="1">
          <a:solidFill>
            <a:schemeClr val="bg1"/>
          </a:solidFill>
          <a:latin typeface="Arial" charset="0"/>
        </a:defRPr>
      </a:lvl4pPr>
      <a:lvl5pPr algn="l" rtl="0" eaLnBrk="1" fontAlgn="base" hangingPunct="1">
        <a:lnSpc>
          <a:spcPct val="95000"/>
        </a:lnSpc>
        <a:spcBef>
          <a:spcPct val="0"/>
        </a:spcBef>
        <a:spcAft>
          <a:spcPct val="0"/>
        </a:spcAft>
        <a:defRPr sz="2200" b="1">
          <a:solidFill>
            <a:schemeClr val="bg1"/>
          </a:solidFill>
          <a:latin typeface="Arial" charset="0"/>
        </a:defRPr>
      </a:lvl5pPr>
      <a:lvl6pPr marL="457200" algn="l" rtl="0" eaLnBrk="1" fontAlgn="base" hangingPunct="1">
        <a:lnSpc>
          <a:spcPct val="95000"/>
        </a:lnSpc>
        <a:spcBef>
          <a:spcPct val="0"/>
        </a:spcBef>
        <a:spcAft>
          <a:spcPct val="0"/>
        </a:spcAft>
        <a:defRPr sz="2200" b="1">
          <a:solidFill>
            <a:schemeClr val="bg1"/>
          </a:solidFill>
          <a:latin typeface="Arial" charset="0"/>
        </a:defRPr>
      </a:lvl6pPr>
      <a:lvl7pPr marL="914400" algn="l" rtl="0" eaLnBrk="1" fontAlgn="base" hangingPunct="1">
        <a:lnSpc>
          <a:spcPct val="95000"/>
        </a:lnSpc>
        <a:spcBef>
          <a:spcPct val="0"/>
        </a:spcBef>
        <a:spcAft>
          <a:spcPct val="0"/>
        </a:spcAft>
        <a:defRPr sz="2200" b="1">
          <a:solidFill>
            <a:schemeClr val="bg1"/>
          </a:solidFill>
          <a:latin typeface="Arial" charset="0"/>
        </a:defRPr>
      </a:lvl7pPr>
      <a:lvl8pPr marL="1371600" algn="l" rtl="0" eaLnBrk="1" fontAlgn="base" hangingPunct="1">
        <a:lnSpc>
          <a:spcPct val="95000"/>
        </a:lnSpc>
        <a:spcBef>
          <a:spcPct val="0"/>
        </a:spcBef>
        <a:spcAft>
          <a:spcPct val="0"/>
        </a:spcAft>
        <a:defRPr sz="2200" b="1">
          <a:solidFill>
            <a:schemeClr val="bg1"/>
          </a:solidFill>
          <a:latin typeface="Arial" charset="0"/>
        </a:defRPr>
      </a:lvl8pPr>
      <a:lvl9pPr marL="1828800" algn="l" rtl="0" eaLnBrk="1" fontAlgn="base" hangingPunct="1">
        <a:lnSpc>
          <a:spcPct val="95000"/>
        </a:lnSpc>
        <a:spcBef>
          <a:spcPct val="0"/>
        </a:spcBef>
        <a:spcAft>
          <a:spcPct val="0"/>
        </a:spcAft>
        <a:defRPr sz="2200" b="1">
          <a:solidFill>
            <a:schemeClr val="bg1"/>
          </a:solidFill>
          <a:latin typeface="Arial" charset="0"/>
        </a:defRPr>
      </a:lvl9pPr>
    </p:titleStyle>
    <p:bodyStyle>
      <a:lvl1pPr marL="190500" indent="-190500" algn="l" rtl="0" eaLnBrk="1" fontAlgn="base" hangingPunct="1">
        <a:spcBef>
          <a:spcPct val="40000"/>
        </a:spcBef>
        <a:spcAft>
          <a:spcPct val="0"/>
        </a:spcAft>
        <a:buClr>
          <a:schemeClr val="accent1"/>
        </a:buClr>
        <a:buFont typeface="Wingdings" pitchFamily="2" charset="2"/>
        <a:buChar char="§"/>
        <a:defRPr sz="2000">
          <a:solidFill>
            <a:schemeClr val="tx1"/>
          </a:solidFill>
          <a:latin typeface="+mn-lt"/>
          <a:ea typeface="+mn-ea"/>
          <a:cs typeface="+mn-cs"/>
        </a:defRPr>
      </a:lvl1pPr>
      <a:lvl2pPr marL="381000" indent="-188913" algn="l" rtl="0" eaLnBrk="1" fontAlgn="base" hangingPunct="1">
        <a:spcBef>
          <a:spcPct val="40000"/>
        </a:spcBef>
        <a:spcAft>
          <a:spcPct val="0"/>
        </a:spcAft>
        <a:buClr>
          <a:schemeClr val="accent1"/>
        </a:buClr>
        <a:buChar char="-"/>
        <a:defRPr>
          <a:solidFill>
            <a:schemeClr val="tx1"/>
          </a:solidFill>
          <a:latin typeface="+mn-lt"/>
        </a:defRPr>
      </a:lvl2pPr>
      <a:lvl3pPr marL="561975" indent="-179388" algn="l" rtl="0" eaLnBrk="1" fontAlgn="base" hangingPunct="1">
        <a:spcBef>
          <a:spcPct val="40000"/>
        </a:spcBef>
        <a:spcAft>
          <a:spcPct val="0"/>
        </a:spcAft>
        <a:buClr>
          <a:schemeClr val="accent1"/>
        </a:buClr>
        <a:buChar char="-"/>
        <a:defRPr>
          <a:solidFill>
            <a:schemeClr val="tx1"/>
          </a:solidFill>
          <a:latin typeface="+mn-lt"/>
        </a:defRPr>
      </a:lvl3pPr>
      <a:lvl4pPr marL="768350" indent="-204788" algn="l" rtl="0" eaLnBrk="1" fontAlgn="base" hangingPunct="1">
        <a:spcBef>
          <a:spcPct val="40000"/>
        </a:spcBef>
        <a:spcAft>
          <a:spcPct val="0"/>
        </a:spcAft>
        <a:buClr>
          <a:schemeClr val="accent1"/>
        </a:buClr>
        <a:buChar char="-"/>
        <a:defRPr>
          <a:solidFill>
            <a:schemeClr val="tx1"/>
          </a:solidFill>
          <a:latin typeface="+mn-lt"/>
        </a:defRPr>
      </a:lvl4pPr>
      <a:lvl5pPr marL="1050925" indent="-168275" algn="l" rtl="0" eaLnBrk="1" fontAlgn="base" hangingPunct="1">
        <a:spcBef>
          <a:spcPct val="40000"/>
        </a:spcBef>
        <a:spcAft>
          <a:spcPct val="0"/>
        </a:spcAft>
        <a:buClr>
          <a:schemeClr val="accent1"/>
        </a:buClr>
        <a:buFont typeface="Wingdings" pitchFamily="2" charset="2"/>
        <a:defRPr>
          <a:solidFill>
            <a:schemeClr val="tx1"/>
          </a:solidFill>
          <a:latin typeface="+mn-lt"/>
        </a:defRPr>
      </a:lvl5pPr>
      <a:lvl6pPr marL="1508125" indent="-168275" algn="l" rtl="0" eaLnBrk="1" fontAlgn="base" hangingPunct="1">
        <a:spcBef>
          <a:spcPct val="40000"/>
        </a:spcBef>
        <a:spcAft>
          <a:spcPct val="0"/>
        </a:spcAft>
        <a:buClr>
          <a:schemeClr val="accent1"/>
        </a:buClr>
        <a:buFont typeface="Wingdings" pitchFamily="2" charset="2"/>
        <a:defRPr>
          <a:solidFill>
            <a:schemeClr val="tx1"/>
          </a:solidFill>
          <a:latin typeface="+mn-lt"/>
        </a:defRPr>
      </a:lvl6pPr>
      <a:lvl7pPr marL="1965325" indent="-168275" algn="l" rtl="0" eaLnBrk="1" fontAlgn="base" hangingPunct="1">
        <a:spcBef>
          <a:spcPct val="40000"/>
        </a:spcBef>
        <a:spcAft>
          <a:spcPct val="0"/>
        </a:spcAft>
        <a:buClr>
          <a:schemeClr val="accent1"/>
        </a:buClr>
        <a:buFont typeface="Wingdings" pitchFamily="2" charset="2"/>
        <a:defRPr>
          <a:solidFill>
            <a:schemeClr val="tx1"/>
          </a:solidFill>
          <a:latin typeface="+mn-lt"/>
        </a:defRPr>
      </a:lvl7pPr>
      <a:lvl8pPr marL="2422525" indent="-168275" algn="l" rtl="0" eaLnBrk="1" fontAlgn="base" hangingPunct="1">
        <a:spcBef>
          <a:spcPct val="40000"/>
        </a:spcBef>
        <a:spcAft>
          <a:spcPct val="0"/>
        </a:spcAft>
        <a:buClr>
          <a:schemeClr val="accent1"/>
        </a:buClr>
        <a:buFont typeface="Wingdings" pitchFamily="2" charset="2"/>
        <a:defRPr>
          <a:solidFill>
            <a:schemeClr val="tx1"/>
          </a:solidFill>
          <a:latin typeface="+mn-lt"/>
        </a:defRPr>
      </a:lvl8pPr>
      <a:lvl9pPr marL="2879725" indent="-168275" algn="l" rtl="0" eaLnBrk="1" fontAlgn="base" hangingPunct="1">
        <a:spcBef>
          <a:spcPct val="40000"/>
        </a:spcBef>
        <a:spcAft>
          <a:spcPct val="0"/>
        </a:spcAft>
        <a:buClr>
          <a:schemeClr val="accent1"/>
        </a:buClr>
        <a:buFont typeface="Wingdings" pitchFamily="2" charset="2"/>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980728" y="3461266"/>
            <a:ext cx="9144000" cy="369332"/>
          </a:xfrm>
          <a:prstGeom prst="rect">
            <a:avLst/>
          </a:prstGeom>
          <a:noFill/>
          <a:ln w="9525">
            <a:noFill/>
            <a:miter lim="800000"/>
            <a:headEnd/>
            <a:tailEnd/>
          </a:ln>
        </p:spPr>
        <p:txBody>
          <a:bodyPr>
            <a:spAutoFit/>
          </a:bodyPr>
          <a:lstStyle/>
          <a:p>
            <a:pPr algn="l" eaLnBrk="0" hangingPunct="0">
              <a:lnSpc>
                <a:spcPct val="100000"/>
              </a:lnSpc>
              <a:buClrTx/>
              <a:buSzTx/>
              <a:buFontTx/>
              <a:buNone/>
            </a:pPr>
            <a:endParaRPr lang="en-US"/>
          </a:p>
        </p:txBody>
      </p:sp>
      <p:sp>
        <p:nvSpPr>
          <p:cNvPr id="15" name="Rectangle 14"/>
          <p:cNvSpPr txBox="1">
            <a:spLocks noChangeArrowheads="1"/>
          </p:cNvSpPr>
          <p:nvPr/>
        </p:nvSpPr>
        <p:spPr>
          <a:xfrm>
            <a:off x="642910" y="1285860"/>
            <a:ext cx="8286808" cy="928694"/>
          </a:xfrm>
          <a:prstGeom prst="rect">
            <a:avLst/>
          </a:prstGeom>
          <a:effectLst>
            <a:outerShdw blurRad="50800" dist="38100" dir="2700000" algn="tl" rotWithShape="0">
              <a:prstClr val="black">
                <a:alpha val="40000"/>
              </a:prstClr>
            </a:outerShdw>
          </a:effectLst>
        </p:spPr>
        <p:txBody>
          <a:bodyPr/>
          <a:lstStyle/>
          <a:p>
            <a:pPr marL="0" marR="0" lvl="0" indent="0" algn="l" defTabSz="914400" rtl="0" eaLnBrk="1" fontAlgn="base" latinLnBrk="0" hangingPunct="1">
              <a:lnSpc>
                <a:spcPct val="95000"/>
              </a:lnSpc>
              <a:spcBef>
                <a:spcPct val="0"/>
              </a:spcBef>
              <a:spcAft>
                <a:spcPct val="0"/>
              </a:spcAft>
              <a:buClrTx/>
              <a:buSzTx/>
              <a:buFontTx/>
              <a:buNone/>
              <a:tabLst/>
              <a:defRPr/>
            </a:pPr>
            <a:r>
              <a:rPr kumimoji="0" lang="de-DE" sz="3600" b="1" i="0" u="none" strike="noStrike" kern="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j-ea"/>
                <a:cs typeface="+mj-cs"/>
              </a:rPr>
              <a:t>The Canadian</a:t>
            </a:r>
            <a:r>
              <a:rPr kumimoji="0" lang="de-DE" sz="3600" b="1" i="0" u="none" strike="noStrike" kern="0" normalizeH="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j-ea"/>
                <a:cs typeface="+mj-cs"/>
              </a:rPr>
              <a:t> Bar Association</a:t>
            </a:r>
          </a:p>
          <a:p>
            <a:pPr marL="0" marR="0" lvl="0" indent="0" algn="l" defTabSz="914400" rtl="0" eaLnBrk="1" fontAlgn="base" latinLnBrk="0" hangingPunct="1">
              <a:lnSpc>
                <a:spcPct val="95000"/>
              </a:lnSpc>
              <a:spcBef>
                <a:spcPct val="0"/>
              </a:spcBef>
              <a:spcAft>
                <a:spcPct val="0"/>
              </a:spcAft>
              <a:buClrTx/>
              <a:buSzTx/>
              <a:buFontTx/>
              <a:buNone/>
              <a:tabLst/>
              <a:defRPr/>
            </a:pPr>
            <a:r>
              <a:rPr lang="de-DE" sz="3600" b="1" kern="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L‘Association du Barreau canadien</a:t>
            </a:r>
            <a:endParaRPr kumimoji="0" lang="de-DE" sz="3600" b="1" i="0" u="none" strike="noStrike" kern="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j-ea"/>
              <a:cs typeface="+mj-cs"/>
            </a:endParaRPr>
          </a:p>
        </p:txBody>
      </p:sp>
      <p:sp>
        <p:nvSpPr>
          <p:cNvPr id="4" name="Title 5"/>
          <p:cNvSpPr>
            <a:spLocks noGrp="1"/>
          </p:cNvSpPr>
          <p:nvPr>
            <p:ph type="ctrTitle" sz="quarter"/>
          </p:nvPr>
        </p:nvSpPr>
        <p:spPr>
          <a:xfrm>
            <a:off x="644525" y="2348483"/>
            <a:ext cx="7489825" cy="1152525"/>
          </a:xfrm>
        </p:spPr>
        <p:txBody>
          <a:bodyPr/>
          <a:lstStyle/>
          <a:p>
            <a:endParaRPr lang="en-US"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txBox="1">
            <a:spLocks noChangeArrowheads="1"/>
          </p:cNvSpPr>
          <p:nvPr/>
        </p:nvSpPr>
        <p:spPr bwMode="auto">
          <a:xfrm>
            <a:off x="685800" y="142875"/>
            <a:ext cx="7918648" cy="600075"/>
          </a:xfrm>
          <a:prstGeom prst="rect">
            <a:avLst/>
          </a:prstGeom>
          <a:noFill/>
          <a:ln w="9525">
            <a:noFill/>
            <a:miter lim="800000"/>
            <a:headEnd/>
            <a:tailEnd/>
          </a:ln>
          <a:effectLst>
            <a:outerShdw blurRad="50800" dist="38100" dir="2700000" algn="tl" rotWithShape="0">
              <a:prstClr val="black">
                <a:alpha val="40000"/>
              </a:prstClr>
            </a:outerShdw>
          </a:effectLst>
        </p:spPr>
        <p:txBody>
          <a:bodyPr vert="horz" wrap="square" lIns="0" tIns="45720" rIns="0" bIns="45720" numCol="1" anchor="t" anchorCtr="0" compatLnSpc="1">
            <a:prstTxWarp prst="textNoShape">
              <a:avLst/>
            </a:prstTxWarp>
          </a:bodyPr>
          <a:lstStyle/>
          <a:p>
            <a:pPr lvl="0" algn="l">
              <a:lnSpc>
                <a:spcPct val="95000"/>
              </a:lnSpc>
              <a:spcBef>
                <a:spcPct val="0"/>
              </a:spcBef>
              <a:buClrTx/>
              <a:buSzTx/>
              <a:buNone/>
              <a:defRPr/>
            </a:pPr>
            <a:r>
              <a:rPr lang="en-US" sz="3600" b="1" kern="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A Case </a:t>
            </a:r>
            <a:r>
              <a:rPr lang="en-US" sz="3600" b="1" kern="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for Change</a:t>
            </a:r>
            <a:endParaRPr kumimoji="0" lang="en-US" sz="3600" b="1" i="0" u="none" strike="noStrike" kern="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j-ea"/>
              <a:cs typeface="+mj-cs"/>
            </a:endParaRPr>
          </a:p>
        </p:txBody>
      </p:sp>
      <p:sp>
        <p:nvSpPr>
          <p:cNvPr id="8" name="Rectangle 3"/>
          <p:cNvSpPr>
            <a:spLocks noGrp="1" noChangeArrowheads="1"/>
          </p:cNvSpPr>
          <p:nvPr>
            <p:ph idx="1"/>
          </p:nvPr>
        </p:nvSpPr>
        <p:spPr bwMode="auto">
          <a:xfrm>
            <a:off x="682270" y="1549591"/>
            <a:ext cx="8066194" cy="4253472"/>
          </a:xfrm>
          <a:noFill/>
          <a:ln>
            <a:miter lim="800000"/>
            <a:headEnd/>
            <a:tailEnd/>
          </a:ln>
        </p:spPr>
        <p:txBody>
          <a:bodyPr vert="horz" wrap="square" lIns="91440" tIns="45720" rIns="91440" bIns="45720" numCol="1" anchor="t" anchorCtr="0" compatLnSpc="1">
            <a:prstTxWarp prst="textNoShape">
              <a:avLst/>
            </a:prstTxWarp>
            <a:spAutoFit/>
          </a:bodyPr>
          <a:lstStyle/>
          <a:p>
            <a:pPr marL="463550" indent="-463550"/>
            <a:r>
              <a:rPr lang="en-US" sz="2600" dirty="0"/>
              <a:t>L</a:t>
            </a:r>
            <a:r>
              <a:rPr lang="en-US" sz="2600" dirty="0" smtClean="0"/>
              <a:t>ack </a:t>
            </a:r>
            <a:r>
              <a:rPr lang="en-US" sz="2600" dirty="0"/>
              <a:t>of data, research on access to justice</a:t>
            </a:r>
          </a:p>
          <a:p>
            <a:pPr marL="463550" indent="-463550"/>
            <a:r>
              <a:rPr lang="en-US" sz="2600" dirty="0" smtClean="0"/>
              <a:t>Everyone </a:t>
            </a:r>
            <a:r>
              <a:rPr lang="en-US" sz="2600" dirty="0"/>
              <a:t>has legal </a:t>
            </a:r>
            <a:r>
              <a:rPr lang="en-US" sz="2600" dirty="0" smtClean="0"/>
              <a:t>problems</a:t>
            </a:r>
          </a:p>
          <a:p>
            <a:pPr marL="463550" indent="-463550"/>
            <a:r>
              <a:rPr lang="en-US" sz="2600" dirty="0" smtClean="0"/>
              <a:t>Direct </a:t>
            </a:r>
            <a:r>
              <a:rPr lang="en-US" sz="2600" dirty="0"/>
              <a:t>relationship between the courts and </a:t>
            </a:r>
            <a:r>
              <a:rPr lang="en-US" sz="2600" dirty="0" smtClean="0"/>
              <a:t>democracy </a:t>
            </a:r>
          </a:p>
          <a:p>
            <a:pPr marL="463550" indent="-463550"/>
            <a:r>
              <a:rPr lang="en-US" sz="2600" dirty="0" smtClean="0"/>
              <a:t>Growth </a:t>
            </a:r>
            <a:r>
              <a:rPr lang="en-US" sz="2600" dirty="0"/>
              <a:t>in poverty and social exclusion </a:t>
            </a:r>
            <a:endParaRPr lang="en-US" sz="2600" dirty="0" smtClean="0"/>
          </a:p>
          <a:p>
            <a:pPr marL="463550" indent="-463550"/>
            <a:r>
              <a:rPr lang="en-US" sz="2600" dirty="0" smtClean="0"/>
              <a:t>Costs </a:t>
            </a:r>
            <a:r>
              <a:rPr lang="en-US" sz="2600" dirty="0"/>
              <a:t>of inaccessible justice </a:t>
            </a:r>
            <a:endParaRPr lang="en-US" sz="2600" dirty="0" smtClean="0"/>
          </a:p>
          <a:p>
            <a:pPr marL="463550" indent="-463550"/>
            <a:r>
              <a:rPr lang="en-US" sz="2600" dirty="0" smtClean="0"/>
              <a:t>Return </a:t>
            </a:r>
            <a:r>
              <a:rPr lang="en-US" sz="2600" dirty="0"/>
              <a:t>on investment for legal aid </a:t>
            </a:r>
            <a:r>
              <a:rPr lang="en-US" sz="2600" dirty="0" smtClean="0"/>
              <a:t>spending</a:t>
            </a:r>
          </a:p>
          <a:p>
            <a:pPr marL="463550" indent="-463550"/>
            <a:r>
              <a:rPr lang="en-US" sz="2600" dirty="0" smtClean="0"/>
              <a:t>Why </a:t>
            </a:r>
            <a:r>
              <a:rPr lang="en-US" sz="2600" dirty="0"/>
              <a:t>tinkering is insufficient </a:t>
            </a:r>
          </a:p>
        </p:txBody>
      </p:sp>
    </p:spTree>
    <p:extLst>
      <p:ext uri="{BB962C8B-B14F-4D97-AF65-F5344CB8AC3E}">
        <p14:creationId xmlns:p14="http://schemas.microsoft.com/office/powerpoint/2010/main" val="1050946515"/>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txBox="1">
            <a:spLocks noChangeArrowheads="1"/>
          </p:cNvSpPr>
          <p:nvPr/>
        </p:nvSpPr>
        <p:spPr bwMode="auto">
          <a:xfrm>
            <a:off x="685800" y="142875"/>
            <a:ext cx="7918648" cy="600075"/>
          </a:xfrm>
          <a:prstGeom prst="rect">
            <a:avLst/>
          </a:prstGeom>
          <a:noFill/>
          <a:ln w="9525">
            <a:noFill/>
            <a:miter lim="800000"/>
            <a:headEnd/>
            <a:tailEnd/>
          </a:ln>
          <a:effectLst>
            <a:outerShdw blurRad="50800" dist="38100" dir="2700000" algn="tl" rotWithShape="0">
              <a:prstClr val="black">
                <a:alpha val="40000"/>
              </a:prstClr>
            </a:outerShdw>
          </a:effectLst>
        </p:spPr>
        <p:txBody>
          <a:bodyPr vert="horz" wrap="square" lIns="0" tIns="45720" rIns="0" bIns="45720" numCol="1" anchor="t" anchorCtr="0" compatLnSpc="1">
            <a:prstTxWarp prst="textNoShape">
              <a:avLst/>
            </a:prstTxWarp>
          </a:bodyPr>
          <a:lstStyle/>
          <a:p>
            <a:pPr lvl="0" algn="l">
              <a:lnSpc>
                <a:spcPct val="95000"/>
              </a:lnSpc>
              <a:spcBef>
                <a:spcPct val="0"/>
              </a:spcBef>
              <a:buClrTx/>
              <a:buSzTx/>
              <a:buNone/>
              <a:defRPr/>
            </a:pPr>
            <a:r>
              <a:rPr lang="en-US" sz="3600" b="1" kern="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Ambitious, but Possible </a:t>
            </a:r>
            <a:endParaRPr kumimoji="0" lang="en-US" sz="3600" b="1" i="0" u="none" strike="noStrike" kern="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j-ea"/>
              <a:cs typeface="+mj-cs"/>
            </a:endParaRPr>
          </a:p>
        </p:txBody>
      </p:sp>
      <p:sp>
        <p:nvSpPr>
          <p:cNvPr id="8" name="Rectangle 3"/>
          <p:cNvSpPr>
            <a:spLocks noGrp="1" noChangeArrowheads="1"/>
          </p:cNvSpPr>
          <p:nvPr>
            <p:ph idx="1"/>
          </p:nvPr>
        </p:nvSpPr>
        <p:spPr bwMode="auto">
          <a:xfrm>
            <a:off x="682270" y="1549591"/>
            <a:ext cx="8066194" cy="2197525"/>
          </a:xfrm>
          <a:noFill/>
          <a:ln>
            <a:miter lim="800000"/>
            <a:headEnd/>
            <a:tailEnd/>
          </a:ln>
        </p:spPr>
        <p:txBody>
          <a:bodyPr vert="horz" wrap="square" lIns="91440" tIns="45720" rIns="91440" bIns="45720" numCol="1" anchor="t" anchorCtr="0" compatLnSpc="1">
            <a:prstTxWarp prst="textNoShape">
              <a:avLst/>
            </a:prstTxWarp>
            <a:spAutoFit/>
          </a:bodyPr>
          <a:lstStyle/>
          <a:p>
            <a:pPr marL="0" indent="0">
              <a:buNone/>
            </a:pPr>
            <a:endParaRPr lang="en-US" sz="2800" i="1" dirty="0" smtClean="0"/>
          </a:p>
          <a:p>
            <a:pPr marL="0" indent="0">
              <a:buNone/>
            </a:pPr>
            <a:r>
              <a:rPr lang="en-US" sz="3200" i="1" dirty="0" smtClean="0"/>
              <a:t>An inclusive justice system requires that it be equally accessible to all, regardless of means, capacity or social situation.  </a:t>
            </a:r>
            <a:endParaRPr lang="en-US" sz="3200" i="1" dirty="0"/>
          </a:p>
        </p:txBody>
      </p:sp>
    </p:spTree>
    <p:extLst>
      <p:ext uri="{BB962C8B-B14F-4D97-AF65-F5344CB8AC3E}">
        <p14:creationId xmlns:p14="http://schemas.microsoft.com/office/powerpoint/2010/main" val="754656753"/>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txBox="1">
            <a:spLocks noChangeArrowheads="1"/>
          </p:cNvSpPr>
          <p:nvPr/>
        </p:nvSpPr>
        <p:spPr bwMode="auto">
          <a:xfrm>
            <a:off x="827584" y="142875"/>
            <a:ext cx="7918648" cy="600075"/>
          </a:xfrm>
          <a:prstGeom prst="rect">
            <a:avLst/>
          </a:prstGeom>
          <a:noFill/>
          <a:ln w="9525">
            <a:noFill/>
            <a:miter lim="800000"/>
            <a:headEnd/>
            <a:tailEnd/>
          </a:ln>
          <a:effectLst>
            <a:outerShdw blurRad="50800" dist="38100" dir="2700000" algn="tl" rotWithShape="0">
              <a:prstClr val="black">
                <a:alpha val="40000"/>
              </a:prstClr>
            </a:outerShdw>
          </a:effectLst>
        </p:spPr>
        <p:txBody>
          <a:bodyPr vert="horz" wrap="square" lIns="0" tIns="45720" rIns="0" bIns="45720" numCol="1" anchor="t" anchorCtr="0" compatLnSpc="1">
            <a:prstTxWarp prst="textNoShape">
              <a:avLst/>
            </a:prstTxWarp>
          </a:bodyPr>
          <a:lstStyle/>
          <a:p>
            <a:pPr lvl="0" algn="l">
              <a:lnSpc>
                <a:spcPct val="95000"/>
              </a:lnSpc>
              <a:spcBef>
                <a:spcPct val="0"/>
              </a:spcBef>
              <a:buClrTx/>
              <a:buSzTx/>
              <a:buNone/>
              <a:defRPr/>
            </a:pPr>
            <a:endParaRPr kumimoji="0" lang="en-US" sz="3600" b="1" i="0" u="none" strike="noStrike" kern="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j-ea"/>
              <a:cs typeface="+mj-cs"/>
            </a:endParaRPr>
          </a:p>
        </p:txBody>
      </p:sp>
      <p:pic>
        <p:nvPicPr>
          <p:cNvPr id="5" name="f01957a0-841d-4f18-9af4-44541a90e0bd" descr="D2BF3BD3-E14A-4831-84AA-3C0F39E788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0698" y="1225818"/>
            <a:ext cx="6885678" cy="551694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9"/>
          <p:cNvSpPr txBox="1">
            <a:spLocks noChangeArrowheads="1"/>
          </p:cNvSpPr>
          <p:nvPr/>
        </p:nvSpPr>
        <p:spPr bwMode="auto">
          <a:xfrm>
            <a:off x="539552" y="142874"/>
            <a:ext cx="7918648" cy="600075"/>
          </a:xfrm>
          <a:prstGeom prst="rect">
            <a:avLst/>
          </a:prstGeom>
          <a:noFill/>
          <a:ln w="9525">
            <a:noFill/>
            <a:miter lim="800000"/>
            <a:headEnd/>
            <a:tailEnd/>
          </a:ln>
          <a:effectLst>
            <a:outerShdw blurRad="50800" dist="38100" dir="2700000" algn="tl" rotWithShape="0">
              <a:prstClr val="black">
                <a:alpha val="40000"/>
              </a:prstClr>
            </a:outerShdw>
          </a:effectLst>
        </p:spPr>
        <p:txBody>
          <a:bodyPr vert="horz" wrap="square" lIns="0" tIns="45720" rIns="0" bIns="45720" numCol="1" anchor="t" anchorCtr="0" compatLnSpc="1">
            <a:prstTxWarp prst="textNoShape">
              <a:avLst/>
            </a:prstTxWarp>
          </a:bodyPr>
          <a:lstStyle/>
          <a:p>
            <a:pPr lvl="0" algn="l">
              <a:lnSpc>
                <a:spcPct val="95000"/>
              </a:lnSpc>
              <a:spcBef>
                <a:spcPct val="0"/>
              </a:spcBef>
              <a:buClrTx/>
              <a:buSzTx/>
              <a:buNone/>
              <a:defRPr/>
            </a:pPr>
            <a:r>
              <a:rPr lang="en-US" sz="3600" b="1" kern="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Bridge </a:t>
            </a:r>
            <a:r>
              <a:rPr lang="en-US" sz="3600" b="1" kern="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to </a:t>
            </a:r>
            <a:r>
              <a:rPr lang="en-US" sz="3600" b="1" kern="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Equal Justice </a:t>
            </a:r>
            <a:endParaRPr lang="en-US" sz="3600" b="1" kern="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endParaRPr>
          </a:p>
        </p:txBody>
      </p:sp>
    </p:spTree>
    <p:extLst>
      <p:ext uri="{BB962C8B-B14F-4D97-AF65-F5344CB8AC3E}">
        <p14:creationId xmlns:p14="http://schemas.microsoft.com/office/powerpoint/2010/main" val="268952749"/>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txBox="1">
            <a:spLocks noChangeArrowheads="1"/>
          </p:cNvSpPr>
          <p:nvPr/>
        </p:nvSpPr>
        <p:spPr bwMode="auto">
          <a:xfrm>
            <a:off x="539552" y="142874"/>
            <a:ext cx="7918648" cy="600075"/>
          </a:xfrm>
          <a:prstGeom prst="rect">
            <a:avLst/>
          </a:prstGeom>
          <a:noFill/>
          <a:ln w="9525">
            <a:noFill/>
            <a:miter lim="800000"/>
            <a:headEnd/>
            <a:tailEnd/>
          </a:ln>
          <a:effectLst>
            <a:outerShdw blurRad="50800" dist="38100" dir="2700000" algn="tl" rotWithShape="0">
              <a:prstClr val="black">
                <a:alpha val="40000"/>
              </a:prstClr>
            </a:outerShdw>
          </a:effectLst>
        </p:spPr>
        <p:txBody>
          <a:bodyPr vert="horz" wrap="square" lIns="0" tIns="45720" rIns="0" bIns="45720" numCol="1" anchor="t" anchorCtr="0" compatLnSpc="1">
            <a:prstTxWarp prst="textNoShape">
              <a:avLst/>
            </a:prstTxWarp>
          </a:bodyPr>
          <a:lstStyle/>
          <a:p>
            <a:pPr lvl="0" algn="l">
              <a:lnSpc>
                <a:spcPct val="95000"/>
              </a:lnSpc>
              <a:spcBef>
                <a:spcPct val="0"/>
              </a:spcBef>
              <a:buClrTx/>
              <a:buSzTx/>
              <a:buNone/>
              <a:defRPr/>
            </a:pPr>
            <a:r>
              <a:rPr lang="en-US" sz="3600" b="1" kern="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Bridge </a:t>
            </a:r>
            <a:r>
              <a:rPr lang="en-US" sz="3600" b="1" kern="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to </a:t>
            </a:r>
            <a:r>
              <a:rPr lang="en-US" sz="3600" b="1" kern="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Equal Justice </a:t>
            </a:r>
            <a:endParaRPr lang="en-US" sz="3600" b="1" kern="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endParaRPr>
          </a:p>
        </p:txBody>
      </p:sp>
      <p:sp>
        <p:nvSpPr>
          <p:cNvPr id="8" name="Rectangle 3"/>
          <p:cNvSpPr>
            <a:spLocks noGrp="1" noChangeArrowheads="1"/>
          </p:cNvSpPr>
          <p:nvPr>
            <p:ph idx="1"/>
          </p:nvPr>
        </p:nvSpPr>
        <p:spPr bwMode="auto">
          <a:xfrm>
            <a:off x="682270" y="1549591"/>
            <a:ext cx="8066194" cy="3317831"/>
          </a:xfrm>
          <a:noFill/>
          <a:ln>
            <a:miter lim="800000"/>
            <a:headEnd/>
            <a:tailEnd/>
          </a:ln>
        </p:spPr>
        <p:txBody>
          <a:bodyPr vert="horz" wrap="square" lIns="91440" tIns="45720" rIns="91440" bIns="45720" numCol="1" anchor="t" anchorCtr="0" compatLnSpc="1">
            <a:prstTxWarp prst="textNoShape">
              <a:avLst/>
            </a:prstTxWarp>
            <a:spAutoFit/>
          </a:bodyPr>
          <a:lstStyle/>
          <a:p>
            <a:pPr marL="0" indent="0">
              <a:buNone/>
            </a:pPr>
            <a:r>
              <a:rPr lang="en-US" sz="3600" dirty="0" smtClean="0"/>
              <a:t>3 Lanes of the Bridge</a:t>
            </a:r>
          </a:p>
          <a:p>
            <a:pPr marL="463550" indent="-463550"/>
            <a:r>
              <a:rPr lang="en-US" sz="3200" dirty="0" smtClean="0"/>
              <a:t>Facilitating </a:t>
            </a:r>
            <a:r>
              <a:rPr lang="en-US" sz="3200" dirty="0"/>
              <a:t>everyday justice</a:t>
            </a:r>
          </a:p>
          <a:p>
            <a:pPr marL="463550" indent="-463550"/>
            <a:r>
              <a:rPr lang="en-US" sz="3200" dirty="0" smtClean="0"/>
              <a:t>Reinventing </a:t>
            </a:r>
            <a:r>
              <a:rPr lang="en-US" sz="3200" dirty="0"/>
              <a:t>service </a:t>
            </a:r>
            <a:r>
              <a:rPr lang="en-US" sz="3200" dirty="0" smtClean="0"/>
              <a:t>delivery</a:t>
            </a:r>
          </a:p>
          <a:p>
            <a:pPr marL="463550" indent="-463550"/>
            <a:r>
              <a:rPr lang="en-US" sz="3200" dirty="0" smtClean="0"/>
              <a:t>Transforming formal justice</a:t>
            </a:r>
            <a:endParaRPr lang="en-US" sz="3200" dirty="0"/>
          </a:p>
          <a:p>
            <a:pPr marL="0" indent="0">
              <a:buNone/>
            </a:pPr>
            <a:endParaRPr lang="en-US" sz="2800" dirty="0"/>
          </a:p>
        </p:txBody>
      </p:sp>
    </p:spTree>
    <p:extLst>
      <p:ext uri="{BB962C8B-B14F-4D97-AF65-F5344CB8AC3E}">
        <p14:creationId xmlns:p14="http://schemas.microsoft.com/office/powerpoint/2010/main" val="1811083808"/>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2873" y="1556792"/>
            <a:ext cx="7776863" cy="4029075"/>
          </a:xfrm>
        </p:spPr>
        <p:txBody>
          <a:bodyPr/>
          <a:lstStyle/>
          <a:p>
            <a:pPr marL="0" indent="0">
              <a:buNone/>
            </a:pPr>
            <a:r>
              <a:rPr lang="en-US" sz="3600" dirty="0"/>
              <a:t>3 Supports for the Bridge</a:t>
            </a:r>
          </a:p>
          <a:p>
            <a:pPr marL="463550" indent="-463550"/>
            <a:r>
              <a:rPr lang="en-US" sz="3200" dirty="0"/>
              <a:t>Building public engagement and participation</a:t>
            </a:r>
          </a:p>
          <a:p>
            <a:pPr marL="463550" indent="-463550"/>
            <a:r>
              <a:rPr lang="en-US" sz="3200" dirty="0"/>
              <a:t>Building collaboration and effective leadership</a:t>
            </a:r>
          </a:p>
          <a:p>
            <a:pPr marL="463550" indent="-463550"/>
            <a:r>
              <a:rPr lang="en-US" sz="3200" dirty="0"/>
              <a:t>Building capacity for justice innovation</a:t>
            </a:r>
          </a:p>
          <a:p>
            <a:endParaRPr lang="en-CA" dirty="0"/>
          </a:p>
        </p:txBody>
      </p:sp>
      <p:sp>
        <p:nvSpPr>
          <p:cNvPr id="4" name="Rectangle 9"/>
          <p:cNvSpPr txBox="1">
            <a:spLocks noChangeArrowheads="1"/>
          </p:cNvSpPr>
          <p:nvPr/>
        </p:nvSpPr>
        <p:spPr bwMode="auto">
          <a:xfrm>
            <a:off x="539552" y="142874"/>
            <a:ext cx="7918648" cy="600075"/>
          </a:xfrm>
          <a:prstGeom prst="rect">
            <a:avLst/>
          </a:prstGeom>
          <a:noFill/>
          <a:ln w="9525">
            <a:noFill/>
            <a:miter lim="800000"/>
            <a:headEnd/>
            <a:tailEnd/>
          </a:ln>
          <a:effectLst>
            <a:outerShdw blurRad="50800" dist="38100" dir="2700000" algn="tl" rotWithShape="0">
              <a:prstClr val="black">
                <a:alpha val="40000"/>
              </a:prstClr>
            </a:outerShdw>
          </a:effectLst>
        </p:spPr>
        <p:txBody>
          <a:bodyPr vert="horz" wrap="square" lIns="0" tIns="45720" rIns="0" bIns="45720" numCol="1" anchor="t" anchorCtr="0" compatLnSpc="1">
            <a:prstTxWarp prst="textNoShape">
              <a:avLst/>
            </a:prstTxWarp>
          </a:bodyPr>
          <a:lstStyle/>
          <a:p>
            <a:pPr lvl="0" algn="just">
              <a:lnSpc>
                <a:spcPct val="95000"/>
              </a:lnSpc>
              <a:spcBef>
                <a:spcPct val="0"/>
              </a:spcBef>
              <a:buClrTx/>
              <a:buSzTx/>
              <a:buNone/>
              <a:defRPr/>
            </a:pPr>
            <a:r>
              <a:rPr lang="en-US" sz="3600" b="1" kern="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Bridge </a:t>
            </a:r>
            <a:r>
              <a:rPr lang="en-US" sz="3600" b="1" kern="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to </a:t>
            </a:r>
            <a:r>
              <a:rPr lang="en-US" sz="3600" b="1" kern="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Equal Justice </a:t>
            </a:r>
            <a:endParaRPr lang="en-US" sz="3600" b="1" kern="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endParaRPr>
          </a:p>
        </p:txBody>
      </p:sp>
    </p:spTree>
    <p:extLst>
      <p:ext uri="{BB962C8B-B14F-4D97-AF65-F5344CB8AC3E}">
        <p14:creationId xmlns:p14="http://schemas.microsoft.com/office/powerpoint/2010/main" val="628701953"/>
      </p:ext>
    </p:extLst>
  </p:cSld>
  <p:clrMapOvr>
    <a:masterClrMapping/>
  </p:clrMapOvr>
  <p:transition spd="med" advClick="0">
    <p:zoom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txBox="1">
            <a:spLocks noChangeArrowheads="1"/>
          </p:cNvSpPr>
          <p:nvPr/>
        </p:nvSpPr>
        <p:spPr bwMode="auto">
          <a:xfrm>
            <a:off x="685800" y="142875"/>
            <a:ext cx="7918648" cy="600075"/>
          </a:xfrm>
          <a:prstGeom prst="rect">
            <a:avLst/>
          </a:prstGeom>
          <a:noFill/>
          <a:ln w="9525">
            <a:noFill/>
            <a:miter lim="800000"/>
            <a:headEnd/>
            <a:tailEnd/>
          </a:ln>
          <a:effectLst>
            <a:outerShdw blurRad="50800" dist="38100" dir="2700000" algn="tl" rotWithShape="0">
              <a:prstClr val="black">
                <a:alpha val="40000"/>
              </a:prstClr>
            </a:outerShdw>
          </a:effectLst>
        </p:spPr>
        <p:txBody>
          <a:bodyPr vert="horz" wrap="square" lIns="0" tIns="45720" rIns="0" bIns="45720" numCol="1" anchor="t" anchorCtr="0" compatLnSpc="1">
            <a:prstTxWarp prst="textNoShape">
              <a:avLst/>
            </a:prstTxWarp>
          </a:bodyPr>
          <a:lstStyle/>
          <a:p>
            <a:pPr lvl="0" algn="l">
              <a:lnSpc>
                <a:spcPct val="95000"/>
              </a:lnSpc>
              <a:spcBef>
                <a:spcPct val="0"/>
              </a:spcBef>
              <a:buClrTx/>
              <a:buSzTx/>
              <a:buNone/>
              <a:defRPr/>
            </a:pPr>
            <a:r>
              <a:rPr lang="en-US" sz="3600" b="1" kern="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Targets</a:t>
            </a:r>
            <a:endParaRPr kumimoji="0" lang="en-US" sz="3600" b="1" i="0" u="none" strike="noStrike" kern="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j-ea"/>
              <a:cs typeface="+mj-cs"/>
            </a:endParaRPr>
          </a:p>
        </p:txBody>
      </p:sp>
      <p:sp>
        <p:nvSpPr>
          <p:cNvPr id="8" name="Rectangle 3"/>
          <p:cNvSpPr>
            <a:spLocks noGrp="1" noChangeArrowheads="1"/>
          </p:cNvSpPr>
          <p:nvPr>
            <p:ph idx="1"/>
          </p:nvPr>
        </p:nvSpPr>
        <p:spPr bwMode="auto">
          <a:xfrm>
            <a:off x="682270" y="1549591"/>
            <a:ext cx="8066194" cy="3557897"/>
          </a:xfrm>
          <a:noFill/>
          <a:ln>
            <a:miter lim="800000"/>
            <a:headEnd/>
            <a:tailEnd/>
          </a:ln>
        </p:spPr>
        <p:txBody>
          <a:bodyPr vert="horz" wrap="square" lIns="91440" tIns="45720" rIns="91440" bIns="45720" numCol="1" anchor="t" anchorCtr="0" compatLnSpc="1">
            <a:prstTxWarp prst="textNoShape">
              <a:avLst/>
            </a:prstTxWarp>
            <a:spAutoFit/>
          </a:bodyPr>
          <a:lstStyle/>
          <a:p>
            <a:pPr marL="463550" indent="-463550"/>
            <a:r>
              <a:rPr lang="en-US" sz="3200" dirty="0"/>
              <a:t>Imagining 2030 – 31 Targets</a:t>
            </a:r>
          </a:p>
          <a:p>
            <a:pPr marL="835025" lvl="2" indent="-463550"/>
            <a:r>
              <a:rPr lang="en-US" sz="2800" dirty="0"/>
              <a:t>Actions to start now </a:t>
            </a:r>
          </a:p>
          <a:p>
            <a:pPr marL="835025" lvl="2" indent="-463550"/>
            <a:r>
              <a:rPr lang="en-US" sz="2800" dirty="0"/>
              <a:t>Milestones along the way</a:t>
            </a:r>
          </a:p>
          <a:p>
            <a:pPr marL="835025" lvl="2" indent="-463550"/>
            <a:r>
              <a:rPr lang="en-US" sz="2800" dirty="0"/>
              <a:t>Ultimate Goal</a:t>
            </a:r>
          </a:p>
          <a:p>
            <a:pPr marL="192087" lvl="1" indent="0">
              <a:buNone/>
            </a:pPr>
            <a:endParaRPr lang="en-US" sz="2800" dirty="0" smtClean="0">
              <a:ea typeface="+mn-ea"/>
              <a:cs typeface="+mn-cs"/>
            </a:endParaRPr>
          </a:p>
          <a:p>
            <a:pPr lvl="1"/>
            <a:endParaRPr lang="en-US" sz="2600" dirty="0"/>
          </a:p>
        </p:txBody>
      </p:sp>
    </p:spTree>
    <p:extLst>
      <p:ext uri="{BB962C8B-B14F-4D97-AF65-F5344CB8AC3E}">
        <p14:creationId xmlns:p14="http://schemas.microsoft.com/office/powerpoint/2010/main" val="191639888"/>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txBox="1">
            <a:spLocks noChangeArrowheads="1"/>
          </p:cNvSpPr>
          <p:nvPr/>
        </p:nvSpPr>
        <p:spPr bwMode="auto">
          <a:xfrm>
            <a:off x="685800" y="142875"/>
            <a:ext cx="7918648" cy="600075"/>
          </a:xfrm>
          <a:prstGeom prst="rect">
            <a:avLst/>
          </a:prstGeom>
          <a:noFill/>
          <a:ln w="9525">
            <a:noFill/>
            <a:miter lim="800000"/>
            <a:headEnd/>
            <a:tailEnd/>
          </a:ln>
          <a:effectLst>
            <a:outerShdw blurRad="50800" dist="38100" dir="2700000" algn="tl" rotWithShape="0">
              <a:prstClr val="black">
                <a:alpha val="40000"/>
              </a:prstClr>
            </a:outerShdw>
          </a:effectLst>
        </p:spPr>
        <p:txBody>
          <a:bodyPr vert="horz" wrap="square" lIns="0" tIns="45720" rIns="0" bIns="45720" numCol="1" anchor="t" anchorCtr="0" compatLnSpc="1">
            <a:prstTxWarp prst="textNoShape">
              <a:avLst/>
            </a:prstTxWarp>
          </a:bodyPr>
          <a:lstStyle/>
          <a:p>
            <a:pPr lvl="0" algn="l">
              <a:lnSpc>
                <a:spcPct val="95000"/>
              </a:lnSpc>
              <a:spcBef>
                <a:spcPct val="0"/>
              </a:spcBef>
              <a:buClrTx/>
              <a:buSzTx/>
              <a:buNone/>
              <a:defRPr/>
            </a:pPr>
            <a:r>
              <a:rPr lang="en-US" sz="3600" b="1" kern="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“Think </a:t>
            </a:r>
            <a:r>
              <a:rPr lang="en-US" sz="3600" b="1" kern="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systemically, </a:t>
            </a:r>
            <a:r>
              <a:rPr lang="en-US" sz="3600" b="1" kern="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act locally”</a:t>
            </a:r>
            <a:endParaRPr kumimoji="0" lang="en-US" sz="3600" b="1" i="0" u="none" strike="noStrike" kern="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j-ea"/>
              <a:cs typeface="+mj-cs"/>
            </a:endParaRPr>
          </a:p>
        </p:txBody>
      </p:sp>
      <p:sp>
        <p:nvSpPr>
          <p:cNvPr id="8" name="Rectangle 3"/>
          <p:cNvSpPr>
            <a:spLocks noGrp="1" noChangeArrowheads="1"/>
          </p:cNvSpPr>
          <p:nvPr>
            <p:ph idx="1"/>
          </p:nvPr>
        </p:nvSpPr>
        <p:spPr bwMode="auto">
          <a:xfrm>
            <a:off x="682270" y="1549591"/>
            <a:ext cx="8066194" cy="1766637"/>
          </a:xfrm>
          <a:noFill/>
          <a:ln>
            <a:miter lim="800000"/>
            <a:headEnd/>
            <a:tailEnd/>
          </a:ln>
        </p:spPr>
        <p:txBody>
          <a:bodyPr vert="horz" wrap="square" lIns="91440" tIns="45720" rIns="91440" bIns="45720" numCol="1" anchor="t" anchorCtr="0" compatLnSpc="1">
            <a:prstTxWarp prst="textNoShape">
              <a:avLst/>
            </a:prstTxWarp>
            <a:spAutoFit/>
          </a:bodyPr>
          <a:lstStyle/>
          <a:p>
            <a:pPr marL="0" indent="0">
              <a:buNone/>
            </a:pPr>
            <a:endParaRPr lang="en-US" sz="3200" dirty="0" smtClean="0"/>
          </a:p>
          <a:p>
            <a:pPr marL="0" indent="0">
              <a:buNone/>
            </a:pPr>
            <a:r>
              <a:rPr lang="en-US" sz="3200" dirty="0" smtClean="0"/>
              <a:t>How can the things I do locally contribute to systemic change?</a:t>
            </a:r>
            <a:endParaRPr lang="en-US" sz="3200" dirty="0"/>
          </a:p>
        </p:txBody>
      </p:sp>
    </p:spTree>
    <p:extLst>
      <p:ext uri="{BB962C8B-B14F-4D97-AF65-F5344CB8AC3E}">
        <p14:creationId xmlns:p14="http://schemas.microsoft.com/office/powerpoint/2010/main" val="2550814077"/>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txBox="1">
            <a:spLocks noChangeArrowheads="1"/>
          </p:cNvSpPr>
          <p:nvPr/>
        </p:nvSpPr>
        <p:spPr bwMode="auto">
          <a:xfrm>
            <a:off x="685800" y="142875"/>
            <a:ext cx="7918648" cy="600075"/>
          </a:xfrm>
          <a:prstGeom prst="rect">
            <a:avLst/>
          </a:prstGeom>
          <a:noFill/>
          <a:ln w="9525">
            <a:noFill/>
            <a:miter lim="800000"/>
            <a:headEnd/>
            <a:tailEnd/>
          </a:ln>
          <a:effectLst>
            <a:outerShdw blurRad="50800" dist="38100" dir="2700000" algn="tl" rotWithShape="0">
              <a:prstClr val="black">
                <a:alpha val="40000"/>
              </a:prstClr>
            </a:outerShdw>
          </a:effectLst>
        </p:spPr>
        <p:txBody>
          <a:bodyPr vert="horz" wrap="square" lIns="0" tIns="45720" rIns="0" bIns="45720" numCol="1" anchor="t" anchorCtr="0" compatLnSpc="1">
            <a:prstTxWarp prst="textNoShape">
              <a:avLst/>
            </a:prstTxWarp>
          </a:bodyPr>
          <a:lstStyle/>
          <a:p>
            <a:pPr lvl="0" algn="l">
              <a:lnSpc>
                <a:spcPct val="95000"/>
              </a:lnSpc>
              <a:spcBef>
                <a:spcPct val="0"/>
              </a:spcBef>
              <a:buClrTx/>
              <a:buSzTx/>
              <a:buNone/>
              <a:defRPr/>
            </a:pPr>
            <a:r>
              <a:rPr lang="en-US" sz="3600" b="1" kern="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Our Goals</a:t>
            </a:r>
            <a:endParaRPr kumimoji="0" lang="en-US" sz="3600" b="1" i="0" u="none" strike="noStrike" kern="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j-ea"/>
              <a:cs typeface="+mj-cs"/>
            </a:endParaRPr>
          </a:p>
        </p:txBody>
      </p:sp>
      <p:sp>
        <p:nvSpPr>
          <p:cNvPr id="8" name="Rectangle 3"/>
          <p:cNvSpPr>
            <a:spLocks noGrp="1" noChangeArrowheads="1"/>
          </p:cNvSpPr>
          <p:nvPr>
            <p:ph idx="1"/>
          </p:nvPr>
        </p:nvSpPr>
        <p:spPr bwMode="auto">
          <a:xfrm>
            <a:off x="682270" y="1549591"/>
            <a:ext cx="8066194" cy="1729704"/>
          </a:xfrm>
          <a:noFill/>
          <a:ln>
            <a:miter lim="800000"/>
            <a:headEnd/>
            <a:tailEnd/>
          </a:ln>
        </p:spPr>
        <p:txBody>
          <a:bodyPr vert="horz" wrap="square" lIns="91440" tIns="45720" rIns="91440" bIns="45720" numCol="1" anchor="t" anchorCtr="0" compatLnSpc="1">
            <a:prstTxWarp prst="textNoShape">
              <a:avLst/>
            </a:prstTxWarp>
            <a:spAutoFit/>
          </a:bodyPr>
          <a:lstStyle/>
          <a:p>
            <a:pPr marL="463550" indent="-463550"/>
            <a:r>
              <a:rPr lang="en-US" sz="2800" dirty="0" smtClean="0"/>
              <a:t>national </a:t>
            </a:r>
            <a:r>
              <a:rPr lang="en-US" sz="2800" dirty="0"/>
              <a:t>framework for </a:t>
            </a:r>
            <a:r>
              <a:rPr lang="en-US" sz="2800" dirty="0" smtClean="0"/>
              <a:t>more coordinated action</a:t>
            </a:r>
          </a:p>
          <a:p>
            <a:pPr marL="463550" indent="-463550"/>
            <a:r>
              <a:rPr lang="en-US" sz="2800" dirty="0" smtClean="0"/>
              <a:t>new </a:t>
            </a:r>
            <a:r>
              <a:rPr lang="en-US" sz="2800" dirty="0"/>
              <a:t>direction for the </a:t>
            </a:r>
            <a:r>
              <a:rPr lang="en-US" sz="2800" dirty="0" smtClean="0"/>
              <a:t>equal justice conversation</a:t>
            </a:r>
          </a:p>
          <a:p>
            <a:pPr marL="463550" indent="-463550"/>
            <a:r>
              <a:rPr lang="en-US" sz="2800" dirty="0" smtClean="0"/>
              <a:t>inspire action, get started on change</a:t>
            </a:r>
            <a:endParaRPr lang="en-US" sz="2800" dirty="0"/>
          </a:p>
        </p:txBody>
      </p:sp>
    </p:spTree>
    <p:extLst>
      <p:ext uri="{BB962C8B-B14F-4D97-AF65-F5344CB8AC3E}">
        <p14:creationId xmlns:p14="http://schemas.microsoft.com/office/powerpoint/2010/main" val="3258281591"/>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46304"/>
            <a:ext cx="7702624" cy="600075"/>
          </a:xfrm>
        </p:spPr>
        <p:txBody>
          <a:bodyPr/>
          <a:lstStyle/>
          <a:p>
            <a:pPr lvl="0"/>
            <a:r>
              <a:rPr lang="en-US" sz="400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Key Targets</a:t>
            </a:r>
            <a:endParaRPr lang="en-CA" sz="4000" dirty="0"/>
          </a:p>
        </p:txBody>
      </p:sp>
      <p:sp>
        <p:nvSpPr>
          <p:cNvPr id="3" name="Content Placeholder 2"/>
          <p:cNvSpPr>
            <a:spLocks noGrp="1"/>
          </p:cNvSpPr>
          <p:nvPr>
            <p:ph idx="1"/>
          </p:nvPr>
        </p:nvSpPr>
        <p:spPr>
          <a:xfrm>
            <a:off x="319088" y="1636713"/>
            <a:ext cx="8645400" cy="4672607"/>
          </a:xfrm>
        </p:spPr>
        <p:txBody>
          <a:bodyPr/>
          <a:lstStyle/>
          <a:p>
            <a:r>
              <a:rPr lang="en-CA" sz="3200" dirty="0" smtClean="0"/>
              <a:t> Law as a life skill</a:t>
            </a:r>
          </a:p>
          <a:p>
            <a:r>
              <a:rPr lang="en-CA" sz="3200" dirty="0" smtClean="0"/>
              <a:t> Effective triage and referral</a:t>
            </a:r>
          </a:p>
          <a:p>
            <a:r>
              <a:rPr lang="en-CA" sz="3200" dirty="0" smtClean="0"/>
              <a:t> Inclusive technology solutions</a:t>
            </a:r>
          </a:p>
          <a:p>
            <a:r>
              <a:rPr lang="en-CA" sz="3200" dirty="0" smtClean="0"/>
              <a:t> Transformation of formal justice</a:t>
            </a:r>
          </a:p>
          <a:p>
            <a:r>
              <a:rPr lang="en-CA" sz="3200" dirty="0" smtClean="0"/>
              <a:t> Access to justice metrics</a:t>
            </a:r>
          </a:p>
          <a:p>
            <a:r>
              <a:rPr lang="en-CA" sz="3200" dirty="0" smtClean="0"/>
              <a:t> Rejuvenation of public funding</a:t>
            </a:r>
          </a:p>
          <a:p>
            <a:r>
              <a:rPr lang="en-CA" sz="3200" dirty="0" smtClean="0"/>
              <a:t> Collaboration among stakeholders</a:t>
            </a:r>
            <a:endParaRPr lang="en-CA" sz="3200" dirty="0"/>
          </a:p>
        </p:txBody>
      </p:sp>
    </p:spTree>
    <p:extLst>
      <p:ext uri="{BB962C8B-B14F-4D97-AF65-F5344CB8AC3E}">
        <p14:creationId xmlns:p14="http://schemas.microsoft.com/office/powerpoint/2010/main" val="1421929118"/>
      </p:ext>
    </p:extLst>
  </p:cSld>
  <p:clrMapOvr>
    <a:masterClrMapping/>
  </p:clrMapOvr>
  <p:transition spd="med" advClick="0">
    <p:zoom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Collaboration</a:t>
            </a:r>
            <a:endParaRPr lang="en-CA" sz="4000" dirty="0"/>
          </a:p>
        </p:txBody>
      </p:sp>
      <p:sp>
        <p:nvSpPr>
          <p:cNvPr id="3" name="Content Placeholder 2"/>
          <p:cNvSpPr>
            <a:spLocks noGrp="1"/>
          </p:cNvSpPr>
          <p:nvPr>
            <p:ph idx="1"/>
          </p:nvPr>
        </p:nvSpPr>
        <p:spPr/>
        <p:txBody>
          <a:bodyPr/>
          <a:lstStyle/>
          <a:p>
            <a:r>
              <a:rPr lang="en-CA" sz="2800" dirty="0" smtClean="0"/>
              <a:t>Some current priorities for CBA A2J Committee:</a:t>
            </a:r>
          </a:p>
          <a:p>
            <a:pPr lvl="1"/>
            <a:r>
              <a:rPr lang="en-CA" sz="2600" dirty="0" smtClean="0"/>
              <a:t>Training </a:t>
            </a:r>
            <a:r>
              <a:rPr lang="en-CA" sz="2600" dirty="0"/>
              <a:t>on Triage/Referral</a:t>
            </a:r>
          </a:p>
          <a:p>
            <a:pPr lvl="1"/>
            <a:r>
              <a:rPr lang="en-CA" sz="2600" dirty="0" smtClean="0"/>
              <a:t>Technology survey</a:t>
            </a:r>
            <a:endParaRPr lang="en-CA" sz="2600" dirty="0"/>
          </a:p>
          <a:p>
            <a:pPr lvl="1"/>
            <a:r>
              <a:rPr lang="en-CA" sz="2600" dirty="0" smtClean="0"/>
              <a:t>Work </a:t>
            </a:r>
            <a:r>
              <a:rPr lang="en-CA" sz="2600" dirty="0"/>
              <a:t>with Courts on specialized procedures, data collection, eliciting public feedback</a:t>
            </a:r>
          </a:p>
          <a:p>
            <a:pPr lvl="1"/>
            <a:r>
              <a:rPr lang="en-CA" sz="2600" dirty="0"/>
              <a:t> </a:t>
            </a:r>
            <a:r>
              <a:rPr lang="en-CA" sz="2600" dirty="0" smtClean="0"/>
              <a:t>National Benchmarks</a:t>
            </a:r>
          </a:p>
          <a:p>
            <a:r>
              <a:rPr lang="en-CA" sz="2800" dirty="0" smtClean="0"/>
              <a:t>How can we work together on these issues? </a:t>
            </a:r>
          </a:p>
          <a:p>
            <a:pPr marL="0" indent="0">
              <a:buNone/>
            </a:pPr>
            <a:endParaRPr lang="en-CA" sz="2800" dirty="0"/>
          </a:p>
        </p:txBody>
      </p:sp>
    </p:spTree>
    <p:extLst>
      <p:ext uri="{BB962C8B-B14F-4D97-AF65-F5344CB8AC3E}">
        <p14:creationId xmlns:p14="http://schemas.microsoft.com/office/powerpoint/2010/main" val="3180563415"/>
      </p:ext>
    </p:extLst>
  </p:cSld>
  <p:clrMapOvr>
    <a:masterClrMapping/>
  </p:clrMapOvr>
  <p:transition spd="med" advClick="0">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txBox="1">
            <a:spLocks noChangeArrowheads="1"/>
          </p:cNvSpPr>
          <p:nvPr/>
        </p:nvSpPr>
        <p:spPr bwMode="auto">
          <a:xfrm>
            <a:off x="685800" y="142875"/>
            <a:ext cx="7918648" cy="600075"/>
          </a:xfrm>
          <a:prstGeom prst="rect">
            <a:avLst/>
          </a:prstGeom>
          <a:noFill/>
          <a:ln w="9525">
            <a:noFill/>
            <a:miter lim="800000"/>
            <a:headEnd/>
            <a:tailEnd/>
          </a:ln>
          <a:effectLst>
            <a:outerShdw blurRad="50800" dist="38100" dir="2700000" algn="tl" rotWithShape="0">
              <a:prstClr val="black">
                <a:alpha val="40000"/>
              </a:prstClr>
            </a:outerShdw>
          </a:effectLst>
        </p:spPr>
        <p:txBody>
          <a:bodyPr vert="horz" wrap="square" lIns="0" tIns="45720" rIns="0" bIns="45720" numCol="1" anchor="t" anchorCtr="0" compatLnSpc="1">
            <a:prstTxWarp prst="textNoShape">
              <a:avLst/>
            </a:prstTxWarp>
          </a:bodyPr>
          <a:lstStyle/>
          <a:p>
            <a:pPr lvl="0" algn="l">
              <a:lnSpc>
                <a:spcPct val="95000"/>
              </a:lnSpc>
              <a:spcBef>
                <a:spcPct val="0"/>
              </a:spcBef>
              <a:buClrTx/>
              <a:buSzTx/>
              <a:buNone/>
              <a:defRPr/>
            </a:pPr>
            <a:r>
              <a:rPr lang="en-US" sz="3600" b="1" kern="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Reaching </a:t>
            </a:r>
            <a:r>
              <a:rPr lang="en-US" sz="3600" b="1" kern="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Equal Justice </a:t>
            </a:r>
            <a:endParaRPr kumimoji="0" lang="en-US" sz="3600" b="1" i="0" u="none" strike="noStrike" kern="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j-ea"/>
              <a:cs typeface="+mj-cs"/>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27784" y="1592480"/>
            <a:ext cx="3756116" cy="4860856"/>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400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Equal Justice</a:t>
            </a:r>
            <a:r>
              <a:rPr lang="en-US"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r>
            <a:br>
              <a:rPr lang="en-US"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br>
            <a:endParaRPr lang="en-CA" dirty="0"/>
          </a:p>
        </p:txBody>
      </p:sp>
      <p:sp>
        <p:nvSpPr>
          <p:cNvPr id="3" name="Content Placeholder 2"/>
          <p:cNvSpPr>
            <a:spLocks noGrp="1"/>
          </p:cNvSpPr>
          <p:nvPr>
            <p:ph idx="1"/>
          </p:nvPr>
        </p:nvSpPr>
        <p:spPr/>
        <p:txBody>
          <a:bodyPr/>
          <a:lstStyle/>
          <a:p>
            <a:pPr marL="0" indent="0" algn="ctr">
              <a:buNone/>
            </a:pPr>
            <a:endParaRPr lang="en-CA" sz="3200" dirty="0" smtClean="0"/>
          </a:p>
          <a:p>
            <a:pPr marL="0" indent="0" algn="ctr">
              <a:buNone/>
            </a:pPr>
            <a:r>
              <a:rPr lang="en-CA" sz="3200" dirty="0" smtClean="0"/>
              <a:t>The time for talk has passed. </a:t>
            </a:r>
          </a:p>
          <a:p>
            <a:pPr marL="0" indent="0" algn="ctr">
              <a:buNone/>
            </a:pPr>
            <a:r>
              <a:rPr lang="en-CA" sz="3200" dirty="0" smtClean="0"/>
              <a:t>Now is the time for action.</a:t>
            </a:r>
          </a:p>
          <a:p>
            <a:pPr marL="0" indent="0" algn="ctr">
              <a:buNone/>
            </a:pPr>
            <a:r>
              <a:rPr lang="en-CA" sz="3200" dirty="0" smtClean="0"/>
              <a:t>Thank you!</a:t>
            </a:r>
            <a:endParaRPr lang="en-CA" sz="3200" dirty="0"/>
          </a:p>
        </p:txBody>
      </p:sp>
    </p:spTree>
    <p:extLst>
      <p:ext uri="{BB962C8B-B14F-4D97-AF65-F5344CB8AC3E}">
        <p14:creationId xmlns:p14="http://schemas.microsoft.com/office/powerpoint/2010/main" val="3905523297"/>
      </p:ext>
    </p:extLst>
  </p:cSld>
  <p:clrMapOvr>
    <a:masterClrMapping/>
  </p:clrMapOvr>
  <p:transition spd="med" advClick="0">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bwMode="auto">
          <a:xfrm>
            <a:off x="682270" y="1549591"/>
            <a:ext cx="8066194" cy="3751617"/>
          </a:xfrm>
          <a:noFill/>
          <a:ln>
            <a:miter lim="800000"/>
            <a:headEnd/>
            <a:tailEnd/>
          </a:ln>
        </p:spPr>
        <p:txBody>
          <a:bodyPr vert="horz" wrap="square" lIns="91440" tIns="45720" rIns="91440" bIns="45720" numCol="1" anchor="t" anchorCtr="0" compatLnSpc="1">
            <a:prstTxWarp prst="textNoShape">
              <a:avLst/>
            </a:prstTxWarp>
          </a:bodyPr>
          <a:lstStyle/>
          <a:p>
            <a:pPr marL="463550" indent="-463550"/>
            <a:r>
              <a:rPr lang="en-US" sz="2800" dirty="0" smtClean="0"/>
              <a:t>lack </a:t>
            </a:r>
            <a:r>
              <a:rPr lang="en-US" sz="2800" dirty="0"/>
              <a:t>of public </a:t>
            </a:r>
            <a:r>
              <a:rPr lang="en-US" sz="2800" dirty="0" smtClean="0"/>
              <a:t>engagement</a:t>
            </a:r>
            <a:endParaRPr lang="en-US" sz="2800" dirty="0"/>
          </a:p>
          <a:p>
            <a:pPr marL="463550" indent="-463550"/>
            <a:r>
              <a:rPr lang="en-US" sz="2800" dirty="0" smtClean="0"/>
              <a:t>absence </a:t>
            </a:r>
            <a:r>
              <a:rPr lang="en-US" sz="2800" dirty="0"/>
              <a:t>of </a:t>
            </a:r>
            <a:r>
              <a:rPr lang="en-US" sz="2800" dirty="0" smtClean="0"/>
              <a:t>comprehensive </a:t>
            </a:r>
            <a:r>
              <a:rPr lang="en-US" sz="2800" dirty="0"/>
              <a:t>strategy or </a:t>
            </a:r>
            <a:r>
              <a:rPr lang="en-US" sz="2800" dirty="0" smtClean="0"/>
              <a:t>coordination</a:t>
            </a:r>
            <a:endParaRPr lang="en-US" sz="2800" dirty="0"/>
          </a:p>
          <a:p>
            <a:pPr marL="463550" indent="-463550"/>
            <a:r>
              <a:rPr lang="en-US" sz="2800" dirty="0"/>
              <a:t>no mechanisms to measure change</a:t>
            </a:r>
          </a:p>
          <a:p>
            <a:pPr marL="463550" indent="-463550"/>
            <a:r>
              <a:rPr lang="en-US" sz="2800" dirty="0"/>
              <a:t>information gaps, lack of research</a:t>
            </a:r>
          </a:p>
        </p:txBody>
      </p:sp>
      <p:sp>
        <p:nvSpPr>
          <p:cNvPr id="4" name="Rectangle 9"/>
          <p:cNvSpPr txBox="1">
            <a:spLocks noChangeArrowheads="1"/>
          </p:cNvSpPr>
          <p:nvPr/>
        </p:nvSpPr>
        <p:spPr bwMode="auto">
          <a:xfrm>
            <a:off x="685800" y="142875"/>
            <a:ext cx="7918648" cy="600075"/>
          </a:xfrm>
          <a:prstGeom prst="rect">
            <a:avLst/>
          </a:prstGeom>
          <a:noFill/>
          <a:ln w="9525">
            <a:noFill/>
            <a:miter lim="800000"/>
            <a:headEnd/>
            <a:tailEnd/>
          </a:ln>
          <a:effectLst>
            <a:outerShdw blurRad="50800" dist="38100" dir="2700000" algn="tl" rotWithShape="0">
              <a:prstClr val="black">
                <a:alpha val="40000"/>
              </a:prstClr>
            </a:outerShdw>
          </a:effectLst>
        </p:spPr>
        <p:txBody>
          <a:bodyPr vert="horz" wrap="square" lIns="0" tIns="45720" rIns="0" bIns="45720" numCol="1" anchor="t" anchorCtr="0" compatLnSpc="1">
            <a:prstTxWarp prst="textNoShape">
              <a:avLst/>
            </a:prstTxWarp>
          </a:bodyPr>
          <a:lstStyle/>
          <a:p>
            <a:pPr lvl="0" algn="l">
              <a:lnSpc>
                <a:spcPct val="95000"/>
              </a:lnSpc>
              <a:spcBef>
                <a:spcPct val="0"/>
              </a:spcBef>
              <a:buClrTx/>
              <a:buSzTx/>
              <a:buNone/>
              <a:defRPr/>
            </a:pPr>
            <a:r>
              <a:rPr lang="en-US" sz="3600" b="1" kern="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Barriers to </a:t>
            </a:r>
            <a:r>
              <a:rPr lang="en-US" sz="3600" b="1" kern="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P</a:t>
            </a:r>
            <a:r>
              <a:rPr lang="en-US" sz="3600" b="1" kern="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rogress</a:t>
            </a:r>
            <a:endParaRPr kumimoji="0" lang="en-US" sz="3600" b="1" i="0" u="none" strike="noStrike" kern="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j-ea"/>
              <a:cs typeface="+mj-cs"/>
            </a:endParaRPr>
          </a:p>
        </p:txBody>
      </p:sp>
    </p:spTree>
    <p:extLst>
      <p:ext uri="{BB962C8B-B14F-4D97-AF65-F5344CB8AC3E}">
        <p14:creationId xmlns:p14="http://schemas.microsoft.com/office/powerpoint/2010/main" val="4057706070"/>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bwMode="auto">
          <a:xfrm>
            <a:off x="682270" y="1549591"/>
            <a:ext cx="8066194" cy="4278094"/>
          </a:xfrm>
          <a:noFill/>
          <a:ln>
            <a:miter lim="800000"/>
            <a:headEnd/>
            <a:tailEnd/>
          </a:ln>
        </p:spPr>
        <p:txBody>
          <a:bodyPr vert="horz" wrap="square" lIns="91440" tIns="45720" rIns="91440" bIns="45720" numCol="1" anchor="t" anchorCtr="0" compatLnSpc="1">
            <a:prstTxWarp prst="textNoShape">
              <a:avLst/>
            </a:prstTxWarp>
            <a:spAutoFit/>
          </a:bodyPr>
          <a:lstStyle/>
          <a:p>
            <a:pPr marL="514350" lvl="0" indent="-514350">
              <a:buFont typeface="+mj-lt"/>
              <a:buAutoNum type="arabicPeriod"/>
            </a:pPr>
            <a:r>
              <a:rPr lang="en-US" sz="2800" dirty="0" smtClean="0"/>
              <a:t>Research </a:t>
            </a:r>
            <a:r>
              <a:rPr lang="en-US" sz="2800" dirty="0"/>
              <a:t>and </a:t>
            </a:r>
            <a:r>
              <a:rPr lang="en-US" sz="2800" dirty="0" smtClean="0"/>
              <a:t>consultations</a:t>
            </a:r>
          </a:p>
          <a:p>
            <a:pPr marL="533400" lvl="1" indent="-342900"/>
            <a:r>
              <a:rPr lang="en-US" sz="2400" dirty="0" smtClean="0"/>
              <a:t>Marginalized communities in Toronto, Montreal, Saskatoon, Calgary, and in the Maritimes </a:t>
            </a:r>
          </a:p>
          <a:p>
            <a:pPr marL="533400" lvl="1" indent="-342900"/>
            <a:r>
              <a:rPr lang="en-US" sz="2400" dirty="0" smtClean="0"/>
              <a:t>“On </a:t>
            </a:r>
            <a:r>
              <a:rPr lang="en-US" sz="2400" dirty="0"/>
              <a:t>the street</a:t>
            </a:r>
            <a:r>
              <a:rPr lang="en-US" sz="2400" dirty="0" smtClean="0"/>
              <a:t>” interviews</a:t>
            </a:r>
            <a:endParaRPr lang="en-US" sz="2400" dirty="0"/>
          </a:p>
          <a:p>
            <a:pPr marL="533400" lvl="1" indent="-342900"/>
            <a:r>
              <a:rPr lang="en-US" sz="2400" dirty="0" smtClean="0"/>
              <a:t>Survey of legal </a:t>
            </a:r>
            <a:r>
              <a:rPr lang="en-US" sz="2400" dirty="0"/>
              <a:t>aid </a:t>
            </a:r>
            <a:r>
              <a:rPr lang="en-US" sz="2400" dirty="0" smtClean="0"/>
              <a:t>lawyers, community legal workers, paralegals </a:t>
            </a:r>
            <a:endParaRPr lang="en-US" sz="2400" dirty="0"/>
          </a:p>
          <a:p>
            <a:pPr marL="533400" lvl="1" indent="-342900"/>
            <a:r>
              <a:rPr lang="en-US" sz="2400" dirty="0" smtClean="0"/>
              <a:t>Pro </a:t>
            </a:r>
            <a:r>
              <a:rPr lang="en-US" sz="2400" dirty="0"/>
              <a:t>bono organizations and CBA Council</a:t>
            </a:r>
          </a:p>
          <a:p>
            <a:pPr marL="533400" lvl="1" indent="-342900"/>
            <a:r>
              <a:rPr lang="en-US" sz="2400" dirty="0"/>
              <a:t>Five </a:t>
            </a:r>
            <a:r>
              <a:rPr lang="en-US" sz="2400" dirty="0" smtClean="0"/>
              <a:t>‘building block’ papers circulated broadly</a:t>
            </a:r>
          </a:p>
          <a:p>
            <a:pPr marL="654050" lvl="1" indent="-463550"/>
            <a:endParaRPr lang="en-US" dirty="0"/>
          </a:p>
        </p:txBody>
      </p:sp>
      <p:sp>
        <p:nvSpPr>
          <p:cNvPr id="4" name="Rectangle 9"/>
          <p:cNvSpPr txBox="1">
            <a:spLocks noChangeArrowheads="1"/>
          </p:cNvSpPr>
          <p:nvPr/>
        </p:nvSpPr>
        <p:spPr bwMode="auto">
          <a:xfrm>
            <a:off x="685800" y="142875"/>
            <a:ext cx="7918648" cy="600075"/>
          </a:xfrm>
          <a:prstGeom prst="rect">
            <a:avLst/>
          </a:prstGeom>
          <a:noFill/>
          <a:ln w="9525">
            <a:noFill/>
            <a:miter lim="800000"/>
            <a:headEnd/>
            <a:tailEnd/>
          </a:ln>
          <a:effectLst>
            <a:outerShdw blurRad="50800" dist="38100" dir="2700000" algn="tl" rotWithShape="0">
              <a:prstClr val="black">
                <a:alpha val="40000"/>
              </a:prstClr>
            </a:outerShdw>
          </a:effectLst>
        </p:spPr>
        <p:txBody>
          <a:bodyPr vert="horz" wrap="square" lIns="0" tIns="45720" rIns="0" bIns="45720" numCol="1" anchor="t" anchorCtr="0" compatLnSpc="1">
            <a:prstTxWarp prst="textNoShape">
              <a:avLst/>
            </a:prstTxWarp>
          </a:bodyPr>
          <a:lstStyle/>
          <a:p>
            <a:pPr lvl="0" algn="l">
              <a:lnSpc>
                <a:spcPct val="95000"/>
              </a:lnSpc>
              <a:spcBef>
                <a:spcPct val="0"/>
              </a:spcBef>
              <a:buClrTx/>
              <a:buSzTx/>
              <a:buNone/>
              <a:defRPr/>
            </a:pPr>
            <a:r>
              <a:rPr lang="en-US" sz="3600" b="1" kern="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Strategies for Change</a:t>
            </a:r>
            <a:endParaRPr kumimoji="0" lang="en-US" sz="3600" b="1" i="0" u="none" strike="noStrike" kern="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j-ea"/>
              <a:cs typeface="+mj-cs"/>
            </a:endParaRPr>
          </a:p>
        </p:txBody>
      </p:sp>
    </p:spTree>
    <p:extLst>
      <p:ext uri="{BB962C8B-B14F-4D97-AF65-F5344CB8AC3E}">
        <p14:creationId xmlns:p14="http://schemas.microsoft.com/office/powerpoint/2010/main" val="3275302783"/>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bwMode="auto">
          <a:xfrm>
            <a:off x="682270" y="1549591"/>
            <a:ext cx="8066194" cy="3416320"/>
          </a:xfrm>
          <a:noFill/>
          <a:ln>
            <a:miter lim="800000"/>
            <a:headEnd/>
            <a:tailEnd/>
          </a:ln>
        </p:spPr>
        <p:txBody>
          <a:bodyPr vert="horz" wrap="square" lIns="91440" tIns="45720" rIns="91440" bIns="45720" numCol="1" anchor="t" anchorCtr="0" compatLnSpc="1">
            <a:prstTxWarp prst="textNoShape">
              <a:avLst/>
            </a:prstTxWarp>
            <a:spAutoFit/>
          </a:bodyPr>
          <a:lstStyle/>
          <a:p>
            <a:pPr marL="457200" indent="-457200">
              <a:buFont typeface="+mj-lt"/>
              <a:buAutoNum type="arabicPeriod" startAt="2"/>
            </a:pPr>
            <a:r>
              <a:rPr lang="en-US" sz="2800" dirty="0" smtClean="0"/>
              <a:t>National </a:t>
            </a:r>
            <a:r>
              <a:rPr lang="en-US" sz="2800" dirty="0"/>
              <a:t>collaboration</a:t>
            </a:r>
          </a:p>
          <a:p>
            <a:pPr marL="654050" lvl="1" indent="-463550"/>
            <a:r>
              <a:rPr lang="en-US" sz="2400" dirty="0" smtClean="0"/>
              <a:t>Work </a:t>
            </a:r>
            <a:r>
              <a:rPr lang="en-US" sz="2400" dirty="0"/>
              <a:t>with National Action Committee on Access to Justice in Civil and Family </a:t>
            </a:r>
            <a:r>
              <a:rPr lang="en-US" sz="2400" dirty="0" smtClean="0"/>
              <a:t>Matters</a:t>
            </a:r>
          </a:p>
          <a:p>
            <a:pPr marL="654050" lvl="1" indent="-463550"/>
            <a:endParaRPr lang="en-US" sz="2400" dirty="0"/>
          </a:p>
          <a:p>
            <a:pPr marL="457200" indent="-457200">
              <a:buFont typeface="+mj-lt"/>
              <a:buAutoNum type="arabicPeriod" startAt="3"/>
            </a:pPr>
            <a:r>
              <a:rPr lang="en-US" sz="2800" dirty="0"/>
              <a:t> </a:t>
            </a:r>
            <a:r>
              <a:rPr lang="en-US" sz="2800" dirty="0" smtClean="0"/>
              <a:t>A </a:t>
            </a:r>
            <a:r>
              <a:rPr lang="en-US" sz="2800" dirty="0"/>
              <a:t>new conversation</a:t>
            </a:r>
          </a:p>
          <a:p>
            <a:pPr marL="654050" lvl="1" indent="-463550"/>
            <a:r>
              <a:rPr lang="en-US" sz="2400" dirty="0" smtClean="0"/>
              <a:t>Began with Envisioning </a:t>
            </a:r>
            <a:r>
              <a:rPr lang="en-US" sz="2400" dirty="0"/>
              <a:t>Equal Justice Summit, April </a:t>
            </a:r>
            <a:r>
              <a:rPr lang="en-US" sz="2400" dirty="0" smtClean="0"/>
              <a:t>2013</a:t>
            </a:r>
            <a:endParaRPr lang="en-US" sz="2400" dirty="0"/>
          </a:p>
        </p:txBody>
      </p:sp>
      <p:sp>
        <p:nvSpPr>
          <p:cNvPr id="4" name="Rectangle 9"/>
          <p:cNvSpPr txBox="1">
            <a:spLocks noChangeArrowheads="1"/>
          </p:cNvSpPr>
          <p:nvPr/>
        </p:nvSpPr>
        <p:spPr bwMode="auto">
          <a:xfrm>
            <a:off x="708540" y="142875"/>
            <a:ext cx="7918648" cy="600075"/>
          </a:xfrm>
          <a:prstGeom prst="rect">
            <a:avLst/>
          </a:prstGeom>
          <a:noFill/>
          <a:ln w="9525">
            <a:noFill/>
            <a:miter lim="800000"/>
            <a:headEnd/>
            <a:tailEnd/>
          </a:ln>
          <a:effectLst>
            <a:outerShdw blurRad="50800" dist="38100" dir="2700000" algn="tl" rotWithShape="0">
              <a:prstClr val="black">
                <a:alpha val="40000"/>
              </a:prstClr>
            </a:outerShdw>
          </a:effectLst>
        </p:spPr>
        <p:txBody>
          <a:bodyPr vert="horz" wrap="square" lIns="0" tIns="45720" rIns="0" bIns="45720" numCol="1" anchor="t" anchorCtr="0" compatLnSpc="1">
            <a:prstTxWarp prst="textNoShape">
              <a:avLst/>
            </a:prstTxWarp>
          </a:bodyPr>
          <a:lstStyle/>
          <a:p>
            <a:pPr lvl="0" algn="l">
              <a:lnSpc>
                <a:spcPct val="95000"/>
              </a:lnSpc>
              <a:spcBef>
                <a:spcPct val="0"/>
              </a:spcBef>
              <a:buClrTx/>
              <a:buSzTx/>
              <a:buNone/>
              <a:defRPr/>
            </a:pPr>
            <a:endParaRPr kumimoji="0" lang="en-US" sz="3600" b="1" i="0" u="none" strike="noStrike" kern="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j-ea"/>
              <a:cs typeface="+mj-cs"/>
            </a:endParaRPr>
          </a:p>
        </p:txBody>
      </p:sp>
      <p:sp>
        <p:nvSpPr>
          <p:cNvPr id="5" name="Rectangle 9"/>
          <p:cNvSpPr txBox="1">
            <a:spLocks noChangeArrowheads="1"/>
          </p:cNvSpPr>
          <p:nvPr/>
        </p:nvSpPr>
        <p:spPr bwMode="auto">
          <a:xfrm>
            <a:off x="685800" y="142875"/>
            <a:ext cx="7918648" cy="600075"/>
          </a:xfrm>
          <a:prstGeom prst="rect">
            <a:avLst/>
          </a:prstGeom>
          <a:noFill/>
          <a:ln w="9525">
            <a:noFill/>
            <a:miter lim="800000"/>
            <a:headEnd/>
            <a:tailEnd/>
          </a:ln>
          <a:effectLst>
            <a:outerShdw blurRad="50800" dist="38100" dir="2700000" algn="tl" rotWithShape="0">
              <a:prstClr val="black">
                <a:alpha val="40000"/>
              </a:prstClr>
            </a:outerShdw>
          </a:effectLst>
        </p:spPr>
        <p:txBody>
          <a:bodyPr vert="horz" wrap="square" lIns="0" tIns="45720" rIns="0" bIns="45720" numCol="1" anchor="t" anchorCtr="0" compatLnSpc="1">
            <a:prstTxWarp prst="textNoShape">
              <a:avLst/>
            </a:prstTxWarp>
          </a:bodyPr>
          <a:lstStyle/>
          <a:p>
            <a:pPr lvl="0" algn="l">
              <a:lnSpc>
                <a:spcPct val="95000"/>
              </a:lnSpc>
              <a:spcBef>
                <a:spcPct val="0"/>
              </a:spcBef>
              <a:buClrTx/>
              <a:buSzTx/>
              <a:buNone/>
              <a:defRPr/>
            </a:pPr>
            <a:r>
              <a:rPr lang="en-US" sz="3600" b="1" kern="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Strategies for Change</a:t>
            </a:r>
            <a:endParaRPr kumimoji="0" lang="en-US" sz="3600" b="1" i="0" u="none" strike="noStrike" kern="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j-ea"/>
              <a:cs typeface="+mj-cs"/>
            </a:endParaRPr>
          </a:p>
        </p:txBody>
      </p:sp>
    </p:spTree>
    <p:extLst>
      <p:ext uri="{BB962C8B-B14F-4D97-AF65-F5344CB8AC3E}">
        <p14:creationId xmlns:p14="http://schemas.microsoft.com/office/powerpoint/2010/main" val="558034660"/>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bwMode="auto">
          <a:xfrm>
            <a:off x="608799" y="1484784"/>
            <a:ext cx="7632848" cy="584775"/>
          </a:xfrm>
          <a:noFill/>
          <a:ln>
            <a:miter lim="800000"/>
            <a:headEnd/>
            <a:tailEnd/>
          </a:ln>
        </p:spPr>
        <p:txBody>
          <a:bodyPr vert="horz" wrap="square" lIns="91440" tIns="45720" rIns="91440" bIns="45720" numCol="1" anchor="t" anchorCtr="0" compatLnSpc="1">
            <a:prstTxWarp prst="textNoShape">
              <a:avLst/>
            </a:prstTxWarp>
            <a:spAutoFit/>
          </a:bodyPr>
          <a:lstStyle/>
          <a:p>
            <a:pPr marL="0" indent="0" algn="ctr">
              <a:spcBef>
                <a:spcPts val="0"/>
              </a:spcBef>
              <a:buNone/>
            </a:pPr>
            <a:r>
              <a:rPr lang="en-US" sz="3200" dirty="0" smtClean="0"/>
              <a:t>Who </a:t>
            </a:r>
            <a:r>
              <a:rPr lang="en-US" sz="3200" dirty="0"/>
              <a:t>needs what </a:t>
            </a:r>
            <a:r>
              <a:rPr lang="en-US" sz="2800" dirty="0"/>
              <a:t>kind</a:t>
            </a:r>
            <a:r>
              <a:rPr lang="en-US" sz="3200" dirty="0"/>
              <a:t> of </a:t>
            </a:r>
            <a:r>
              <a:rPr lang="en-US" sz="3200" dirty="0" smtClean="0"/>
              <a:t>help?</a:t>
            </a:r>
            <a:endParaRPr lang="en-US" sz="2400" dirty="0"/>
          </a:p>
        </p:txBody>
      </p:sp>
      <p:sp>
        <p:nvSpPr>
          <p:cNvPr id="4" name="Rectangle 9"/>
          <p:cNvSpPr txBox="1">
            <a:spLocks noChangeArrowheads="1"/>
          </p:cNvSpPr>
          <p:nvPr/>
        </p:nvSpPr>
        <p:spPr bwMode="auto">
          <a:xfrm>
            <a:off x="685800" y="142875"/>
            <a:ext cx="7918648" cy="600075"/>
          </a:xfrm>
          <a:prstGeom prst="rect">
            <a:avLst/>
          </a:prstGeom>
          <a:noFill/>
          <a:ln w="9525">
            <a:noFill/>
            <a:miter lim="800000"/>
            <a:headEnd/>
            <a:tailEnd/>
          </a:ln>
          <a:effectLst>
            <a:outerShdw blurRad="50800" dist="38100" dir="2700000" algn="tl" rotWithShape="0">
              <a:prstClr val="black">
                <a:alpha val="40000"/>
              </a:prstClr>
            </a:outerShdw>
          </a:effectLst>
        </p:spPr>
        <p:txBody>
          <a:bodyPr vert="horz" wrap="square" lIns="0" tIns="45720" rIns="0" bIns="45720" numCol="1" anchor="t" anchorCtr="0" compatLnSpc="1">
            <a:prstTxWarp prst="textNoShape">
              <a:avLst/>
            </a:prstTxWarp>
          </a:bodyPr>
          <a:lstStyle/>
          <a:p>
            <a:pPr lvl="0" algn="l">
              <a:lnSpc>
                <a:spcPct val="95000"/>
              </a:lnSpc>
              <a:spcBef>
                <a:spcPct val="0"/>
              </a:spcBef>
              <a:buClrTx/>
              <a:buSzTx/>
              <a:buNone/>
              <a:defRPr/>
            </a:pPr>
            <a:r>
              <a:rPr lang="en-US" sz="3600" b="1" kern="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Everyone is </a:t>
            </a:r>
            <a:r>
              <a:rPr lang="en-US" sz="3600" b="1" kern="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Entitled </a:t>
            </a:r>
            <a:r>
              <a:rPr lang="en-US" sz="3600" b="1" kern="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to </a:t>
            </a:r>
            <a:r>
              <a:rPr lang="en-US" sz="3600" b="1" kern="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Justice</a:t>
            </a:r>
            <a:endParaRPr kumimoji="0" lang="en-US" sz="3600" b="1" i="0" u="none" strike="noStrike" kern="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j-ea"/>
              <a:cs typeface="+mj-cs"/>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79712" y="2276871"/>
            <a:ext cx="4968552" cy="3947487"/>
          </a:xfrm>
          <a:prstGeom prst="rect">
            <a:avLst/>
          </a:prstGeom>
        </p:spPr>
      </p:pic>
    </p:spTree>
    <p:extLst>
      <p:ext uri="{BB962C8B-B14F-4D97-AF65-F5344CB8AC3E}">
        <p14:creationId xmlns:p14="http://schemas.microsoft.com/office/powerpoint/2010/main" val="3781072509"/>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txBox="1">
            <a:spLocks noChangeArrowheads="1"/>
          </p:cNvSpPr>
          <p:nvPr/>
        </p:nvSpPr>
        <p:spPr bwMode="auto">
          <a:xfrm>
            <a:off x="685800" y="142875"/>
            <a:ext cx="7918648" cy="600075"/>
          </a:xfrm>
          <a:prstGeom prst="rect">
            <a:avLst/>
          </a:prstGeom>
          <a:noFill/>
          <a:ln w="9525">
            <a:noFill/>
            <a:miter lim="800000"/>
            <a:headEnd/>
            <a:tailEnd/>
          </a:ln>
          <a:effectLst>
            <a:outerShdw blurRad="50800" dist="38100" dir="2700000" algn="tl" rotWithShape="0">
              <a:prstClr val="black">
                <a:alpha val="40000"/>
              </a:prstClr>
            </a:outerShdw>
          </a:effectLst>
        </p:spPr>
        <p:txBody>
          <a:bodyPr vert="horz" wrap="square" lIns="0" tIns="45720" rIns="0" bIns="45720" numCol="1" anchor="t" anchorCtr="0" compatLnSpc="1">
            <a:prstTxWarp prst="textNoShape">
              <a:avLst/>
            </a:prstTxWarp>
          </a:bodyPr>
          <a:lstStyle/>
          <a:p>
            <a:pPr lvl="0" algn="l">
              <a:lnSpc>
                <a:spcPct val="95000"/>
              </a:lnSpc>
              <a:spcBef>
                <a:spcPct val="0"/>
              </a:spcBef>
              <a:buClrTx/>
              <a:buSzTx/>
              <a:buNone/>
              <a:defRPr/>
            </a:pPr>
            <a:r>
              <a:rPr lang="en-US" sz="3600" b="1" kern="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What W</a:t>
            </a:r>
            <a:r>
              <a:rPr lang="en-US" sz="3600" b="1" kern="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e </a:t>
            </a:r>
            <a:r>
              <a:rPr lang="en-US" sz="3600" b="1" kern="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H</a:t>
            </a:r>
            <a:r>
              <a:rPr lang="en-US" sz="3600" b="1" kern="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eard </a:t>
            </a:r>
            <a:endParaRPr kumimoji="0" lang="en-US" sz="3600" b="1" i="0" u="none" strike="noStrike" kern="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j-ea"/>
              <a:cs typeface="+mj-cs"/>
            </a:endParaRPr>
          </a:p>
        </p:txBody>
      </p:sp>
      <p:sp>
        <p:nvSpPr>
          <p:cNvPr id="8" name="Rectangle 3"/>
          <p:cNvSpPr>
            <a:spLocks noGrp="1" noChangeArrowheads="1"/>
          </p:cNvSpPr>
          <p:nvPr>
            <p:ph idx="1"/>
          </p:nvPr>
        </p:nvSpPr>
        <p:spPr bwMode="auto">
          <a:xfrm>
            <a:off x="682270" y="1549591"/>
            <a:ext cx="8066194" cy="3637919"/>
          </a:xfrm>
          <a:noFill/>
          <a:ln>
            <a:miter lim="800000"/>
            <a:headEnd/>
            <a:tailEnd/>
          </a:ln>
        </p:spPr>
        <p:txBody>
          <a:bodyPr vert="horz" wrap="square" lIns="91440" tIns="45720" rIns="91440" bIns="45720" numCol="1" anchor="t" anchorCtr="0" compatLnSpc="1">
            <a:prstTxWarp prst="textNoShape">
              <a:avLst/>
            </a:prstTxWarp>
            <a:spAutoFit/>
          </a:bodyPr>
          <a:lstStyle/>
          <a:p>
            <a:pPr marL="0" indent="0">
              <a:buNone/>
            </a:pPr>
            <a:r>
              <a:rPr lang="en-US" sz="2400" b="1" dirty="0" smtClean="0"/>
              <a:t>Legal </a:t>
            </a:r>
            <a:r>
              <a:rPr lang="en-US" sz="2400" b="1" dirty="0"/>
              <a:t>Rights are </a:t>
            </a:r>
            <a:r>
              <a:rPr lang="en-US" sz="2400" b="1" dirty="0" smtClean="0"/>
              <a:t>‘Just </a:t>
            </a:r>
            <a:r>
              <a:rPr lang="en-US" sz="2400" b="1" dirty="0"/>
              <a:t>on </a:t>
            </a:r>
            <a:r>
              <a:rPr lang="en-US" sz="2400" b="1" dirty="0" smtClean="0"/>
              <a:t>Paper’</a:t>
            </a:r>
            <a:endParaRPr lang="en-US" sz="2400" b="1" dirty="0"/>
          </a:p>
          <a:p>
            <a:pPr marL="463550" indent="-463550"/>
            <a:r>
              <a:rPr lang="en-US" sz="2400" dirty="0"/>
              <a:t>“It always feels like, oh, that’s the law and there’s nothing you can do about it.” </a:t>
            </a:r>
            <a:r>
              <a:rPr lang="en-US" sz="2400" i="1" dirty="0"/>
              <a:t>Aboriginal woman, Saskatoon</a:t>
            </a:r>
          </a:p>
          <a:p>
            <a:pPr marL="0" lvl="0" indent="0">
              <a:buNone/>
            </a:pPr>
            <a:endParaRPr lang="en-US" sz="2400" b="1" dirty="0" smtClean="0"/>
          </a:p>
          <a:p>
            <a:pPr marL="0" lvl="0" indent="0">
              <a:buNone/>
            </a:pPr>
            <a:r>
              <a:rPr lang="en-US" sz="2400" b="1" dirty="0" smtClean="0"/>
              <a:t>Justice </a:t>
            </a:r>
            <a:r>
              <a:rPr lang="en-US" sz="2400" b="1" dirty="0"/>
              <a:t>Systems Cannot Be </a:t>
            </a:r>
            <a:r>
              <a:rPr lang="en-US" sz="2400" b="1" dirty="0" smtClean="0"/>
              <a:t>Trusted</a:t>
            </a:r>
          </a:p>
          <a:p>
            <a:pPr marL="463550" indent="-463550"/>
            <a:r>
              <a:rPr lang="en-US" sz="2400" dirty="0" smtClean="0"/>
              <a:t>“</a:t>
            </a:r>
            <a:r>
              <a:rPr lang="en-US" sz="2400" dirty="0"/>
              <a:t>I feel intimidated and bullied by the legal system.” </a:t>
            </a:r>
            <a:r>
              <a:rPr lang="en-US" sz="2400" i="1" dirty="0"/>
              <a:t>Domestic violence survivor, </a:t>
            </a:r>
            <a:r>
              <a:rPr lang="en-US" sz="2400" i="1" dirty="0" smtClean="0"/>
              <a:t>Calgary</a:t>
            </a:r>
            <a:endParaRPr lang="en-US" sz="2400" i="1" dirty="0"/>
          </a:p>
        </p:txBody>
      </p:sp>
    </p:spTree>
    <p:extLst>
      <p:ext uri="{BB962C8B-B14F-4D97-AF65-F5344CB8AC3E}">
        <p14:creationId xmlns:p14="http://schemas.microsoft.com/office/powerpoint/2010/main" val="2832805851"/>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682270" y="1549591"/>
            <a:ext cx="8066194" cy="3268587"/>
          </a:xfrm>
          <a:noFill/>
          <a:ln>
            <a:miter lim="800000"/>
            <a:headEnd/>
            <a:tailEnd/>
          </a:ln>
        </p:spPr>
        <p:txBody>
          <a:bodyPr vert="horz" wrap="square" lIns="91440" tIns="45720" rIns="91440" bIns="45720" numCol="1" anchor="t" anchorCtr="0" compatLnSpc="1">
            <a:prstTxWarp prst="textNoShape">
              <a:avLst/>
            </a:prstTxWarp>
            <a:spAutoFit/>
          </a:bodyPr>
          <a:lstStyle/>
          <a:p>
            <a:pPr marL="0" indent="0">
              <a:buNone/>
            </a:pPr>
            <a:r>
              <a:rPr lang="en-US" sz="2400" b="1" dirty="0" smtClean="0"/>
              <a:t>Justice is Person‐Dependent</a:t>
            </a:r>
          </a:p>
          <a:p>
            <a:pPr marL="463550" indent="-463550"/>
            <a:r>
              <a:rPr lang="en-US" sz="2400" dirty="0" smtClean="0"/>
              <a:t>“With lawyers you get the good with the bad, some who care, some who don’t.” </a:t>
            </a:r>
            <a:r>
              <a:rPr lang="en-US" sz="2400" i="1" dirty="0" smtClean="0"/>
              <a:t>Deaf man, Toronto</a:t>
            </a:r>
          </a:p>
          <a:p>
            <a:pPr marL="0" indent="0">
              <a:buNone/>
            </a:pPr>
            <a:endParaRPr lang="en-US" sz="2400" b="1" dirty="0" smtClean="0"/>
          </a:p>
          <a:p>
            <a:pPr marL="0" indent="0">
              <a:buNone/>
            </a:pPr>
            <a:r>
              <a:rPr lang="en-US" sz="2400" b="1" dirty="0" smtClean="0"/>
              <a:t>Justice Systems are Difficult to Navigate</a:t>
            </a:r>
          </a:p>
          <a:p>
            <a:pPr marL="463550" indent="-463550"/>
            <a:r>
              <a:rPr lang="en-US" sz="2400" dirty="0" smtClean="0"/>
              <a:t>“It is overwhelming ... you feel incapacitated.” </a:t>
            </a:r>
            <a:r>
              <a:rPr lang="en-US" sz="2400" i="1" dirty="0" smtClean="0"/>
              <a:t>Single mother, Moncton</a:t>
            </a:r>
          </a:p>
        </p:txBody>
      </p:sp>
      <p:sp>
        <p:nvSpPr>
          <p:cNvPr id="3" name="Rectangle 9"/>
          <p:cNvSpPr txBox="1">
            <a:spLocks noChangeArrowheads="1"/>
          </p:cNvSpPr>
          <p:nvPr/>
        </p:nvSpPr>
        <p:spPr bwMode="auto">
          <a:xfrm>
            <a:off x="685800" y="142875"/>
            <a:ext cx="7918648" cy="600075"/>
          </a:xfrm>
          <a:prstGeom prst="rect">
            <a:avLst/>
          </a:prstGeom>
          <a:noFill/>
          <a:ln w="9525">
            <a:noFill/>
            <a:miter lim="800000"/>
            <a:headEnd/>
            <a:tailEnd/>
          </a:ln>
          <a:effectLst>
            <a:outerShdw blurRad="50800" dist="38100" dir="2700000" algn="tl" rotWithShape="0">
              <a:prstClr val="black">
                <a:alpha val="40000"/>
              </a:prstClr>
            </a:outerShdw>
          </a:effectLst>
        </p:spPr>
        <p:txBody>
          <a:bodyPr vert="horz" wrap="square" lIns="0" tIns="45720" rIns="0" bIns="45720" numCol="1" anchor="t" anchorCtr="0" compatLnSpc="1">
            <a:prstTxWarp prst="textNoShape">
              <a:avLst/>
            </a:prstTxWarp>
          </a:bodyPr>
          <a:lstStyle/>
          <a:p>
            <a:pPr lvl="0" algn="l">
              <a:lnSpc>
                <a:spcPct val="95000"/>
              </a:lnSpc>
              <a:spcBef>
                <a:spcPct val="0"/>
              </a:spcBef>
              <a:buClrTx/>
              <a:buSzTx/>
              <a:buNone/>
              <a:defRPr/>
            </a:pPr>
            <a:endParaRPr kumimoji="0" lang="en-US" sz="3600" b="1" i="0" u="none" strike="noStrike" kern="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j-ea"/>
              <a:cs typeface="+mj-cs"/>
            </a:endParaRPr>
          </a:p>
        </p:txBody>
      </p:sp>
    </p:spTree>
    <p:extLst>
      <p:ext uri="{BB962C8B-B14F-4D97-AF65-F5344CB8AC3E}">
        <p14:creationId xmlns:p14="http://schemas.microsoft.com/office/powerpoint/2010/main" val="1522358463"/>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txBox="1">
            <a:spLocks noChangeArrowheads="1"/>
          </p:cNvSpPr>
          <p:nvPr/>
        </p:nvSpPr>
        <p:spPr bwMode="auto">
          <a:xfrm>
            <a:off x="685800" y="142875"/>
            <a:ext cx="7918648" cy="600075"/>
          </a:xfrm>
          <a:prstGeom prst="rect">
            <a:avLst/>
          </a:prstGeom>
          <a:noFill/>
          <a:ln w="9525">
            <a:noFill/>
            <a:miter lim="800000"/>
            <a:headEnd/>
            <a:tailEnd/>
          </a:ln>
          <a:effectLst>
            <a:outerShdw blurRad="50800" dist="38100" dir="2700000" algn="tl" rotWithShape="0">
              <a:prstClr val="black">
                <a:alpha val="40000"/>
              </a:prstClr>
            </a:outerShdw>
          </a:effectLst>
        </p:spPr>
        <p:txBody>
          <a:bodyPr vert="horz" wrap="square" lIns="0" tIns="45720" rIns="0" bIns="45720" numCol="1" anchor="t" anchorCtr="0" compatLnSpc="1">
            <a:prstTxWarp prst="textNoShape">
              <a:avLst/>
            </a:prstTxWarp>
          </a:bodyPr>
          <a:lstStyle/>
          <a:p>
            <a:pPr lvl="0" algn="l">
              <a:lnSpc>
                <a:spcPct val="95000"/>
              </a:lnSpc>
              <a:spcBef>
                <a:spcPct val="0"/>
              </a:spcBef>
              <a:buClrTx/>
              <a:buSzTx/>
              <a:buNone/>
              <a:defRPr/>
            </a:pPr>
            <a:r>
              <a:rPr lang="en-US" sz="3600" b="1" kern="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What </a:t>
            </a:r>
            <a:r>
              <a:rPr lang="en-US" sz="3600" b="1" kern="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W</a:t>
            </a:r>
            <a:r>
              <a:rPr lang="en-US" sz="3600" b="1" kern="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e </a:t>
            </a:r>
            <a:r>
              <a:rPr lang="en-US" sz="3600" b="1" kern="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K</a:t>
            </a:r>
            <a:r>
              <a:rPr lang="en-US" sz="3600" b="1" kern="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rPr>
              <a:t>now</a:t>
            </a:r>
            <a:endParaRPr kumimoji="0" lang="en-US" sz="3600" b="1" i="0" u="none" strike="noStrike" kern="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j-ea"/>
              <a:cs typeface="+mj-cs"/>
            </a:endParaRPr>
          </a:p>
        </p:txBody>
      </p:sp>
      <p:sp>
        <p:nvSpPr>
          <p:cNvPr id="8" name="Rectangle 3"/>
          <p:cNvSpPr>
            <a:spLocks noGrp="1" noChangeArrowheads="1"/>
          </p:cNvSpPr>
          <p:nvPr>
            <p:ph idx="1"/>
          </p:nvPr>
        </p:nvSpPr>
        <p:spPr bwMode="auto">
          <a:xfrm>
            <a:off x="682270" y="1549591"/>
            <a:ext cx="8066194" cy="4093428"/>
          </a:xfrm>
          <a:noFill/>
          <a:ln>
            <a:miter lim="800000"/>
            <a:headEnd/>
            <a:tailEnd/>
          </a:ln>
        </p:spPr>
        <p:txBody>
          <a:bodyPr vert="horz" wrap="square" lIns="91440" tIns="45720" rIns="91440" bIns="45720" numCol="1" anchor="t" anchorCtr="0" compatLnSpc="1">
            <a:prstTxWarp prst="textNoShape">
              <a:avLst/>
            </a:prstTxWarp>
            <a:spAutoFit/>
          </a:bodyPr>
          <a:lstStyle/>
          <a:p>
            <a:pPr marL="463550" indent="-463550"/>
            <a:r>
              <a:rPr lang="en-US" sz="2600" dirty="0" smtClean="0"/>
              <a:t>Law thick world</a:t>
            </a:r>
          </a:p>
          <a:p>
            <a:pPr marL="463550" indent="-463550"/>
            <a:r>
              <a:rPr lang="en-US" sz="2600" dirty="0" smtClean="0"/>
              <a:t>Unresolved </a:t>
            </a:r>
            <a:r>
              <a:rPr lang="en-US" sz="2600" dirty="0"/>
              <a:t>legal problems </a:t>
            </a:r>
            <a:r>
              <a:rPr lang="en-US" sz="2600" dirty="0" smtClean="0"/>
              <a:t>multiply</a:t>
            </a:r>
            <a:endParaRPr lang="en-US" sz="2600" dirty="0"/>
          </a:p>
          <a:p>
            <a:pPr marL="463550" indent="-463550"/>
            <a:r>
              <a:rPr lang="en-US" sz="2600" dirty="0" smtClean="0"/>
              <a:t>Unresolved </a:t>
            </a:r>
            <a:r>
              <a:rPr lang="en-US" sz="2600" dirty="0"/>
              <a:t>legal problems spread </a:t>
            </a:r>
            <a:endParaRPr lang="en-US" sz="2600" dirty="0" smtClean="0"/>
          </a:p>
          <a:p>
            <a:pPr marL="463550" indent="-463550"/>
            <a:r>
              <a:rPr lang="en-US" sz="2600" dirty="0" smtClean="0"/>
              <a:t>Vulnerable </a:t>
            </a:r>
            <a:r>
              <a:rPr lang="en-US" sz="2600" dirty="0"/>
              <a:t>groups hit hardest – </a:t>
            </a:r>
            <a:r>
              <a:rPr lang="en-US" sz="2600" dirty="0" smtClean="0"/>
              <a:t>22% have 84% problems</a:t>
            </a:r>
            <a:endParaRPr lang="en-US" sz="2600" dirty="0"/>
          </a:p>
          <a:p>
            <a:pPr marL="463550" indent="-463550"/>
            <a:r>
              <a:rPr lang="en-US" sz="2600" dirty="0" smtClean="0"/>
              <a:t>Vulnerable </a:t>
            </a:r>
            <a:r>
              <a:rPr lang="en-US" sz="2600" dirty="0"/>
              <a:t>groups </a:t>
            </a:r>
            <a:r>
              <a:rPr lang="en-US" sz="2600" dirty="0" smtClean="0"/>
              <a:t>don’t </a:t>
            </a:r>
            <a:r>
              <a:rPr lang="en-US" sz="2600" dirty="0"/>
              <a:t>seek help, </a:t>
            </a:r>
            <a:r>
              <a:rPr lang="en-US" sz="2600" dirty="0" smtClean="0"/>
              <a:t>distrust </a:t>
            </a:r>
            <a:r>
              <a:rPr lang="en-US" sz="2600" dirty="0"/>
              <a:t>the </a:t>
            </a:r>
            <a:r>
              <a:rPr lang="en-US" sz="2600" dirty="0" smtClean="0"/>
              <a:t>system</a:t>
            </a:r>
            <a:endParaRPr lang="en-US" sz="2600" dirty="0"/>
          </a:p>
          <a:p>
            <a:pPr marL="463550" indent="-463550"/>
            <a:r>
              <a:rPr lang="en-US" sz="2600" dirty="0" smtClean="0"/>
              <a:t>Yet, legal </a:t>
            </a:r>
            <a:r>
              <a:rPr lang="en-US" sz="2600" dirty="0"/>
              <a:t>help leads to better outcomes</a:t>
            </a:r>
          </a:p>
        </p:txBody>
      </p:sp>
    </p:spTree>
    <p:extLst>
      <p:ext uri="{BB962C8B-B14F-4D97-AF65-F5344CB8AC3E}">
        <p14:creationId xmlns:p14="http://schemas.microsoft.com/office/powerpoint/2010/main" val="3398138446"/>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New CBAPPTTemplate">
  <a:themeElements>
    <a:clrScheme name="CBA colors">
      <a:dk1>
        <a:srgbClr val="000000"/>
      </a:dk1>
      <a:lt1>
        <a:srgbClr val="FFFFFF"/>
      </a:lt1>
      <a:dk2>
        <a:srgbClr val="082740"/>
      </a:dk2>
      <a:lt2>
        <a:srgbClr val="000000"/>
      </a:lt2>
      <a:accent1>
        <a:srgbClr val="1C4C74"/>
      </a:accent1>
      <a:accent2>
        <a:srgbClr val="2C6D92"/>
      </a:accent2>
      <a:accent3>
        <a:srgbClr val="FFFFFF"/>
      </a:accent3>
      <a:accent4>
        <a:srgbClr val="000000"/>
      </a:accent4>
      <a:accent5>
        <a:srgbClr val="ABB2BC"/>
      </a:accent5>
      <a:accent6>
        <a:srgbClr val="276284"/>
      </a:accent6>
      <a:hlink>
        <a:srgbClr val="4797B9"/>
      </a:hlink>
      <a:folHlink>
        <a:srgbClr val="65C3E3"/>
      </a:folHlink>
    </a:clrScheme>
    <a:fontScheme name="subheads">
      <a:majorFont>
        <a:latin typeface="Arial"/>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82740"/>
        </a:dk2>
        <a:lt2>
          <a:srgbClr val="BE0009"/>
        </a:lt2>
        <a:accent1>
          <a:srgbClr val="1C4C74"/>
        </a:accent1>
        <a:accent2>
          <a:srgbClr val="2C6D92"/>
        </a:accent2>
        <a:accent3>
          <a:srgbClr val="FFFFFF"/>
        </a:accent3>
        <a:accent4>
          <a:srgbClr val="000000"/>
        </a:accent4>
        <a:accent5>
          <a:srgbClr val="ABB2BC"/>
        </a:accent5>
        <a:accent6>
          <a:srgbClr val="276284"/>
        </a:accent6>
        <a:hlink>
          <a:srgbClr val="4797B9"/>
        </a:hlink>
        <a:folHlink>
          <a:srgbClr val="65C3E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CBAPPTTemplate</Template>
  <TotalTime>10374</TotalTime>
  <Words>2258</Words>
  <Application>Microsoft Office PowerPoint</Application>
  <PresentationFormat>On-screen Show (4:3)</PresentationFormat>
  <Paragraphs>236</Paragraphs>
  <Slides>20</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Cambria</vt:lpstr>
      <vt:lpstr>Stone Sans</vt:lpstr>
      <vt:lpstr>Times New Roman</vt:lpstr>
      <vt:lpstr>Wingdings</vt:lpstr>
      <vt:lpstr>New CBAPPTTemplate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Key Targets</vt:lpstr>
      <vt:lpstr>Collaboration</vt:lpstr>
      <vt:lpstr>Equal Justice </vt:lpstr>
    </vt:vector>
  </TitlesOfParts>
  <Company>Stephen Hanson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CBA Communications</dc:title>
  <dc:creator>Stephen Hanson</dc:creator>
  <cp:lastModifiedBy>Microsoft account</cp:lastModifiedBy>
  <cp:revision>1104</cp:revision>
  <cp:lastPrinted>2013-12-11T19:01:14Z</cp:lastPrinted>
  <dcterms:created xsi:type="dcterms:W3CDTF">2000-10-31T19:12:52Z</dcterms:created>
  <dcterms:modified xsi:type="dcterms:W3CDTF">2014-10-23T14:50:34Z</dcterms:modified>
</cp:coreProperties>
</file>