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6"/>
  </p:notesMasterIdLst>
  <p:sldIdLst>
    <p:sldId id="256" r:id="rId2"/>
    <p:sldId id="258" r:id="rId3"/>
    <p:sldId id="267" r:id="rId4"/>
    <p:sldId id="272" r:id="rId5"/>
    <p:sldId id="273" r:id="rId6"/>
    <p:sldId id="279" r:id="rId7"/>
    <p:sldId id="274" r:id="rId8"/>
    <p:sldId id="259" r:id="rId9"/>
    <p:sldId id="271" r:id="rId10"/>
    <p:sldId id="260" r:id="rId11"/>
    <p:sldId id="261" r:id="rId12"/>
    <p:sldId id="270" r:id="rId13"/>
    <p:sldId id="268" r:id="rId14"/>
    <p:sldId id="269" r:id="rId15"/>
    <p:sldId id="275" r:id="rId16"/>
    <p:sldId id="277" r:id="rId17"/>
    <p:sldId id="262" r:id="rId18"/>
    <p:sldId id="280" r:id="rId19"/>
    <p:sldId id="276" r:id="rId20"/>
    <p:sldId id="263" r:id="rId21"/>
    <p:sldId id="278" r:id="rId22"/>
    <p:sldId id="281" r:id="rId23"/>
    <p:sldId id="282" r:id="rId24"/>
    <p:sldId id="283"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696" autoAdjust="0"/>
    <p:restoredTop sz="88530" autoAdjust="0"/>
  </p:normalViewPr>
  <p:slideViewPr>
    <p:cSldViewPr>
      <p:cViewPr varScale="1">
        <p:scale>
          <a:sx n="66" d="100"/>
          <a:sy n="66" d="100"/>
        </p:scale>
        <p:origin x="186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A0ADA0F-CE51-4F18-9A85-1CC0D0CB5223}" type="datetimeFigureOut">
              <a:rPr lang="en-CA"/>
              <a:pPr>
                <a:defRPr/>
              </a:pPr>
              <a:t>06/11/2014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75A7662-3E46-49CF-A090-769C55682C13}" type="slidenum">
              <a:rPr lang="en-CA"/>
              <a:pPr>
                <a:defRPr/>
              </a:pPr>
              <a:t>‹#›</a:t>
            </a:fld>
            <a:endParaRPr lang="en-CA"/>
          </a:p>
        </p:txBody>
      </p:sp>
    </p:spTree>
    <p:extLst>
      <p:ext uri="{BB962C8B-B14F-4D97-AF65-F5344CB8AC3E}">
        <p14:creationId xmlns:p14="http://schemas.microsoft.com/office/powerpoint/2010/main" val="7934965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75A7662-3E46-49CF-A090-769C55682C13}" type="slidenum">
              <a:rPr lang="en-CA" smtClean="0"/>
              <a:pPr>
                <a:defRPr/>
              </a:pPr>
              <a:t>1</a:t>
            </a:fld>
            <a:endParaRPr lang="en-CA"/>
          </a:p>
        </p:txBody>
      </p:sp>
    </p:spTree>
    <p:extLst>
      <p:ext uri="{BB962C8B-B14F-4D97-AF65-F5344CB8AC3E}">
        <p14:creationId xmlns:p14="http://schemas.microsoft.com/office/powerpoint/2010/main" val="2780237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dirty="0"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35D910-B20E-4B52-832C-A79B6AC10414}" type="slidenum">
              <a:rPr lang="en-CA"/>
              <a:pPr fontAlgn="base">
                <a:spcBef>
                  <a:spcPct val="0"/>
                </a:spcBef>
                <a:spcAft>
                  <a:spcPct val="0"/>
                </a:spcAft>
              </a:pPr>
              <a:t>10</a:t>
            </a:fld>
            <a:endParaRPr lang="en-CA"/>
          </a:p>
        </p:txBody>
      </p:sp>
    </p:spTree>
    <p:extLst>
      <p:ext uri="{BB962C8B-B14F-4D97-AF65-F5344CB8AC3E}">
        <p14:creationId xmlns:p14="http://schemas.microsoft.com/office/powerpoint/2010/main" val="3275031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BA1E22-E898-4B4A-B3D0-AE679DE52AD5}" type="slidenum">
              <a:rPr lang="en-CA"/>
              <a:pPr fontAlgn="base">
                <a:spcBef>
                  <a:spcPct val="0"/>
                </a:spcBef>
                <a:spcAft>
                  <a:spcPct val="0"/>
                </a:spcAft>
              </a:pPr>
              <a:t>11</a:t>
            </a:fld>
            <a:endParaRPr lang="en-CA"/>
          </a:p>
        </p:txBody>
      </p:sp>
    </p:spTree>
    <p:extLst>
      <p:ext uri="{BB962C8B-B14F-4D97-AF65-F5344CB8AC3E}">
        <p14:creationId xmlns:p14="http://schemas.microsoft.com/office/powerpoint/2010/main" val="2628132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75A7662-3E46-49CF-A090-769C55682C13}" type="slidenum">
              <a:rPr lang="en-CA" smtClean="0"/>
              <a:pPr>
                <a:defRPr/>
              </a:pPr>
              <a:t>12</a:t>
            </a:fld>
            <a:endParaRPr lang="en-CA"/>
          </a:p>
        </p:txBody>
      </p:sp>
    </p:spTree>
    <p:extLst>
      <p:ext uri="{BB962C8B-B14F-4D97-AF65-F5344CB8AC3E}">
        <p14:creationId xmlns:p14="http://schemas.microsoft.com/office/powerpoint/2010/main" val="1182849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75A7662-3E46-49CF-A090-769C55682C13}" type="slidenum">
              <a:rPr lang="en-CA" smtClean="0"/>
              <a:pPr>
                <a:defRPr/>
              </a:pPr>
              <a:t>13</a:t>
            </a:fld>
            <a:endParaRPr lang="en-CA"/>
          </a:p>
        </p:txBody>
      </p:sp>
    </p:spTree>
    <p:extLst>
      <p:ext uri="{BB962C8B-B14F-4D97-AF65-F5344CB8AC3E}">
        <p14:creationId xmlns:p14="http://schemas.microsoft.com/office/powerpoint/2010/main" val="34386370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75A7662-3E46-49CF-A090-769C55682C13}" type="slidenum">
              <a:rPr lang="en-CA" smtClean="0"/>
              <a:pPr>
                <a:defRPr/>
              </a:pPr>
              <a:t>14</a:t>
            </a:fld>
            <a:endParaRPr lang="en-CA"/>
          </a:p>
        </p:txBody>
      </p:sp>
    </p:spTree>
    <p:extLst>
      <p:ext uri="{BB962C8B-B14F-4D97-AF65-F5344CB8AC3E}">
        <p14:creationId xmlns:p14="http://schemas.microsoft.com/office/powerpoint/2010/main" val="3688788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75A7662-3E46-49CF-A090-769C55682C13}" type="slidenum">
              <a:rPr lang="en-CA" smtClean="0"/>
              <a:pPr>
                <a:defRPr/>
              </a:pPr>
              <a:t>15</a:t>
            </a:fld>
            <a:endParaRPr lang="en-CA"/>
          </a:p>
        </p:txBody>
      </p:sp>
    </p:spTree>
    <p:extLst>
      <p:ext uri="{BB962C8B-B14F-4D97-AF65-F5344CB8AC3E}">
        <p14:creationId xmlns:p14="http://schemas.microsoft.com/office/powerpoint/2010/main" val="6728502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75A7662-3E46-49CF-A090-769C55682C13}" type="slidenum">
              <a:rPr lang="en-CA" smtClean="0"/>
              <a:pPr>
                <a:defRPr/>
              </a:pPr>
              <a:t>16</a:t>
            </a:fld>
            <a:endParaRPr lang="en-CA"/>
          </a:p>
        </p:txBody>
      </p:sp>
    </p:spTree>
    <p:extLst>
      <p:ext uri="{BB962C8B-B14F-4D97-AF65-F5344CB8AC3E}">
        <p14:creationId xmlns:p14="http://schemas.microsoft.com/office/powerpoint/2010/main" val="8277456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dirty="0"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97DB12-FDF8-470B-BDD4-A7F04868E3DA}" type="slidenum">
              <a:rPr lang="en-CA"/>
              <a:pPr fontAlgn="base">
                <a:spcBef>
                  <a:spcPct val="0"/>
                </a:spcBef>
                <a:spcAft>
                  <a:spcPct val="0"/>
                </a:spcAft>
              </a:pPr>
              <a:t>17</a:t>
            </a:fld>
            <a:endParaRPr lang="en-CA"/>
          </a:p>
        </p:txBody>
      </p:sp>
    </p:spTree>
    <p:extLst>
      <p:ext uri="{BB962C8B-B14F-4D97-AF65-F5344CB8AC3E}">
        <p14:creationId xmlns:p14="http://schemas.microsoft.com/office/powerpoint/2010/main" val="13645139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75A7662-3E46-49CF-A090-769C55682C13}" type="slidenum">
              <a:rPr lang="en-CA" smtClean="0"/>
              <a:pPr>
                <a:defRPr/>
              </a:pPr>
              <a:t>18</a:t>
            </a:fld>
            <a:endParaRPr lang="en-CA"/>
          </a:p>
        </p:txBody>
      </p:sp>
    </p:spTree>
    <p:extLst>
      <p:ext uri="{BB962C8B-B14F-4D97-AF65-F5344CB8AC3E}">
        <p14:creationId xmlns:p14="http://schemas.microsoft.com/office/powerpoint/2010/main" val="2165264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75A7662-3E46-49CF-A090-769C55682C13}" type="slidenum">
              <a:rPr lang="en-CA" smtClean="0"/>
              <a:pPr>
                <a:defRPr/>
              </a:pPr>
              <a:t>19</a:t>
            </a:fld>
            <a:endParaRPr lang="en-CA"/>
          </a:p>
        </p:txBody>
      </p:sp>
    </p:spTree>
    <p:extLst>
      <p:ext uri="{BB962C8B-B14F-4D97-AF65-F5344CB8AC3E}">
        <p14:creationId xmlns:p14="http://schemas.microsoft.com/office/powerpoint/2010/main" val="989051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F3DEEE-CC91-4A2C-8827-9F5BB8A691DE}" type="slidenum">
              <a:rPr lang="en-CA"/>
              <a:pPr fontAlgn="base">
                <a:spcBef>
                  <a:spcPct val="0"/>
                </a:spcBef>
                <a:spcAft>
                  <a:spcPct val="0"/>
                </a:spcAft>
              </a:pPr>
              <a:t>2</a:t>
            </a:fld>
            <a:endParaRPr lang="en-CA"/>
          </a:p>
        </p:txBody>
      </p:sp>
    </p:spTree>
    <p:extLst>
      <p:ext uri="{BB962C8B-B14F-4D97-AF65-F5344CB8AC3E}">
        <p14:creationId xmlns:p14="http://schemas.microsoft.com/office/powerpoint/2010/main" val="38986562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dirty="0"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C8C2322-83C7-4204-855B-58A524E11A25}" type="slidenum">
              <a:rPr lang="en-CA"/>
              <a:pPr fontAlgn="base">
                <a:spcBef>
                  <a:spcPct val="0"/>
                </a:spcBef>
                <a:spcAft>
                  <a:spcPct val="0"/>
                </a:spcAft>
              </a:pPr>
              <a:t>20</a:t>
            </a:fld>
            <a:endParaRPr lang="en-CA"/>
          </a:p>
        </p:txBody>
      </p:sp>
    </p:spTree>
    <p:extLst>
      <p:ext uri="{BB962C8B-B14F-4D97-AF65-F5344CB8AC3E}">
        <p14:creationId xmlns:p14="http://schemas.microsoft.com/office/powerpoint/2010/main" val="39953154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75A7662-3E46-49CF-A090-769C55682C13}" type="slidenum">
              <a:rPr lang="en-CA" smtClean="0"/>
              <a:pPr>
                <a:defRPr/>
              </a:pPr>
              <a:t>21</a:t>
            </a:fld>
            <a:endParaRPr lang="en-CA"/>
          </a:p>
        </p:txBody>
      </p:sp>
    </p:spTree>
    <p:extLst>
      <p:ext uri="{BB962C8B-B14F-4D97-AF65-F5344CB8AC3E}">
        <p14:creationId xmlns:p14="http://schemas.microsoft.com/office/powerpoint/2010/main" val="2696520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75A7662-3E46-49CF-A090-769C55682C13}" type="slidenum">
              <a:rPr lang="en-CA" smtClean="0"/>
              <a:pPr>
                <a:defRPr/>
              </a:pPr>
              <a:t>3</a:t>
            </a:fld>
            <a:endParaRPr lang="en-CA"/>
          </a:p>
        </p:txBody>
      </p:sp>
    </p:spTree>
    <p:extLst>
      <p:ext uri="{BB962C8B-B14F-4D97-AF65-F5344CB8AC3E}">
        <p14:creationId xmlns:p14="http://schemas.microsoft.com/office/powerpoint/2010/main" val="8489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75A7662-3E46-49CF-A090-769C55682C13}" type="slidenum">
              <a:rPr lang="en-CA" smtClean="0"/>
              <a:pPr>
                <a:defRPr/>
              </a:pPr>
              <a:t>4</a:t>
            </a:fld>
            <a:endParaRPr lang="en-CA"/>
          </a:p>
        </p:txBody>
      </p:sp>
    </p:spTree>
    <p:extLst>
      <p:ext uri="{BB962C8B-B14F-4D97-AF65-F5344CB8AC3E}">
        <p14:creationId xmlns:p14="http://schemas.microsoft.com/office/powerpoint/2010/main" val="3995202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75A7662-3E46-49CF-A090-769C55682C13}" type="slidenum">
              <a:rPr lang="en-CA" smtClean="0"/>
              <a:pPr>
                <a:defRPr/>
              </a:pPr>
              <a:t>5</a:t>
            </a:fld>
            <a:endParaRPr lang="en-CA"/>
          </a:p>
        </p:txBody>
      </p:sp>
    </p:spTree>
    <p:extLst>
      <p:ext uri="{BB962C8B-B14F-4D97-AF65-F5344CB8AC3E}">
        <p14:creationId xmlns:p14="http://schemas.microsoft.com/office/powerpoint/2010/main" val="1465231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875A7662-3E46-49CF-A090-769C55682C13}" type="slidenum">
              <a:rPr lang="en-CA" smtClean="0"/>
              <a:pPr>
                <a:defRPr/>
              </a:pPr>
              <a:t>6</a:t>
            </a:fld>
            <a:endParaRPr lang="en-CA"/>
          </a:p>
        </p:txBody>
      </p:sp>
    </p:spTree>
    <p:extLst>
      <p:ext uri="{BB962C8B-B14F-4D97-AF65-F5344CB8AC3E}">
        <p14:creationId xmlns:p14="http://schemas.microsoft.com/office/powerpoint/2010/main" val="2964740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75A7662-3E46-49CF-A090-769C55682C13}" type="slidenum">
              <a:rPr lang="en-CA" smtClean="0"/>
              <a:pPr>
                <a:defRPr/>
              </a:pPr>
              <a:t>7</a:t>
            </a:fld>
            <a:endParaRPr lang="en-CA"/>
          </a:p>
        </p:txBody>
      </p:sp>
    </p:spTree>
    <p:extLst>
      <p:ext uri="{BB962C8B-B14F-4D97-AF65-F5344CB8AC3E}">
        <p14:creationId xmlns:p14="http://schemas.microsoft.com/office/powerpoint/2010/main" val="1102675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dirty="0"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8619B5-DBB6-44F2-9D3D-A5762053C7E5}" type="slidenum">
              <a:rPr lang="en-CA"/>
              <a:pPr fontAlgn="base">
                <a:spcBef>
                  <a:spcPct val="0"/>
                </a:spcBef>
                <a:spcAft>
                  <a:spcPct val="0"/>
                </a:spcAft>
              </a:pPr>
              <a:t>8</a:t>
            </a:fld>
            <a:endParaRPr lang="en-CA"/>
          </a:p>
        </p:txBody>
      </p:sp>
    </p:spTree>
    <p:extLst>
      <p:ext uri="{BB962C8B-B14F-4D97-AF65-F5344CB8AC3E}">
        <p14:creationId xmlns:p14="http://schemas.microsoft.com/office/powerpoint/2010/main" val="3813146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875A7662-3E46-49CF-A090-769C55682C13}" type="slidenum">
              <a:rPr lang="en-CA" smtClean="0"/>
              <a:pPr>
                <a:defRPr/>
              </a:pPr>
              <a:t>9</a:t>
            </a:fld>
            <a:endParaRPr lang="en-CA"/>
          </a:p>
        </p:txBody>
      </p:sp>
    </p:spTree>
    <p:extLst>
      <p:ext uri="{BB962C8B-B14F-4D97-AF65-F5344CB8AC3E}">
        <p14:creationId xmlns:p14="http://schemas.microsoft.com/office/powerpoint/2010/main" val="313382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fld id="{5A8A65E7-FC15-40B7-BD59-28C2EC30CA8A}" type="datetimeFigureOut">
              <a:rPr lang="en-CA" smtClean="0"/>
              <a:pPr>
                <a:defRPr/>
              </a:pPr>
              <a:t>06/11/2014</a:t>
            </a:fld>
            <a:endParaRPr lang="en-CA"/>
          </a:p>
        </p:txBody>
      </p:sp>
      <p:sp>
        <p:nvSpPr>
          <p:cNvPr id="17" name="Footer Placeholder 16"/>
          <p:cNvSpPr>
            <a:spLocks noGrp="1"/>
          </p:cNvSpPr>
          <p:nvPr>
            <p:ph type="ftr" sz="quarter" idx="11"/>
          </p:nvPr>
        </p:nvSpPr>
        <p:spPr/>
        <p:txBody>
          <a:bodyPr/>
          <a:lstStyle/>
          <a:p>
            <a:pPr>
              <a:defRPr/>
            </a:pPr>
            <a:endParaRPr lang="en-CA"/>
          </a:p>
        </p:txBody>
      </p:sp>
      <p:sp>
        <p:nvSpPr>
          <p:cNvPr id="29" name="Slide Number Placeholder 28"/>
          <p:cNvSpPr>
            <a:spLocks noGrp="1"/>
          </p:cNvSpPr>
          <p:nvPr>
            <p:ph type="sldNum" sz="quarter" idx="12"/>
          </p:nvPr>
        </p:nvSpPr>
        <p:spPr/>
        <p:txBody>
          <a:bodyPr/>
          <a:lstStyle/>
          <a:p>
            <a:pPr>
              <a:defRPr/>
            </a:pPr>
            <a:fld id="{2416DCDC-08CB-467C-A77B-DF6070F4D8B8}" type="slidenum">
              <a:rPr lang="en-CA" smtClean="0"/>
              <a:pPr>
                <a:defRPr/>
              </a:pPr>
              <a:t>‹#›</a:t>
            </a:fld>
            <a:endParaRPr lang="en-CA"/>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2EC2E00F-CAD9-4999-84B5-BA221DE25883}" type="datetimeFigureOut">
              <a:rPr lang="en-CA" smtClean="0"/>
              <a:pPr>
                <a:defRPr/>
              </a:pPr>
              <a:t>06/11/2014</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23328746-04D7-4170-8993-80EB26079272}" type="slidenum">
              <a:rPr lang="en-CA" smtClean="0"/>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DF97210-B466-456E-B19D-71AE9F251CDC}" type="datetimeFigureOut">
              <a:rPr lang="en-CA" smtClean="0"/>
              <a:pPr>
                <a:defRPr/>
              </a:pPr>
              <a:t>06/11/2014</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65AE4FB1-C006-4C63-AE7F-26F1B9F52A96}" type="slidenum">
              <a:rPr lang="en-CA" smtClean="0"/>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42A3B5C-F099-4919-96BA-B0406C707243}" type="datetimeFigureOut">
              <a:rPr lang="en-CA" smtClean="0"/>
              <a:pPr>
                <a:defRPr/>
              </a:pPr>
              <a:t>06/11/2014</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A11C22DA-80AF-4440-A87D-AC482C6218A0}" type="slidenum">
              <a:rPr lang="en-CA" smtClean="0"/>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C21F8523-7BAD-4CC3-8F3F-DB323B7E82DA}" type="datetimeFigureOut">
              <a:rPr lang="en-CA" smtClean="0"/>
              <a:pPr>
                <a:defRPr/>
              </a:pPr>
              <a:t>06/11/2014</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a:xfrm>
            <a:off x="7924800" y="6416675"/>
            <a:ext cx="762000" cy="365125"/>
          </a:xfrm>
        </p:spPr>
        <p:txBody>
          <a:bodyPr/>
          <a:lstStyle/>
          <a:p>
            <a:pPr>
              <a:defRPr/>
            </a:pPr>
            <a:fld id="{5EA47F2A-8C7A-46BA-9372-8A3F7BCCE118}" type="slidenum">
              <a:rPr lang="en-CA" smtClean="0"/>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A9065EAF-7AD6-46A0-BAA6-52C19FA11F0C}" type="datetimeFigureOut">
              <a:rPr lang="en-CA" smtClean="0"/>
              <a:pPr>
                <a:defRPr/>
              </a:pPr>
              <a:t>06/11/2014</a:t>
            </a:fld>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pPr>
              <a:defRPr/>
            </a:pPr>
            <a:fld id="{75747248-8464-4E4A-BAD6-C9657A262F60}" type="slidenum">
              <a:rPr lang="en-CA" smtClean="0"/>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70DAFB89-5A61-49B3-B7BA-35262B1FE6F1}" type="datetimeFigureOut">
              <a:rPr lang="en-CA" smtClean="0"/>
              <a:pPr>
                <a:defRPr/>
              </a:pPr>
              <a:t>06/11/2014</a:t>
            </a:fld>
            <a:endParaRPr lang="en-CA"/>
          </a:p>
        </p:txBody>
      </p:sp>
      <p:sp>
        <p:nvSpPr>
          <p:cNvPr id="8" name="Footer Placeholder 7"/>
          <p:cNvSpPr>
            <a:spLocks noGrp="1"/>
          </p:cNvSpPr>
          <p:nvPr>
            <p:ph type="ftr" sz="quarter" idx="11"/>
          </p:nvPr>
        </p:nvSpPr>
        <p:spPr/>
        <p:txBody>
          <a:bodyPr/>
          <a:lstStyle/>
          <a:p>
            <a:pPr>
              <a:defRPr/>
            </a:pPr>
            <a:endParaRPr lang="en-CA"/>
          </a:p>
        </p:txBody>
      </p:sp>
      <p:sp>
        <p:nvSpPr>
          <p:cNvPr id="9" name="Slide Number Placeholder 8"/>
          <p:cNvSpPr>
            <a:spLocks noGrp="1"/>
          </p:cNvSpPr>
          <p:nvPr>
            <p:ph type="sldNum" sz="quarter" idx="12"/>
          </p:nvPr>
        </p:nvSpPr>
        <p:spPr/>
        <p:txBody>
          <a:bodyPr/>
          <a:lstStyle/>
          <a:p>
            <a:pPr>
              <a:defRPr/>
            </a:pPr>
            <a:fld id="{5B6845E9-F268-49CA-BC03-46B41C4F3CAB}" type="slidenum">
              <a:rPr lang="en-CA" smtClean="0"/>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31B8F43-87B8-48B7-B20E-D35765C25743}" type="datetimeFigureOut">
              <a:rPr lang="en-CA" smtClean="0"/>
              <a:pPr>
                <a:defRPr/>
              </a:pPr>
              <a:t>06/11/2014</a:t>
            </a:fld>
            <a:endParaRPr lang="en-CA"/>
          </a:p>
        </p:txBody>
      </p:sp>
      <p:sp>
        <p:nvSpPr>
          <p:cNvPr id="4" name="Footer Placeholder 3"/>
          <p:cNvSpPr>
            <a:spLocks noGrp="1"/>
          </p:cNvSpPr>
          <p:nvPr>
            <p:ph type="ftr" sz="quarter" idx="11"/>
          </p:nvPr>
        </p:nvSpPr>
        <p:spPr/>
        <p:txBody>
          <a:bodyPr/>
          <a:lstStyle/>
          <a:p>
            <a:pPr>
              <a:defRPr/>
            </a:pPr>
            <a:endParaRPr lang="en-CA"/>
          </a:p>
        </p:txBody>
      </p:sp>
      <p:sp>
        <p:nvSpPr>
          <p:cNvPr id="5" name="Slide Number Placeholder 4"/>
          <p:cNvSpPr>
            <a:spLocks noGrp="1"/>
          </p:cNvSpPr>
          <p:nvPr>
            <p:ph type="sldNum" sz="quarter" idx="12"/>
          </p:nvPr>
        </p:nvSpPr>
        <p:spPr/>
        <p:txBody>
          <a:bodyPr/>
          <a:lstStyle/>
          <a:p>
            <a:pPr>
              <a:defRPr/>
            </a:pPr>
            <a:fld id="{4CBA80AD-1D56-4F4C-994F-4A400A7731CC}" type="slidenum">
              <a:rPr lang="en-CA" smtClean="0"/>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B513855-8875-4628-8413-9157D9177A8A}" type="datetimeFigureOut">
              <a:rPr lang="en-CA" smtClean="0"/>
              <a:pPr>
                <a:defRPr/>
              </a:pPr>
              <a:t>06/11/2014</a:t>
            </a:fld>
            <a:endParaRPr lang="en-CA"/>
          </a:p>
        </p:txBody>
      </p:sp>
      <p:sp>
        <p:nvSpPr>
          <p:cNvPr id="3" name="Footer Placeholder 2"/>
          <p:cNvSpPr>
            <a:spLocks noGrp="1"/>
          </p:cNvSpPr>
          <p:nvPr>
            <p:ph type="ftr" sz="quarter" idx="11"/>
          </p:nvPr>
        </p:nvSpPr>
        <p:spPr/>
        <p:txBody>
          <a:bodyPr/>
          <a:lstStyle/>
          <a:p>
            <a:pPr>
              <a:defRPr/>
            </a:pPr>
            <a:endParaRPr lang="en-CA"/>
          </a:p>
        </p:txBody>
      </p:sp>
      <p:sp>
        <p:nvSpPr>
          <p:cNvPr id="4" name="Slide Number Placeholder 3"/>
          <p:cNvSpPr>
            <a:spLocks noGrp="1"/>
          </p:cNvSpPr>
          <p:nvPr>
            <p:ph type="sldNum" sz="quarter" idx="12"/>
          </p:nvPr>
        </p:nvSpPr>
        <p:spPr/>
        <p:txBody>
          <a:bodyPr/>
          <a:lstStyle/>
          <a:p>
            <a:pPr>
              <a:defRPr/>
            </a:pPr>
            <a:fld id="{8F10A4E2-04C0-48CB-BCF4-C8A81A599F31}" type="slidenum">
              <a:rPr lang="en-CA" smtClean="0"/>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E51BAA06-AC7E-44E5-9093-559E5AFFFC45}" type="datetimeFigureOut">
              <a:rPr lang="en-CA" smtClean="0"/>
              <a:pPr>
                <a:defRPr/>
              </a:pPr>
              <a:t>06/11/2014</a:t>
            </a:fld>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pPr>
              <a:defRPr/>
            </a:pPr>
            <a:fld id="{EEFAD563-2861-4F1E-81B1-62C0AEBAF808}" type="slidenum">
              <a:rPr lang="en-CA" smtClean="0"/>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B048193D-3D30-40AF-A758-12B851C1872D}" type="datetimeFigureOut">
              <a:rPr lang="en-CA" smtClean="0"/>
              <a:pPr>
                <a:defRPr/>
              </a:pPr>
              <a:t>06/11/2014</a:t>
            </a:fld>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pPr>
              <a:defRPr/>
            </a:pPr>
            <a:fld id="{FAF2522A-4021-4B2A-B9B3-5B8584DEA91D}" type="slidenum">
              <a:rPr lang="en-CA" smtClean="0"/>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114D1D19-3568-4D42-8EF8-382D28F6A8BE}" type="datetimeFigureOut">
              <a:rPr lang="en-CA" smtClean="0"/>
              <a:pPr>
                <a:defRPr/>
              </a:pPr>
              <a:t>06/11/2014</a:t>
            </a:fld>
            <a:endParaRPr lang="en-CA"/>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CA"/>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55812572-DFC9-407F-9C06-385F632B40CB}" type="slidenum">
              <a:rPr lang="en-CA" smtClean="0"/>
              <a:pPr>
                <a:defRPr/>
              </a:pPr>
              <a:t>‹#›</a:t>
            </a:fld>
            <a:endParaRPr lang="en-CA"/>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fontAlgn="auto">
              <a:spcAft>
                <a:spcPts val="0"/>
              </a:spcAft>
              <a:defRPr/>
            </a:pPr>
            <a:r>
              <a:rPr lang="en-US" dirty="0"/>
              <a:t>Duty of a Regulator</a:t>
            </a:r>
            <a:br>
              <a:rPr lang="en-US" dirty="0"/>
            </a:br>
            <a:r>
              <a:rPr lang="en-US" dirty="0"/>
              <a:t>Regulating in the Public Interest</a:t>
            </a:r>
            <a:endParaRPr lang="en-CA" dirty="0"/>
          </a:p>
        </p:txBody>
      </p:sp>
      <p:sp>
        <p:nvSpPr>
          <p:cNvPr id="3" name="Subtitle 2"/>
          <p:cNvSpPr>
            <a:spLocks noGrp="1"/>
          </p:cNvSpPr>
          <p:nvPr>
            <p:ph type="subTitle" idx="1"/>
          </p:nvPr>
        </p:nvSpPr>
        <p:spPr/>
        <p:txBody>
          <a:bodyPr rtlCol="0">
            <a:normAutofit lnSpcReduction="10000"/>
          </a:bodyPr>
          <a:lstStyle/>
          <a:p>
            <a:r>
              <a:rPr lang="en-US" i="1" dirty="0" err="1"/>
              <a:t>Zeynep</a:t>
            </a:r>
            <a:r>
              <a:rPr lang="en-US" i="1" dirty="0"/>
              <a:t> </a:t>
            </a:r>
            <a:r>
              <a:rPr lang="en-US" i="1" dirty="0" err="1" smtClean="0"/>
              <a:t>Onen</a:t>
            </a:r>
            <a:r>
              <a:rPr lang="en-US" i="1" dirty="0" smtClean="0"/>
              <a:t>, Law Society of Upper Canada</a:t>
            </a:r>
            <a:endParaRPr lang="en-US" i="1" dirty="0"/>
          </a:p>
          <a:p>
            <a:r>
              <a:rPr lang="en-US" i="1" dirty="0"/>
              <a:t>Freya </a:t>
            </a:r>
            <a:r>
              <a:rPr lang="en-US" i="1" dirty="0" err="1" smtClean="0"/>
              <a:t>Kristjanson</a:t>
            </a:r>
            <a:r>
              <a:rPr lang="en-US" i="1" dirty="0" smtClean="0"/>
              <a:t>, Cavalluzzo </a:t>
            </a:r>
            <a:r>
              <a:rPr lang="en-US" i="1" dirty="0" err="1" smtClean="0"/>
              <a:t>Shilton</a:t>
            </a:r>
            <a:r>
              <a:rPr lang="en-US" i="1" dirty="0" smtClean="0"/>
              <a:t> McIntyre Cornish LLP</a:t>
            </a:r>
            <a:endParaRPr lang="en-US" i="1" dirty="0"/>
          </a:p>
          <a:p>
            <a:pPr fontAlgn="auto">
              <a:spcAft>
                <a:spcPts val="0"/>
              </a:spcAft>
              <a:buFont typeface="Arial" pitchFamily="34" charset="0"/>
              <a:buNone/>
              <a:defRPr/>
            </a:pPr>
            <a:endParaRPr lang="en-CA" b="1" i="1" dirty="0" smtClean="0"/>
          </a:p>
          <a:p>
            <a:pPr fontAlgn="auto">
              <a:spcAft>
                <a:spcPts val="0"/>
              </a:spcAft>
              <a:buFont typeface="Arial" pitchFamily="34" charset="0"/>
              <a:buNone/>
              <a:defRPr/>
            </a:pPr>
            <a:endParaRPr lang="en-CA" b="1" i="1" dirty="0" smtClean="0"/>
          </a:p>
          <a:p>
            <a:pPr fontAlgn="auto">
              <a:spcAft>
                <a:spcPts val="0"/>
              </a:spcAft>
              <a:buFont typeface="Arial" pitchFamily="34" charset="0"/>
              <a:buNone/>
              <a:defRPr/>
            </a:pPr>
            <a:endParaRPr lang="en-CA" i="1" dirty="0"/>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en-US" dirty="0"/>
              <a:t>2. Identifying the public interest…….</a:t>
            </a:r>
            <a:endParaRPr lang="en-CA" dirty="0" smtClean="0"/>
          </a:p>
        </p:txBody>
      </p:sp>
      <p:sp>
        <p:nvSpPr>
          <p:cNvPr id="7171" name="Content Placeholder 2"/>
          <p:cNvSpPr>
            <a:spLocks noGrp="1"/>
          </p:cNvSpPr>
          <p:nvPr>
            <p:ph idx="1"/>
          </p:nvPr>
        </p:nvSpPr>
        <p:spPr/>
        <p:txBody>
          <a:bodyPr/>
          <a:lstStyle/>
          <a:p>
            <a:r>
              <a:rPr lang="en-US" dirty="0"/>
              <a:t>Implicit provisions in the governing legislation based on the powers granted to the regulator </a:t>
            </a:r>
          </a:p>
          <a:p>
            <a:r>
              <a:rPr lang="en-US" dirty="0"/>
              <a:t>In other words… </a:t>
            </a:r>
          </a:p>
          <a:p>
            <a:pPr marL="228600" lvl="1" indent="0">
              <a:buNone/>
            </a:pPr>
            <a:r>
              <a:rPr lang="en-US" dirty="0"/>
              <a:t>What are the express legislated duties of the regulator – do they by implication define the public interest mandate?  </a:t>
            </a:r>
          </a:p>
          <a:p>
            <a:pPr marL="228600" lvl="1" indent="0">
              <a:buNone/>
            </a:pPr>
            <a:r>
              <a:rPr lang="en-US" dirty="0"/>
              <a:t>For </a:t>
            </a:r>
            <a:r>
              <a:rPr lang="en-US" dirty="0" smtClean="0"/>
              <a:t>example, </a:t>
            </a:r>
            <a:r>
              <a:rPr lang="en-US" dirty="0"/>
              <a:t>the authority to license implies protection of </a:t>
            </a:r>
            <a:r>
              <a:rPr lang="en-US"/>
              <a:t>the </a:t>
            </a:r>
            <a:r>
              <a:rPr lang="en-US" smtClean="0"/>
              <a:t>public </a:t>
            </a:r>
            <a:r>
              <a:rPr lang="en-US" dirty="0"/>
              <a:t>interest by selecting competent and ethical individuals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en-US" dirty="0"/>
              <a:t>2. Identifying the public interest</a:t>
            </a:r>
            <a:endParaRPr lang="en-CA" dirty="0" smtClean="0"/>
          </a:p>
        </p:txBody>
      </p:sp>
      <p:sp>
        <p:nvSpPr>
          <p:cNvPr id="9219" name="Content Placeholder 2"/>
          <p:cNvSpPr>
            <a:spLocks noGrp="1"/>
          </p:cNvSpPr>
          <p:nvPr>
            <p:ph idx="1"/>
          </p:nvPr>
        </p:nvSpPr>
        <p:spPr/>
        <p:txBody>
          <a:bodyPr/>
          <a:lstStyle/>
          <a:p>
            <a:r>
              <a:rPr lang="en-US" dirty="0" smtClean="0"/>
              <a:t>Regulator’s Policy </a:t>
            </a:r>
            <a:r>
              <a:rPr lang="en-US" dirty="0"/>
              <a:t>making:  Articulation of a regulator’s policy objectives in policy development and in policy documents</a:t>
            </a:r>
          </a:p>
          <a:p>
            <a:r>
              <a:rPr lang="en-US" dirty="0"/>
              <a:t>Express mandate:  Setting out an express mandate or mission </a:t>
            </a:r>
            <a:r>
              <a:rPr lang="en-US" dirty="0" smtClean="0"/>
              <a:t>statement for </a:t>
            </a:r>
            <a:r>
              <a:rPr lang="en-US" dirty="0"/>
              <a:t>the regulator to capture its public interest </a:t>
            </a:r>
            <a:r>
              <a:rPr lang="en-US" dirty="0" smtClean="0"/>
              <a:t>role</a:t>
            </a:r>
          </a:p>
          <a:p>
            <a:r>
              <a:rPr lang="en-US" dirty="0" smtClean="0"/>
              <a:t>Example: </a:t>
            </a:r>
            <a:r>
              <a:rPr lang="en-US" smtClean="0"/>
              <a:t>OSC – Women on Boards</a:t>
            </a:r>
            <a:endParaRPr lang="en-US" dirty="0"/>
          </a:p>
          <a:p>
            <a:endParaRPr lang="en-CA" dirty="0" smtClean="0"/>
          </a:p>
          <a:p>
            <a:endParaRPr lang="en-CA"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the public interest</a:t>
            </a:r>
            <a:endParaRPr lang="en-CA" dirty="0"/>
          </a:p>
        </p:txBody>
      </p:sp>
      <p:sp>
        <p:nvSpPr>
          <p:cNvPr id="3" name="Content Placeholder 2"/>
          <p:cNvSpPr>
            <a:spLocks noGrp="1"/>
          </p:cNvSpPr>
          <p:nvPr>
            <p:ph idx="1"/>
          </p:nvPr>
        </p:nvSpPr>
        <p:spPr/>
        <p:txBody>
          <a:bodyPr/>
          <a:lstStyle/>
          <a:p>
            <a:r>
              <a:rPr lang="en-US" dirty="0" smtClean="0"/>
              <a:t>The regulator’s definition of the public  interest should be consistent across all tools in the regulatory tool box</a:t>
            </a:r>
          </a:p>
          <a:p>
            <a:r>
              <a:rPr lang="en-US" dirty="0" smtClean="0"/>
              <a:t>Consistent with stakeholder communications, communications with Minister, public communications</a:t>
            </a:r>
          </a:p>
          <a:p>
            <a:r>
              <a:rPr lang="en-US" dirty="0" smtClean="0"/>
              <a:t>Will infuse all elements of regulatory processes</a:t>
            </a:r>
            <a:endParaRPr lang="en-CA" dirty="0"/>
          </a:p>
        </p:txBody>
      </p:sp>
    </p:spTree>
    <p:extLst>
      <p:ext uri="{BB962C8B-B14F-4D97-AF65-F5344CB8AC3E}">
        <p14:creationId xmlns:p14="http://schemas.microsoft.com/office/powerpoint/2010/main" val="2756121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t>2. </a:t>
            </a:r>
            <a:r>
              <a:rPr lang="en-US" dirty="0" smtClean="0"/>
              <a:t> Risks re Public Interest</a:t>
            </a:r>
            <a:endParaRPr lang="en-CA" dirty="0"/>
          </a:p>
        </p:txBody>
      </p:sp>
      <p:sp>
        <p:nvSpPr>
          <p:cNvPr id="8195" name="Content Placeholder 2"/>
          <p:cNvSpPr>
            <a:spLocks noGrp="1"/>
          </p:cNvSpPr>
          <p:nvPr>
            <p:ph idx="1"/>
          </p:nvPr>
        </p:nvSpPr>
        <p:spPr/>
        <p:txBody>
          <a:bodyPr/>
          <a:lstStyle/>
          <a:p>
            <a:r>
              <a:rPr lang="en-US" dirty="0" smtClean="0"/>
              <a:t>Failure to meet the mandate to regulate in the public interest = significant risks</a:t>
            </a:r>
          </a:p>
          <a:p>
            <a:r>
              <a:rPr lang="en-US" dirty="0" smtClean="0"/>
              <a:t>Stakeholder confidence</a:t>
            </a:r>
          </a:p>
          <a:p>
            <a:r>
              <a:rPr lang="en-US" dirty="0" smtClean="0"/>
              <a:t>Public confidence</a:t>
            </a:r>
          </a:p>
          <a:p>
            <a:r>
              <a:rPr lang="en-US" dirty="0" smtClean="0"/>
              <a:t>Confidence of Board, Minister</a:t>
            </a:r>
          </a:p>
          <a:p>
            <a:r>
              <a:rPr lang="en-US" dirty="0" smtClean="0"/>
              <a:t>Reputational risk</a:t>
            </a:r>
          </a:p>
          <a:p>
            <a:r>
              <a:rPr lang="en-US" dirty="0" smtClean="0"/>
              <a:t>Litigation risk (regulatory negligence)</a:t>
            </a:r>
          </a:p>
          <a:p>
            <a:endParaRPr lang="en-CA"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a:t>3.  Best practices</a:t>
            </a:r>
            <a:endParaRPr lang="en-CA" dirty="0" smtClean="0"/>
          </a:p>
        </p:txBody>
      </p:sp>
      <p:sp>
        <p:nvSpPr>
          <p:cNvPr id="10243" name="Content Placeholder 2"/>
          <p:cNvSpPr>
            <a:spLocks noGrp="1"/>
          </p:cNvSpPr>
          <p:nvPr>
            <p:ph idx="1"/>
          </p:nvPr>
        </p:nvSpPr>
        <p:spPr/>
        <p:txBody>
          <a:bodyPr>
            <a:normAutofit/>
          </a:bodyPr>
          <a:lstStyle/>
          <a:p>
            <a:r>
              <a:rPr lang="en-US" dirty="0" smtClean="0"/>
              <a:t>Regulatory audit (public interest focus):  examine all aspects of the organization – are we doing everything we should be doing under the legislation?</a:t>
            </a:r>
          </a:p>
          <a:p>
            <a:r>
              <a:rPr lang="en-US" dirty="0" smtClean="0"/>
              <a:t>Assessing risk: What aspects of our processes create risk?</a:t>
            </a:r>
          </a:p>
          <a:p>
            <a:r>
              <a:rPr lang="en-US" dirty="0" smtClean="0"/>
              <a:t>Enterprise risk management – public interest </a:t>
            </a:r>
          </a:p>
          <a:p>
            <a:pPr marL="137160" indent="0">
              <a:buNone/>
            </a:pPr>
            <a:endParaRPr lang="en-CA"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Best Practices – Public Interest</a:t>
            </a:r>
            <a:endParaRPr lang="en-CA" dirty="0"/>
          </a:p>
        </p:txBody>
      </p:sp>
      <p:sp>
        <p:nvSpPr>
          <p:cNvPr id="3" name="Content Placeholder 2"/>
          <p:cNvSpPr>
            <a:spLocks noGrp="1"/>
          </p:cNvSpPr>
          <p:nvPr>
            <p:ph idx="1"/>
          </p:nvPr>
        </p:nvSpPr>
        <p:spPr/>
        <p:txBody>
          <a:bodyPr>
            <a:normAutofit fontScale="92500" lnSpcReduction="10000"/>
          </a:bodyPr>
          <a:lstStyle/>
          <a:p>
            <a:pPr lvl="0"/>
            <a:r>
              <a:rPr lang="en-CA" dirty="0"/>
              <a:t>Inquiries, Complaints, Call Centres</a:t>
            </a:r>
          </a:p>
          <a:p>
            <a:pPr lvl="1"/>
            <a:r>
              <a:rPr lang="en-CA" dirty="0"/>
              <a:t>receipt and response to complaints </a:t>
            </a:r>
          </a:p>
          <a:p>
            <a:pPr lvl="1"/>
            <a:r>
              <a:rPr lang="en-CA" dirty="0"/>
              <a:t>triage function: </a:t>
            </a:r>
            <a:r>
              <a:rPr lang="en-CA" dirty="0" smtClean="0"/>
              <a:t>jurisdiction</a:t>
            </a:r>
            <a:r>
              <a:rPr lang="en-CA" dirty="0"/>
              <a:t>; </a:t>
            </a:r>
            <a:r>
              <a:rPr lang="en-CA" dirty="0" smtClean="0"/>
              <a:t>referral; documentation</a:t>
            </a:r>
            <a:r>
              <a:rPr lang="en-CA" dirty="0"/>
              <a:t>; delay</a:t>
            </a:r>
          </a:p>
          <a:p>
            <a:pPr lvl="0"/>
            <a:r>
              <a:rPr lang="en-CA" dirty="0"/>
              <a:t>Case Assessment </a:t>
            </a:r>
          </a:p>
          <a:p>
            <a:pPr lvl="1"/>
            <a:r>
              <a:rPr lang="en-CA" dirty="0"/>
              <a:t>appropriateness of case assessment criteria – public interest;</a:t>
            </a:r>
          </a:p>
          <a:p>
            <a:pPr lvl="1"/>
            <a:r>
              <a:rPr lang="en-CA" dirty="0"/>
              <a:t>application of case </a:t>
            </a:r>
            <a:r>
              <a:rPr lang="en-CA" dirty="0" smtClean="0"/>
              <a:t>assessment</a:t>
            </a:r>
            <a:endParaRPr lang="en-CA" dirty="0"/>
          </a:p>
          <a:p>
            <a:pPr lvl="1"/>
            <a:r>
              <a:rPr lang="en-CA" dirty="0"/>
              <a:t>appropriate consideration of statutory powers, duties, options</a:t>
            </a:r>
          </a:p>
          <a:p>
            <a:pPr lvl="1"/>
            <a:r>
              <a:rPr lang="en-CA" dirty="0"/>
              <a:t>past complaints and continuing activity of licensee/registrant</a:t>
            </a:r>
          </a:p>
          <a:p>
            <a:pPr lvl="1"/>
            <a:r>
              <a:rPr lang="en-CA" dirty="0"/>
              <a:t>delay</a:t>
            </a:r>
          </a:p>
          <a:p>
            <a:endParaRPr lang="en-CA" dirty="0"/>
          </a:p>
        </p:txBody>
      </p:sp>
    </p:spTree>
    <p:extLst>
      <p:ext uri="{BB962C8B-B14F-4D97-AF65-F5344CB8AC3E}">
        <p14:creationId xmlns:p14="http://schemas.microsoft.com/office/powerpoint/2010/main" val="1979389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Best Practices – Public Interest</a:t>
            </a:r>
            <a:endParaRPr lang="en-CA" dirty="0"/>
          </a:p>
        </p:txBody>
      </p:sp>
      <p:sp>
        <p:nvSpPr>
          <p:cNvPr id="3" name="Content Placeholder 2"/>
          <p:cNvSpPr>
            <a:spLocks noGrp="1"/>
          </p:cNvSpPr>
          <p:nvPr>
            <p:ph idx="1"/>
          </p:nvPr>
        </p:nvSpPr>
        <p:spPr/>
        <p:txBody>
          <a:bodyPr/>
          <a:lstStyle/>
          <a:p>
            <a:r>
              <a:rPr lang="en-US" dirty="0" smtClean="0"/>
              <a:t>Investigations</a:t>
            </a:r>
          </a:p>
          <a:p>
            <a:r>
              <a:rPr lang="en-US" dirty="0" smtClean="0"/>
              <a:t>Prosecutions</a:t>
            </a:r>
          </a:p>
          <a:p>
            <a:r>
              <a:rPr lang="en-US" dirty="0" smtClean="0"/>
              <a:t>Adjudication</a:t>
            </a:r>
          </a:p>
          <a:p>
            <a:r>
              <a:rPr lang="en-US" dirty="0" smtClean="0"/>
              <a:t>Rules</a:t>
            </a:r>
          </a:p>
          <a:p>
            <a:r>
              <a:rPr lang="en-US" dirty="0" smtClean="0"/>
              <a:t>Policies</a:t>
            </a:r>
          </a:p>
          <a:p>
            <a:r>
              <a:rPr lang="en-US" dirty="0" smtClean="0"/>
              <a:t>Guidelines</a:t>
            </a:r>
          </a:p>
          <a:p>
            <a:pPr marL="137160" indent="0">
              <a:buNone/>
            </a:pPr>
            <a:endParaRPr lang="en-CA" dirty="0"/>
          </a:p>
        </p:txBody>
      </p:sp>
    </p:spTree>
    <p:extLst>
      <p:ext uri="{BB962C8B-B14F-4D97-AF65-F5344CB8AC3E}">
        <p14:creationId xmlns:p14="http://schemas.microsoft.com/office/powerpoint/2010/main" val="2834725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a:t>3.  Best practices</a:t>
            </a:r>
            <a:r>
              <a:rPr lang="en-CA" dirty="0" smtClean="0"/>
              <a:t>	</a:t>
            </a:r>
          </a:p>
        </p:txBody>
      </p:sp>
      <p:sp>
        <p:nvSpPr>
          <p:cNvPr id="11267" name="Content Placeholder 2"/>
          <p:cNvSpPr>
            <a:spLocks noGrp="1"/>
          </p:cNvSpPr>
          <p:nvPr>
            <p:ph idx="1"/>
          </p:nvPr>
        </p:nvSpPr>
        <p:spPr/>
        <p:txBody>
          <a:bodyPr/>
          <a:lstStyle/>
          <a:p>
            <a:r>
              <a:rPr lang="en-US" dirty="0"/>
              <a:t>Communication: a necessary component of working in the public interest</a:t>
            </a:r>
          </a:p>
          <a:p>
            <a:r>
              <a:rPr lang="en-US" dirty="0"/>
              <a:t>Staff policies and training</a:t>
            </a:r>
          </a:p>
          <a:p>
            <a:r>
              <a:rPr lang="en-US" dirty="0"/>
              <a:t>Scanning the environment/ stakeholder relations</a:t>
            </a:r>
          </a:p>
          <a:p>
            <a:r>
              <a:rPr lang="en-US" dirty="0"/>
              <a:t>Shifting public interest demands:  a moving target</a:t>
            </a:r>
          </a:p>
          <a:p>
            <a:endParaRPr lang="en-CA"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Governance Elements</a:t>
            </a:r>
            <a:endParaRPr lang="en-CA" dirty="0"/>
          </a:p>
        </p:txBody>
      </p:sp>
      <p:sp>
        <p:nvSpPr>
          <p:cNvPr id="3" name="Content Placeholder 2"/>
          <p:cNvSpPr>
            <a:spLocks noGrp="1"/>
          </p:cNvSpPr>
          <p:nvPr>
            <p:ph idx="1"/>
          </p:nvPr>
        </p:nvSpPr>
        <p:spPr/>
        <p:txBody>
          <a:bodyPr/>
          <a:lstStyle/>
          <a:p>
            <a:r>
              <a:rPr lang="en-US" dirty="0" smtClean="0"/>
              <a:t>Mission Statement</a:t>
            </a:r>
          </a:p>
          <a:p>
            <a:r>
              <a:rPr lang="en-US" dirty="0" smtClean="0"/>
              <a:t>Strategic Plan/Business Plan </a:t>
            </a:r>
          </a:p>
          <a:p>
            <a:r>
              <a:rPr lang="en-US" dirty="0" smtClean="0"/>
              <a:t>Statement of Priorities</a:t>
            </a:r>
          </a:p>
          <a:p>
            <a:r>
              <a:rPr lang="en-US" dirty="0" smtClean="0"/>
              <a:t>Governance Charter</a:t>
            </a:r>
            <a:r>
              <a:rPr lang="en-CA" dirty="0" smtClean="0"/>
              <a:t> and Skills Matrix:  Composition of Board/Commission – Do you have the capacity to regulate in the public interest?</a:t>
            </a:r>
          </a:p>
          <a:p>
            <a:r>
              <a:rPr lang="en-US" dirty="0" smtClean="0"/>
              <a:t>Conflict of Interest Rules </a:t>
            </a:r>
          </a:p>
          <a:p>
            <a:r>
              <a:rPr lang="en-US" dirty="0" smtClean="0"/>
              <a:t>Stakeholder Advisory Boards</a:t>
            </a:r>
          </a:p>
        </p:txBody>
      </p:sp>
    </p:spTree>
    <p:extLst>
      <p:ext uri="{BB962C8B-B14F-4D97-AF65-F5344CB8AC3E}">
        <p14:creationId xmlns:p14="http://schemas.microsoft.com/office/powerpoint/2010/main" val="3345977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Law Elements</a:t>
            </a:r>
            <a:endParaRPr lang="en-CA" dirty="0"/>
          </a:p>
        </p:txBody>
      </p:sp>
      <p:sp>
        <p:nvSpPr>
          <p:cNvPr id="3" name="Content Placeholder 2"/>
          <p:cNvSpPr>
            <a:spLocks noGrp="1"/>
          </p:cNvSpPr>
          <p:nvPr>
            <p:ph idx="1"/>
          </p:nvPr>
        </p:nvSpPr>
        <p:spPr/>
        <p:txBody>
          <a:bodyPr>
            <a:normAutofit fontScale="92500" lnSpcReduction="20000"/>
          </a:bodyPr>
          <a:lstStyle/>
          <a:p>
            <a:pPr lvl="1"/>
            <a:r>
              <a:rPr lang="en-CA" dirty="0" smtClean="0"/>
              <a:t>failure </a:t>
            </a:r>
            <a:r>
              <a:rPr lang="en-CA" dirty="0"/>
              <a:t>to use discretionary powers in good faith and for a proper </a:t>
            </a:r>
            <a:r>
              <a:rPr lang="en-CA" dirty="0" smtClean="0"/>
              <a:t>purpose</a:t>
            </a:r>
          </a:p>
          <a:p>
            <a:pPr lvl="1"/>
            <a:r>
              <a:rPr lang="en-CA" dirty="0" smtClean="0"/>
              <a:t>failure </a:t>
            </a:r>
            <a:r>
              <a:rPr lang="en-CA" dirty="0"/>
              <a:t>to base decision on logically </a:t>
            </a:r>
            <a:r>
              <a:rPr lang="en-CA" dirty="0" smtClean="0"/>
              <a:t>probative evidence</a:t>
            </a:r>
          </a:p>
          <a:p>
            <a:pPr lvl="1"/>
            <a:r>
              <a:rPr lang="en-CA" dirty="0" smtClean="0"/>
              <a:t>failure </a:t>
            </a:r>
            <a:r>
              <a:rPr lang="en-CA" dirty="0"/>
              <a:t>to consider relevant considerations/taking into account irrelevant considerations</a:t>
            </a:r>
          </a:p>
          <a:p>
            <a:pPr lvl="1"/>
            <a:r>
              <a:rPr lang="en-CA" dirty="0"/>
              <a:t>failure to observe the basic rules of </a:t>
            </a:r>
            <a:r>
              <a:rPr lang="en-CA" dirty="0" smtClean="0"/>
              <a:t>procedural fairness</a:t>
            </a:r>
            <a:endParaRPr lang="en-CA" dirty="0"/>
          </a:p>
          <a:p>
            <a:pPr lvl="1"/>
            <a:r>
              <a:rPr lang="en-CA" dirty="0" smtClean="0"/>
              <a:t>conflict </a:t>
            </a:r>
            <a:r>
              <a:rPr lang="en-CA" dirty="0"/>
              <a:t>of </a:t>
            </a:r>
            <a:r>
              <a:rPr lang="en-CA" dirty="0" smtClean="0"/>
              <a:t>interest, reasonable apprehension of bias</a:t>
            </a:r>
          </a:p>
          <a:p>
            <a:pPr lvl="1"/>
            <a:r>
              <a:rPr lang="en-CA" dirty="0" smtClean="0"/>
              <a:t>improperly </a:t>
            </a:r>
            <a:r>
              <a:rPr lang="en-CA" dirty="0"/>
              <a:t>fettering discretion </a:t>
            </a:r>
          </a:p>
          <a:p>
            <a:pPr lvl="1"/>
            <a:r>
              <a:rPr lang="en-CA" dirty="0"/>
              <a:t>improper delegation</a:t>
            </a:r>
          </a:p>
          <a:p>
            <a:pPr lvl="1"/>
            <a:r>
              <a:rPr lang="en-CA" dirty="0"/>
              <a:t>refusing to exercise a discretionary power in circumstances where the decision-maker is under a duty to do so, or</a:t>
            </a:r>
          </a:p>
          <a:p>
            <a:pPr lvl="1"/>
            <a:r>
              <a:rPr lang="en-CA" dirty="0"/>
              <a:t>unreasonably delaying the making of a decision that the decision-maker is under a duty to make.</a:t>
            </a:r>
          </a:p>
          <a:p>
            <a:endParaRPr lang="en-CA" dirty="0"/>
          </a:p>
        </p:txBody>
      </p:sp>
    </p:spTree>
    <p:extLst>
      <p:ext uri="{BB962C8B-B14F-4D97-AF65-F5344CB8AC3E}">
        <p14:creationId xmlns:p14="http://schemas.microsoft.com/office/powerpoint/2010/main" val="1560876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Outline</a:t>
            </a:r>
            <a:endParaRPr lang="en-CA" dirty="0"/>
          </a:p>
        </p:txBody>
      </p:sp>
      <p:sp>
        <p:nvSpPr>
          <p:cNvPr id="4099" name="Content Placeholder 2"/>
          <p:cNvSpPr>
            <a:spLocks noGrp="1"/>
          </p:cNvSpPr>
          <p:nvPr>
            <p:ph idx="1"/>
          </p:nvPr>
        </p:nvSpPr>
        <p:spPr/>
        <p:txBody>
          <a:bodyPr/>
          <a:lstStyle/>
          <a:p>
            <a:pPr marL="457200" indent="-457200">
              <a:buFont typeface="+mj-lt"/>
              <a:buAutoNum type="arabicPeriod"/>
            </a:pPr>
            <a:r>
              <a:rPr lang="en-US" dirty="0"/>
              <a:t>Why do regulators have a duty to act in the public interest? What is the duty to act in the public interest?</a:t>
            </a:r>
          </a:p>
          <a:p>
            <a:pPr marL="457200" indent="-457200">
              <a:buFont typeface="+mj-lt"/>
              <a:buAutoNum type="arabicPeriod"/>
            </a:pPr>
            <a:r>
              <a:rPr lang="en-US" dirty="0"/>
              <a:t>How does a regulator determine what is its specific focus concerning the public interest? </a:t>
            </a:r>
          </a:p>
          <a:p>
            <a:pPr marL="457200" indent="-457200">
              <a:buFont typeface="+mj-lt"/>
              <a:buAutoNum type="arabicPeriod"/>
            </a:pPr>
            <a:r>
              <a:rPr lang="en-US" dirty="0"/>
              <a:t>Are there best </a:t>
            </a:r>
            <a:r>
              <a:rPr lang="en-US" dirty="0" smtClean="0"/>
              <a:t>practices regarding including public </a:t>
            </a:r>
            <a:r>
              <a:rPr lang="en-US" dirty="0"/>
              <a:t>interest in </a:t>
            </a:r>
            <a:r>
              <a:rPr lang="en-US" dirty="0" smtClean="0"/>
              <a:t>regulatory processes?</a:t>
            </a:r>
            <a:endParaRPr lang="en-US" dirty="0"/>
          </a:p>
          <a:p>
            <a:pPr marL="457200" indent="-457200">
              <a:buFont typeface="+mj-lt"/>
              <a:buAutoNum type="arabicPeriod"/>
            </a:pPr>
            <a:r>
              <a:rPr lang="en-US" dirty="0" smtClean="0"/>
              <a:t>How does a regulator resolve conflicting duties or elements of the public interest?</a:t>
            </a:r>
            <a:endParaRPr lang="en-US" dirty="0"/>
          </a:p>
          <a:p>
            <a:endParaRPr lang="en-CA"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Is there only one public interest?</a:t>
            </a:r>
            <a:endParaRPr lang="en-CA" dirty="0"/>
          </a:p>
        </p:txBody>
      </p:sp>
      <p:sp>
        <p:nvSpPr>
          <p:cNvPr id="3" name="Content Placeholder 2"/>
          <p:cNvSpPr>
            <a:spLocks noGrp="1"/>
          </p:cNvSpPr>
          <p:nvPr>
            <p:ph idx="1"/>
          </p:nvPr>
        </p:nvSpPr>
        <p:spPr/>
        <p:txBody>
          <a:bodyPr rtlCol="0">
            <a:normAutofit/>
          </a:bodyPr>
          <a:lstStyle/>
          <a:p>
            <a:r>
              <a:rPr lang="en-US" dirty="0"/>
              <a:t>Conflicting public interest duties</a:t>
            </a:r>
          </a:p>
          <a:p>
            <a:pPr lvl="1"/>
            <a:endParaRPr lang="en-US" dirty="0"/>
          </a:p>
          <a:p>
            <a:pPr lvl="1"/>
            <a:r>
              <a:rPr lang="en-US" dirty="0"/>
              <a:t>Obligations to different segments of the public</a:t>
            </a:r>
          </a:p>
          <a:p>
            <a:pPr lvl="1"/>
            <a:endParaRPr lang="en-US" dirty="0"/>
          </a:p>
          <a:p>
            <a:pPr lvl="1"/>
            <a:r>
              <a:rPr lang="en-US" dirty="0"/>
              <a:t>Balancing interests in the process </a:t>
            </a:r>
          </a:p>
          <a:p>
            <a:pPr lvl="1"/>
            <a:endParaRPr lang="en-US" dirty="0"/>
          </a:p>
          <a:p>
            <a:pPr lvl="1"/>
            <a:r>
              <a:rPr lang="en-US" dirty="0"/>
              <a:t>Limits to the public interest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Touch Regulation</a:t>
            </a:r>
            <a:endParaRPr lang="en-CA" dirty="0"/>
          </a:p>
        </p:txBody>
      </p:sp>
      <p:sp>
        <p:nvSpPr>
          <p:cNvPr id="3" name="Content Placeholder 2"/>
          <p:cNvSpPr>
            <a:spLocks noGrp="1"/>
          </p:cNvSpPr>
          <p:nvPr>
            <p:ph idx="1"/>
          </p:nvPr>
        </p:nvSpPr>
        <p:spPr/>
        <p:txBody>
          <a:bodyPr/>
          <a:lstStyle/>
          <a:p>
            <a:r>
              <a:rPr lang="en-US" dirty="0" smtClean="0"/>
              <a:t>U.K. – coming to Canada (see B.C. College of Nurses)</a:t>
            </a:r>
          </a:p>
          <a:p>
            <a:r>
              <a:rPr lang="en-US" dirty="0" smtClean="0"/>
              <a:t>Right-touch regulation is the minimum regulatory force required to achieve the desired result</a:t>
            </a:r>
          </a:p>
          <a:p>
            <a:r>
              <a:rPr lang="en-US" dirty="0" smtClean="0"/>
              <a:t>Six Principles</a:t>
            </a:r>
          </a:p>
          <a:p>
            <a:endParaRPr lang="en-CA" dirty="0"/>
          </a:p>
        </p:txBody>
      </p:sp>
    </p:spTree>
    <p:extLst>
      <p:ext uri="{BB962C8B-B14F-4D97-AF65-F5344CB8AC3E}">
        <p14:creationId xmlns:p14="http://schemas.microsoft.com/office/powerpoint/2010/main" val="395768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Right-Touch Regulation</a:t>
            </a:r>
            <a:endParaRPr lang="en-CA" dirty="0"/>
          </a:p>
        </p:txBody>
      </p:sp>
      <p:sp>
        <p:nvSpPr>
          <p:cNvPr id="3" name="Content Placeholder 2"/>
          <p:cNvSpPr>
            <a:spLocks noGrp="1"/>
          </p:cNvSpPr>
          <p:nvPr>
            <p:ph idx="1"/>
          </p:nvPr>
        </p:nvSpPr>
        <p:spPr/>
        <p:txBody>
          <a:bodyPr/>
          <a:lstStyle/>
          <a:p>
            <a:pPr lvl="0" eaLnBrk="0" hangingPunct="0"/>
            <a:r>
              <a:rPr lang="en-CA" dirty="0"/>
              <a:t>Proportionate: regulators should only intervene when necessary. Remedies should be appropriate to the risk posed, and costs identified and minimised</a:t>
            </a:r>
          </a:p>
          <a:p>
            <a:pPr lvl="0" eaLnBrk="0" hangingPunct="0"/>
            <a:r>
              <a:rPr lang="en-CA" dirty="0"/>
              <a:t>Consistent: rules and standards must be joined up and implemented fairly</a:t>
            </a:r>
          </a:p>
          <a:p>
            <a:pPr lvl="0" eaLnBrk="0" hangingPunct="0"/>
            <a:r>
              <a:rPr lang="en-CA" dirty="0"/>
              <a:t>Targeted: regulation should be focused on the problem, and minimise side effects</a:t>
            </a:r>
          </a:p>
          <a:p>
            <a:endParaRPr lang="en-CA" dirty="0"/>
          </a:p>
        </p:txBody>
      </p:sp>
    </p:spTree>
    <p:extLst>
      <p:ext uri="{BB962C8B-B14F-4D97-AF65-F5344CB8AC3E}">
        <p14:creationId xmlns:p14="http://schemas.microsoft.com/office/powerpoint/2010/main" val="24144895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Right-touch regulation</a:t>
            </a:r>
            <a:endParaRPr lang="en-CA" dirty="0"/>
          </a:p>
        </p:txBody>
      </p:sp>
      <p:sp>
        <p:nvSpPr>
          <p:cNvPr id="3" name="Content Placeholder 2"/>
          <p:cNvSpPr>
            <a:spLocks noGrp="1"/>
          </p:cNvSpPr>
          <p:nvPr>
            <p:ph idx="1"/>
          </p:nvPr>
        </p:nvSpPr>
        <p:spPr/>
        <p:txBody>
          <a:bodyPr>
            <a:normAutofit fontScale="92500" lnSpcReduction="20000"/>
          </a:bodyPr>
          <a:lstStyle/>
          <a:p>
            <a:pPr lvl="0" eaLnBrk="0" hangingPunct="0"/>
            <a:r>
              <a:rPr lang="en-CA" dirty="0"/>
              <a:t>Transparent: regulators should be open, and keep regulations simple and user friendly</a:t>
            </a:r>
          </a:p>
          <a:p>
            <a:pPr lvl="0" eaLnBrk="0" hangingPunct="0"/>
            <a:r>
              <a:rPr lang="en-CA" dirty="0"/>
              <a:t>Accountable: regulators must be able to justify decisions, and be subject to public scrutiny.</a:t>
            </a:r>
          </a:p>
          <a:p>
            <a:pPr eaLnBrk="0" hangingPunct="0"/>
            <a:r>
              <a:rPr lang="en-CA" dirty="0" smtClean="0"/>
              <a:t>Agility: regulators must look </a:t>
            </a:r>
            <a:r>
              <a:rPr lang="en-CA" dirty="0"/>
              <a:t>forward to anticipate change rather than </a:t>
            </a:r>
            <a:r>
              <a:rPr lang="en-CA" dirty="0" smtClean="0"/>
              <a:t>looking back </a:t>
            </a:r>
            <a:r>
              <a:rPr lang="en-CA" dirty="0"/>
              <a:t>to prevent the last crisis from happening again. </a:t>
            </a:r>
            <a:r>
              <a:rPr lang="en-CA" dirty="0" smtClean="0"/>
              <a:t>An agile </a:t>
            </a:r>
            <a:r>
              <a:rPr lang="en-CA" dirty="0"/>
              <a:t>regulator would foresee changes that are going to occur in its field, anticipate the risks that will arise as a result of those changes, and take timely action to mitigate those risks. At the same time, an agile regulator would not react to everything as changes may occur which do not need a regulatory response. </a:t>
            </a:r>
          </a:p>
        </p:txBody>
      </p:sp>
    </p:spTree>
    <p:extLst>
      <p:ext uri="{BB962C8B-B14F-4D97-AF65-F5344CB8AC3E}">
        <p14:creationId xmlns:p14="http://schemas.microsoft.com/office/powerpoint/2010/main" val="619942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CA" dirty="0"/>
          </a:p>
        </p:txBody>
      </p:sp>
      <p:sp>
        <p:nvSpPr>
          <p:cNvPr id="3" name="Content Placeholder 2"/>
          <p:cNvSpPr>
            <a:spLocks noGrp="1"/>
          </p:cNvSpPr>
          <p:nvPr>
            <p:ph idx="1"/>
          </p:nvPr>
        </p:nvSpPr>
        <p:spPr/>
        <p:txBody>
          <a:bodyPr>
            <a:normAutofit/>
          </a:bodyPr>
          <a:lstStyle/>
          <a:p>
            <a:endParaRPr lang="en-US" sz="4800" dirty="0" smtClean="0"/>
          </a:p>
          <a:p>
            <a:r>
              <a:rPr lang="en-US" sz="4800" smtClean="0"/>
              <a:t> Questions</a:t>
            </a:r>
            <a:r>
              <a:rPr lang="en-US" sz="4800" dirty="0" smtClean="0"/>
              <a:t>?</a:t>
            </a:r>
          </a:p>
          <a:p>
            <a:pPr marL="137160" indent="0">
              <a:buNone/>
            </a:pPr>
            <a:endParaRPr lang="en-CA" sz="4800" dirty="0"/>
          </a:p>
        </p:txBody>
      </p:sp>
    </p:spTree>
    <p:extLst>
      <p:ext uri="{BB962C8B-B14F-4D97-AF65-F5344CB8AC3E}">
        <p14:creationId xmlns:p14="http://schemas.microsoft.com/office/powerpoint/2010/main" val="1965630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a:t>1.  The duty to act in the public interest</a:t>
            </a:r>
            <a:endParaRPr lang="en-CA" dirty="0" smtClean="0"/>
          </a:p>
        </p:txBody>
      </p:sp>
      <p:sp>
        <p:nvSpPr>
          <p:cNvPr id="5123" name="Content Placeholder 2"/>
          <p:cNvSpPr>
            <a:spLocks noGrp="1"/>
          </p:cNvSpPr>
          <p:nvPr>
            <p:ph idx="1"/>
          </p:nvPr>
        </p:nvSpPr>
        <p:spPr/>
        <p:txBody>
          <a:bodyPr/>
          <a:lstStyle/>
          <a:p>
            <a:pPr marL="0" indent="0">
              <a:buNone/>
            </a:pPr>
            <a:r>
              <a:rPr lang="en-US" dirty="0"/>
              <a:t>The requirement to act in the public interest</a:t>
            </a:r>
          </a:p>
          <a:p>
            <a:pPr lvl="2"/>
            <a:r>
              <a:rPr lang="en-US" dirty="0"/>
              <a:t>Delegated responsibility by the public to the regulator</a:t>
            </a:r>
          </a:p>
          <a:p>
            <a:pPr lvl="2"/>
            <a:r>
              <a:rPr lang="en-US" dirty="0"/>
              <a:t>Delegated exercise of judgment and discretion</a:t>
            </a:r>
          </a:p>
          <a:p>
            <a:pPr lvl="2"/>
            <a:r>
              <a:rPr lang="en-US" dirty="0" smtClean="0"/>
              <a:t>Public </a:t>
            </a:r>
            <a:r>
              <a:rPr lang="en-US" dirty="0"/>
              <a:t>trust in the license or other ‘brand’ </a:t>
            </a:r>
          </a:p>
          <a:p>
            <a:pPr lvl="2"/>
            <a:r>
              <a:rPr lang="en-US" dirty="0"/>
              <a:t>Founded on a cultural consensus</a:t>
            </a:r>
          </a:p>
          <a:p>
            <a:endParaRPr lang="en-CA"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Public Interest”</a:t>
            </a:r>
            <a:endParaRPr lang="en-CA" dirty="0"/>
          </a:p>
        </p:txBody>
      </p:sp>
      <p:sp>
        <p:nvSpPr>
          <p:cNvPr id="3" name="Content Placeholder 2"/>
          <p:cNvSpPr>
            <a:spLocks noGrp="1"/>
          </p:cNvSpPr>
          <p:nvPr>
            <p:ph idx="1"/>
          </p:nvPr>
        </p:nvSpPr>
        <p:spPr/>
        <p:txBody>
          <a:bodyPr/>
          <a:lstStyle/>
          <a:p>
            <a:r>
              <a:rPr lang="en-US" dirty="0" smtClean="0"/>
              <a:t>Limited guidance from case law</a:t>
            </a:r>
          </a:p>
          <a:p>
            <a:endParaRPr lang="en-US" dirty="0" smtClean="0"/>
          </a:p>
          <a:p>
            <a:r>
              <a:rPr lang="en-US" dirty="0" err="1" smtClean="0"/>
              <a:t>SCC</a:t>
            </a:r>
            <a:r>
              <a:rPr lang="en-US" dirty="0" smtClean="0"/>
              <a:t> in </a:t>
            </a:r>
            <a:r>
              <a:rPr lang="en-US" i="1" dirty="0" smtClean="0"/>
              <a:t>R. v. Morales</a:t>
            </a:r>
            <a:r>
              <a:rPr lang="en-US" dirty="0" smtClean="0"/>
              <a:t>:</a:t>
            </a:r>
          </a:p>
          <a:p>
            <a:pPr marL="137160" indent="0">
              <a:buNone/>
            </a:pPr>
            <a:endParaRPr lang="en-US" dirty="0" smtClean="0"/>
          </a:p>
          <a:p>
            <a:r>
              <a:rPr lang="en-US" dirty="0" smtClean="0"/>
              <a:t>“As currently defined by the courts, the term “public interest” is incapable of framing the legal debate in any meaningful manner or structuring discretion in any way”</a:t>
            </a:r>
            <a:endParaRPr lang="en-CA" dirty="0"/>
          </a:p>
        </p:txBody>
      </p:sp>
    </p:spTree>
    <p:extLst>
      <p:ext uri="{BB962C8B-B14F-4D97-AF65-F5344CB8AC3E}">
        <p14:creationId xmlns:p14="http://schemas.microsoft.com/office/powerpoint/2010/main" val="382552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Decisions in the Public Interest</a:t>
            </a:r>
            <a:endParaRPr lang="en-CA" dirty="0"/>
          </a:p>
        </p:txBody>
      </p:sp>
      <p:sp>
        <p:nvSpPr>
          <p:cNvPr id="3" name="Content Placeholder 2"/>
          <p:cNvSpPr>
            <a:spLocks noGrp="1"/>
          </p:cNvSpPr>
          <p:nvPr>
            <p:ph idx="1"/>
          </p:nvPr>
        </p:nvSpPr>
        <p:spPr/>
        <p:txBody>
          <a:bodyPr/>
          <a:lstStyle/>
          <a:p>
            <a:r>
              <a:rPr lang="en-US" dirty="0" smtClean="0"/>
              <a:t>“Public Interest”– must be interpreted in light of the legislative history of particular provision, and the legislative and social context in which phrase is used</a:t>
            </a:r>
          </a:p>
          <a:p>
            <a:r>
              <a:rPr lang="en-US" dirty="0"/>
              <a:t>Decision-makers must base their decisions on the facts of the case, must be consistent with terms and purpose of statute, and not act in an arbitrary </a:t>
            </a:r>
            <a:r>
              <a:rPr lang="en-US" dirty="0" smtClean="0"/>
              <a:t>manner</a:t>
            </a:r>
          </a:p>
          <a:p>
            <a:r>
              <a:rPr lang="en-US" dirty="0" smtClean="0"/>
              <a:t>Common law guidance re discretionary decisions</a:t>
            </a:r>
          </a:p>
          <a:p>
            <a:endParaRPr lang="en-CA" dirty="0"/>
          </a:p>
        </p:txBody>
      </p:sp>
    </p:spTree>
    <p:extLst>
      <p:ext uri="{BB962C8B-B14F-4D97-AF65-F5344CB8AC3E}">
        <p14:creationId xmlns:p14="http://schemas.microsoft.com/office/powerpoint/2010/main" val="253089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Interest</a:t>
            </a:r>
            <a:endParaRPr lang="en-CA" dirty="0"/>
          </a:p>
        </p:txBody>
      </p:sp>
      <p:sp>
        <p:nvSpPr>
          <p:cNvPr id="3" name="Content Placeholder 2"/>
          <p:cNvSpPr>
            <a:spLocks noGrp="1"/>
          </p:cNvSpPr>
          <p:nvPr>
            <p:ph idx="1"/>
          </p:nvPr>
        </p:nvSpPr>
        <p:spPr/>
        <p:txBody>
          <a:bodyPr/>
          <a:lstStyle/>
          <a:p>
            <a:r>
              <a:rPr lang="en-US" dirty="0" smtClean="0"/>
              <a:t>Take into consideration the concerns of society generally, or at least those concerns relevant given the statutory scheme, and not merely the interests of one segment of society</a:t>
            </a:r>
          </a:p>
          <a:p>
            <a:r>
              <a:rPr lang="en-US" dirty="0" smtClean="0"/>
              <a:t>Equality and human rights values properly form part of the determination of what constitutes the public interest</a:t>
            </a:r>
          </a:p>
          <a:p>
            <a:r>
              <a:rPr lang="en-US" dirty="0" err="1" smtClean="0"/>
              <a:t>Doré</a:t>
            </a:r>
            <a:r>
              <a:rPr lang="en-US" dirty="0" smtClean="0"/>
              <a:t> – obligation to take Charter values into account in adjudicative decision-making</a:t>
            </a:r>
            <a:endParaRPr lang="en-CA" dirty="0"/>
          </a:p>
        </p:txBody>
      </p:sp>
    </p:spTree>
    <p:extLst>
      <p:ext uri="{BB962C8B-B14F-4D97-AF65-F5344CB8AC3E}">
        <p14:creationId xmlns:p14="http://schemas.microsoft.com/office/powerpoint/2010/main" val="3817521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Identifying the public interest</a:t>
            </a:r>
            <a:endParaRPr lang="en-CA" dirty="0"/>
          </a:p>
        </p:txBody>
      </p:sp>
      <p:sp>
        <p:nvSpPr>
          <p:cNvPr id="3" name="Content Placeholder 2"/>
          <p:cNvSpPr>
            <a:spLocks noGrp="1"/>
          </p:cNvSpPr>
          <p:nvPr>
            <p:ph idx="1"/>
          </p:nvPr>
        </p:nvSpPr>
        <p:spPr/>
        <p:txBody>
          <a:bodyPr/>
          <a:lstStyle/>
          <a:p>
            <a:r>
              <a:rPr lang="en-US" dirty="0" smtClean="0"/>
              <a:t>Statutes and Regulations</a:t>
            </a:r>
          </a:p>
          <a:p>
            <a:pPr lvl="1"/>
            <a:r>
              <a:rPr lang="en-US" dirty="0" smtClean="0"/>
              <a:t>Explicit/implicit</a:t>
            </a:r>
          </a:p>
          <a:p>
            <a:pPr lvl="1"/>
            <a:r>
              <a:rPr lang="en-US" dirty="0" smtClean="0"/>
              <a:t>General/specific</a:t>
            </a:r>
          </a:p>
          <a:p>
            <a:r>
              <a:rPr lang="en-US" dirty="0" smtClean="0"/>
              <a:t>Regulatory Tool Box</a:t>
            </a:r>
          </a:p>
          <a:p>
            <a:r>
              <a:rPr lang="en-US" dirty="0" smtClean="0"/>
              <a:t>Mission Statement</a:t>
            </a:r>
          </a:p>
          <a:p>
            <a:r>
              <a:rPr lang="en-US" dirty="0" smtClean="0"/>
              <a:t>Rules, Policies, Guidelines</a:t>
            </a:r>
          </a:p>
          <a:p>
            <a:r>
              <a:rPr lang="en-US" dirty="0" smtClean="0"/>
              <a:t>Strategic Plan/Business Plan/Priorities</a:t>
            </a:r>
          </a:p>
          <a:p>
            <a:r>
              <a:rPr lang="en-US" dirty="0" smtClean="0"/>
              <a:t>General: Charter, Human Rights Code, Privacy</a:t>
            </a:r>
          </a:p>
          <a:p>
            <a:r>
              <a:rPr lang="en-US" dirty="0" smtClean="0"/>
              <a:t>Adjudicative Decisions</a:t>
            </a:r>
          </a:p>
          <a:p>
            <a:endParaRPr lang="en-US" dirty="0" smtClean="0"/>
          </a:p>
          <a:p>
            <a:endParaRPr lang="en-CA" dirty="0"/>
          </a:p>
        </p:txBody>
      </p:sp>
    </p:spTree>
    <p:extLst>
      <p:ext uri="{BB962C8B-B14F-4D97-AF65-F5344CB8AC3E}">
        <p14:creationId xmlns:p14="http://schemas.microsoft.com/office/powerpoint/2010/main" val="1684263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r>
              <a:rPr lang="en-US" dirty="0"/>
              <a:t>2. Identifying the public interest </a:t>
            </a:r>
            <a:endParaRPr lang="en-CA" dirty="0" smtClean="0"/>
          </a:p>
        </p:txBody>
      </p:sp>
      <p:sp>
        <p:nvSpPr>
          <p:cNvPr id="6147" name="Content Placeholder 2"/>
          <p:cNvSpPr>
            <a:spLocks noGrp="1"/>
          </p:cNvSpPr>
          <p:nvPr>
            <p:ph idx="1"/>
          </p:nvPr>
        </p:nvSpPr>
        <p:spPr/>
        <p:txBody>
          <a:bodyPr/>
          <a:lstStyle/>
          <a:p>
            <a:r>
              <a:rPr lang="en-US" dirty="0"/>
              <a:t>Governing legislation </a:t>
            </a:r>
            <a:r>
              <a:rPr lang="en-US" dirty="0" smtClean="0"/>
              <a:t>– may contain explicit provisions </a:t>
            </a:r>
            <a:endParaRPr lang="en-US" dirty="0"/>
          </a:p>
          <a:p>
            <a:pPr lvl="2"/>
            <a:r>
              <a:rPr lang="en-US" dirty="0"/>
              <a:t>Example:  Law Society Act section 4.2 paragraph 3</a:t>
            </a:r>
          </a:p>
          <a:p>
            <a:pPr lvl="2"/>
            <a:endParaRPr lang="en-US" dirty="0"/>
          </a:p>
          <a:p>
            <a:pPr marL="457200" lvl="2" indent="0">
              <a:buNone/>
            </a:pPr>
            <a:r>
              <a:rPr lang="en-US" dirty="0"/>
              <a:t>“The Society has a duty to protect the public interest</a:t>
            </a:r>
            <a:r>
              <a:rPr lang="en-US" dirty="0" smtClean="0"/>
              <a:t>”</a:t>
            </a:r>
          </a:p>
          <a:p>
            <a:pPr marL="457200" lvl="2" indent="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Statutory Provisions</a:t>
            </a:r>
            <a:endParaRPr lang="en-CA" dirty="0"/>
          </a:p>
        </p:txBody>
      </p:sp>
      <p:sp>
        <p:nvSpPr>
          <p:cNvPr id="3" name="Content Placeholder 2"/>
          <p:cNvSpPr>
            <a:spLocks noGrp="1"/>
          </p:cNvSpPr>
          <p:nvPr>
            <p:ph idx="1"/>
          </p:nvPr>
        </p:nvSpPr>
        <p:spPr>
          <a:xfrm>
            <a:off x="457200" y="1268760"/>
            <a:ext cx="8229600" cy="5040600"/>
          </a:xfrm>
        </p:spPr>
        <p:txBody>
          <a:bodyPr>
            <a:normAutofit fontScale="85000" lnSpcReduction="10000"/>
          </a:bodyPr>
          <a:lstStyle/>
          <a:p>
            <a:r>
              <a:rPr lang="en-CA" dirty="0"/>
              <a:t>Regulated Health Professions Act</a:t>
            </a:r>
          </a:p>
          <a:p>
            <a:r>
              <a:rPr lang="en-CA" dirty="0" smtClean="0"/>
              <a:t>36</a:t>
            </a:r>
            <a:r>
              <a:rPr lang="en-CA" dirty="0"/>
              <a:t>.  (1)  [Keep confidential all information that a person learns in the course of their duties except] …. (g) to confirm whether the College is investigating a member, </a:t>
            </a:r>
            <a:r>
              <a:rPr lang="en-CA" b="1" dirty="0"/>
              <a:t>if there is a compelling public interest</a:t>
            </a:r>
            <a:r>
              <a:rPr lang="en-CA" dirty="0"/>
              <a:t> in the disclosure of that information</a:t>
            </a:r>
          </a:p>
          <a:p>
            <a:r>
              <a:rPr lang="en-CA" dirty="0"/>
              <a:t>Health Professions Procedural Code</a:t>
            </a:r>
          </a:p>
          <a:p>
            <a:r>
              <a:rPr lang="en-CA" dirty="0"/>
              <a:t>2.1  It is the duty of the College to work in consultation with the Minister to ensure, </a:t>
            </a:r>
            <a:r>
              <a:rPr lang="en-CA" b="1" dirty="0"/>
              <a:t>as a matter of public interest,</a:t>
            </a:r>
            <a:r>
              <a:rPr lang="en-CA" dirty="0"/>
              <a:t> that the people of Ontario have access to adequate numbers of qualified, skilled and competent regulated health professionals.</a:t>
            </a:r>
          </a:p>
          <a:p>
            <a:r>
              <a:rPr lang="en-CA" dirty="0"/>
              <a:t>3(2) (2)  In carrying out its objects, the College has a </a:t>
            </a:r>
            <a:r>
              <a:rPr lang="en-CA" b="1" dirty="0"/>
              <a:t>duty to serve and protect the public interest.</a:t>
            </a:r>
            <a:endParaRPr lang="en-CA" dirty="0"/>
          </a:p>
          <a:p>
            <a:endParaRPr lang="en-CA" dirty="0"/>
          </a:p>
        </p:txBody>
      </p:sp>
    </p:spTree>
    <p:extLst>
      <p:ext uri="{BB962C8B-B14F-4D97-AF65-F5344CB8AC3E}">
        <p14:creationId xmlns:p14="http://schemas.microsoft.com/office/powerpoint/2010/main" val="40641799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7">
      <a:dk1>
        <a:sysClr val="windowText" lastClr="000000"/>
      </a:dk1>
      <a:lt1>
        <a:sysClr val="window" lastClr="FFFFFF"/>
      </a:lt1>
      <a:dk2>
        <a:srgbClr val="696464"/>
      </a:dk2>
      <a:lt2>
        <a:srgbClr val="E9E5DC"/>
      </a:lt2>
      <a:accent1>
        <a:srgbClr val="7421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316</TotalTime>
  <Words>1237</Words>
  <Application>Microsoft Office PowerPoint</Application>
  <PresentationFormat>On-screen Show (4:3)</PresentationFormat>
  <Paragraphs>157</Paragraphs>
  <Slides>24</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Book Antiqua</vt:lpstr>
      <vt:lpstr>Calibri</vt:lpstr>
      <vt:lpstr>Lucida Sans</vt:lpstr>
      <vt:lpstr>Wingdings</vt:lpstr>
      <vt:lpstr>Wingdings 2</vt:lpstr>
      <vt:lpstr>Wingdings 3</vt:lpstr>
      <vt:lpstr>Apex</vt:lpstr>
      <vt:lpstr>Duty of a Regulator Regulating in the Public Interest</vt:lpstr>
      <vt:lpstr>Outline</vt:lpstr>
      <vt:lpstr>1.  The duty to act in the public interest</vt:lpstr>
      <vt:lpstr>“The Public Interest”</vt:lpstr>
      <vt:lpstr>Decisions in the Public Interest</vt:lpstr>
      <vt:lpstr>Public Interest</vt:lpstr>
      <vt:lpstr>2. Identifying the public interest</vt:lpstr>
      <vt:lpstr>2. Identifying the public interest </vt:lpstr>
      <vt:lpstr>Other Statutory Provisions</vt:lpstr>
      <vt:lpstr>2. Identifying the public interest…….</vt:lpstr>
      <vt:lpstr>2. Identifying the public interest</vt:lpstr>
      <vt:lpstr>Identifying the public interest</vt:lpstr>
      <vt:lpstr>2.  Risks re Public Interest</vt:lpstr>
      <vt:lpstr>3.  Best practices</vt:lpstr>
      <vt:lpstr>Best Practices – Public Interest</vt:lpstr>
      <vt:lpstr>Best Practices – Public Interest</vt:lpstr>
      <vt:lpstr>3.  Best practices </vt:lpstr>
      <vt:lpstr>Other Governance Elements</vt:lpstr>
      <vt:lpstr>Administrative Law Elements</vt:lpstr>
      <vt:lpstr>Is there only one public interest?</vt:lpstr>
      <vt:lpstr>Right Touch Regulation</vt:lpstr>
      <vt:lpstr>Right-Touch Regulation</vt:lpstr>
      <vt:lpstr>Right-touch regulation</vt:lpstr>
      <vt:lpstr>Thank You!</vt:lpstr>
    </vt:vector>
  </TitlesOfParts>
  <Company>LSUC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Public Sector Lawyers in Protecting the Public Interest</dc:title>
  <dc:creator>dabraham</dc:creator>
  <cp:lastModifiedBy>Grace Knakowski</cp:lastModifiedBy>
  <cp:revision>39</cp:revision>
  <cp:lastPrinted>2014-10-29T21:37:20Z</cp:lastPrinted>
  <dcterms:created xsi:type="dcterms:W3CDTF">2014-03-26T19:50:08Z</dcterms:created>
  <dcterms:modified xsi:type="dcterms:W3CDTF">2014-11-06T17:46:35Z</dcterms:modified>
</cp:coreProperties>
</file>