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0"/>
  </p:notesMasterIdLst>
  <p:sldIdLst>
    <p:sldId id="256" r:id="rId3"/>
    <p:sldId id="257" r:id="rId4"/>
    <p:sldId id="258" r:id="rId5"/>
    <p:sldId id="259" r:id="rId6"/>
    <p:sldId id="260" r:id="rId7"/>
    <p:sldId id="272" r:id="rId8"/>
    <p:sldId id="291" r:id="rId9"/>
    <p:sldId id="292" r:id="rId10"/>
    <p:sldId id="293" r:id="rId11"/>
    <p:sldId id="294" r:id="rId12"/>
    <p:sldId id="262" r:id="rId13"/>
    <p:sldId id="277" r:id="rId14"/>
    <p:sldId id="280" r:id="rId15"/>
    <p:sldId id="276" r:id="rId16"/>
    <p:sldId id="264" r:id="rId17"/>
    <p:sldId id="265" r:id="rId18"/>
    <p:sldId id="278" r:id="rId19"/>
    <p:sldId id="267" r:id="rId20"/>
    <p:sldId id="268" r:id="rId21"/>
    <p:sldId id="269" r:id="rId22"/>
    <p:sldId id="275" r:id="rId23"/>
    <p:sldId id="274" r:id="rId24"/>
    <p:sldId id="273" r:id="rId25"/>
    <p:sldId id="295" r:id="rId26"/>
    <p:sldId id="296" r:id="rId27"/>
    <p:sldId id="298" r:id="rId28"/>
    <p:sldId id="299"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8"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CA"/>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E8E78E3B-0011-4869-8EE5-7758ECE23269}" type="datetimeFigureOut">
              <a:rPr lang="en-CA" smtClean="0"/>
              <a:t>07/11/2013</a:t>
            </a:fld>
            <a:endParaRPr lang="en-CA"/>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CA"/>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CA"/>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A92468E-7585-4CAA-B47C-439554C6F44C}" type="slidenum">
              <a:rPr lang="en-CA" smtClean="0"/>
              <a:t>‹#›</a:t>
            </a:fld>
            <a:endParaRPr lang="en-CA"/>
          </a:p>
        </p:txBody>
      </p:sp>
    </p:spTree>
    <p:extLst>
      <p:ext uri="{BB962C8B-B14F-4D97-AF65-F5344CB8AC3E}">
        <p14:creationId xmlns:p14="http://schemas.microsoft.com/office/powerpoint/2010/main" val="991952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965162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007090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123998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048795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759974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035051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316063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8348985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42653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255981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345365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40699617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1416410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50081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566794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039635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774271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73009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623726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48295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96289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2014413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18150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40520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3460179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1015161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endParaRPr lang="en-CA"/>
          </a:p>
        </p:txBody>
      </p:sp>
    </p:spTree>
    <p:extLst>
      <p:ext uri="{BB962C8B-B14F-4D97-AF65-F5344CB8AC3E}">
        <p14:creationId xmlns:p14="http://schemas.microsoft.com/office/powerpoint/2010/main" val="67263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4728" y="2133600"/>
            <a:ext cx="722376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906640" y="3886200"/>
            <a:ext cx="722376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5609C1F0-8F2E-4E8E-87F5-08A574326013}" type="datetime1">
              <a:rPr lang="en-CA" smtClean="0"/>
              <a:t>07/11/2013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395390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B91C83CB-4296-4044-B0CB-1417DE8684BE}" type="datetime1">
              <a:rPr lang="en-CA" smtClean="0"/>
              <a:t>07/11/2013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197273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1122363"/>
            <a:ext cx="1733550" cy="4830762"/>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057400" y="1122363"/>
            <a:ext cx="5048250" cy="4830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436AB413-E761-4668-BA9F-E6576725444A}" type="datetime1">
              <a:rPr lang="en-CA" smtClean="0"/>
              <a:t>07/11/2013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3871290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fld id="{676F2C63-C45B-4128-BA27-75D75C492ED2}" type="datetime1">
              <a:rPr lang="en-CA" smtClean="0"/>
              <a:t>07/11/2013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F6133F-DD01-415E-82AE-DF0434AFBE44}" type="slidenum">
              <a:rPr lang="en-US"/>
              <a:pPr/>
              <a:t>‹#›</a:t>
            </a:fld>
            <a:endParaRPr lang="en-US"/>
          </a:p>
        </p:txBody>
      </p:sp>
    </p:spTree>
    <p:extLst>
      <p:ext uri="{BB962C8B-B14F-4D97-AF65-F5344CB8AC3E}">
        <p14:creationId xmlns:p14="http://schemas.microsoft.com/office/powerpoint/2010/main" val="83696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D5F02B36-22C7-4698-8267-D863D828459A}" type="datetime1">
              <a:rPr lang="en-CA" smtClean="0"/>
              <a:t>07/11/2013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4DA954-61A0-4E4C-923C-5AC8023A9418}" type="slidenum">
              <a:rPr lang="en-US"/>
              <a:pPr/>
              <a:t>‹#›</a:t>
            </a:fld>
            <a:endParaRPr lang="en-US"/>
          </a:p>
        </p:txBody>
      </p:sp>
    </p:spTree>
    <p:extLst>
      <p:ext uri="{BB962C8B-B14F-4D97-AF65-F5344CB8AC3E}">
        <p14:creationId xmlns:p14="http://schemas.microsoft.com/office/powerpoint/2010/main" val="2228928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92E6A7F-4D69-4082-9B6B-8928D380546D}" type="datetime1">
              <a:rPr lang="en-CA" smtClean="0"/>
              <a:t>07/11/2013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B7A521-88B3-4276-A293-9D37DFCA2872}" type="slidenum">
              <a:rPr lang="en-US"/>
              <a:pPr/>
              <a:t>‹#›</a:t>
            </a:fld>
            <a:endParaRPr lang="en-US"/>
          </a:p>
        </p:txBody>
      </p:sp>
    </p:spTree>
    <p:extLst>
      <p:ext uri="{BB962C8B-B14F-4D97-AF65-F5344CB8AC3E}">
        <p14:creationId xmlns:p14="http://schemas.microsoft.com/office/powerpoint/2010/main" val="187955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057400" y="2189163"/>
            <a:ext cx="33147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524500" y="2189163"/>
            <a:ext cx="33147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293D8EE7-3A0E-4FAF-8B44-45D799B22C6F}" type="datetime1">
              <a:rPr lang="en-CA" smtClean="0"/>
              <a:t>07/11/2013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C0D137-D0B1-4A87-BFFD-FC1ECA817631}" type="slidenum">
              <a:rPr lang="en-US"/>
              <a:pPr/>
              <a:t>‹#›</a:t>
            </a:fld>
            <a:endParaRPr lang="en-US"/>
          </a:p>
        </p:txBody>
      </p:sp>
    </p:spTree>
    <p:extLst>
      <p:ext uri="{BB962C8B-B14F-4D97-AF65-F5344CB8AC3E}">
        <p14:creationId xmlns:p14="http://schemas.microsoft.com/office/powerpoint/2010/main" val="3286767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163E2F9B-837E-40E8-889A-5978B7DE0A5A}" type="datetime1">
              <a:rPr lang="en-CA" smtClean="0"/>
              <a:t>07/11/2013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094BEE4-5E3D-42B2-8ABD-2C13B0E11485}" type="slidenum">
              <a:rPr lang="en-US"/>
              <a:pPr/>
              <a:t>‹#›</a:t>
            </a:fld>
            <a:endParaRPr lang="en-US"/>
          </a:p>
        </p:txBody>
      </p:sp>
    </p:spTree>
    <p:extLst>
      <p:ext uri="{BB962C8B-B14F-4D97-AF65-F5344CB8AC3E}">
        <p14:creationId xmlns:p14="http://schemas.microsoft.com/office/powerpoint/2010/main" val="2139181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A889F1F8-D3D5-4069-90F5-8B445D17E7CC}" type="datetime1">
              <a:rPr lang="en-CA" smtClean="0"/>
              <a:t>07/11/2013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9184C9-5713-4123-8BF9-C1F99F724496}" type="slidenum">
              <a:rPr lang="en-US"/>
              <a:pPr/>
              <a:t>‹#›</a:t>
            </a:fld>
            <a:endParaRPr lang="en-US"/>
          </a:p>
        </p:txBody>
      </p:sp>
    </p:spTree>
    <p:extLst>
      <p:ext uri="{BB962C8B-B14F-4D97-AF65-F5344CB8AC3E}">
        <p14:creationId xmlns:p14="http://schemas.microsoft.com/office/powerpoint/2010/main" val="20650377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D88BB06-7D1F-4A08-9396-971BB8540FE9}" type="datetime1">
              <a:rPr lang="en-CA" smtClean="0"/>
              <a:t>07/11/2013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C62ED56-1065-42AA-BDBF-C5530BC88A5C}" type="slidenum">
              <a:rPr lang="en-US"/>
              <a:pPr/>
              <a:t>‹#›</a:t>
            </a:fld>
            <a:endParaRPr lang="en-US"/>
          </a:p>
        </p:txBody>
      </p:sp>
    </p:spTree>
    <p:extLst>
      <p:ext uri="{BB962C8B-B14F-4D97-AF65-F5344CB8AC3E}">
        <p14:creationId xmlns:p14="http://schemas.microsoft.com/office/powerpoint/2010/main" val="4179415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9327E81-7E7D-41BA-A308-BB806AC7F8BC}" type="datetime1">
              <a:rPr lang="en-CA" smtClean="0"/>
              <a:t>07/11/2013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E337EF-1058-4584-8733-A8964EB500CA}" type="slidenum">
              <a:rPr lang="en-US"/>
              <a:pPr/>
              <a:t>‹#›</a:t>
            </a:fld>
            <a:endParaRPr lang="en-US"/>
          </a:p>
        </p:txBody>
      </p:sp>
    </p:spTree>
    <p:extLst>
      <p:ext uri="{BB962C8B-B14F-4D97-AF65-F5344CB8AC3E}">
        <p14:creationId xmlns:p14="http://schemas.microsoft.com/office/powerpoint/2010/main" val="324240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20240" y="381000"/>
            <a:ext cx="7223760" cy="609601"/>
          </a:xfrm>
        </p:spPr>
        <p:txBody>
          <a:bodyPr/>
          <a:lstStyle>
            <a:lvl1pPr>
              <a:lnSpc>
                <a:spcPct val="85000"/>
              </a:lnSpc>
              <a:defRPr/>
            </a:lvl1pPr>
          </a:lstStyle>
          <a:p>
            <a:r>
              <a:rPr lang="en-US" dirty="0" smtClean="0"/>
              <a:t>Click to edit Master title style</a:t>
            </a:r>
            <a:endParaRPr lang="en-CA" dirty="0"/>
          </a:p>
        </p:txBody>
      </p:sp>
      <p:sp>
        <p:nvSpPr>
          <p:cNvPr id="3" name="Content Placeholder 2"/>
          <p:cNvSpPr>
            <a:spLocks noGrp="1"/>
          </p:cNvSpPr>
          <p:nvPr>
            <p:ph idx="1"/>
          </p:nvPr>
        </p:nvSpPr>
        <p:spPr>
          <a:xfrm>
            <a:off x="1905000" y="2189161"/>
            <a:ext cx="6858000" cy="4343400"/>
          </a:xfrm>
        </p:spPr>
        <p:txBody>
          <a:bodyPr/>
          <a:lstStyle>
            <a:lvl1pPr>
              <a:spcBef>
                <a:spcPts val="0"/>
              </a:spcBef>
              <a:spcAft>
                <a:spcPts val="900"/>
              </a:spcAft>
              <a:defRPr sz="2200"/>
            </a:lvl1pPr>
            <a:lvl2pPr>
              <a:spcBef>
                <a:spcPts val="0"/>
              </a:spcBef>
              <a:spcAft>
                <a:spcPts val="900"/>
              </a:spcAft>
              <a:defRPr sz="2200"/>
            </a:lvl2pPr>
            <a:lvl3pPr>
              <a:spcBef>
                <a:spcPts val="0"/>
              </a:spcBef>
              <a:spcAft>
                <a:spcPts val="900"/>
              </a:spcAft>
              <a:defRPr sz="2200"/>
            </a:lvl3pPr>
            <a:lvl4pPr>
              <a:spcBef>
                <a:spcPts val="0"/>
              </a:spcBef>
              <a:spcAft>
                <a:spcPts val="900"/>
              </a:spcAft>
              <a:defRPr sz="2200"/>
            </a:lvl4pPr>
            <a:lvl5pPr>
              <a:spcBef>
                <a:spcPts val="0"/>
              </a:spcBef>
              <a:spcAft>
                <a:spcPts val="900"/>
              </a:spcAft>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lvl1pPr>
              <a:defRPr/>
            </a:lvl1pPr>
          </a:lstStyle>
          <a:p>
            <a:fld id="{02F10352-1FFF-49B6-873C-6BC392B19905}" type="datetime1">
              <a:rPr lang="en-CA" smtClean="0"/>
              <a:t>07/11/2013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a:xfrm>
            <a:off x="6981232" y="6361961"/>
            <a:ext cx="2133600" cy="476250"/>
          </a:xfrm>
        </p:spPr>
        <p:txBody>
          <a:bodyPr/>
          <a:lstStyle>
            <a:lvl1pPr>
              <a:defRPr>
                <a:solidFill>
                  <a:schemeClr val="accent3"/>
                </a:solidFill>
              </a:defRPr>
            </a:lvl1pPr>
          </a:lstStyle>
          <a:p>
            <a:fld id="{0C6EECDC-CAE5-4FEB-96AE-CB8D57BC8790}" type="slidenum">
              <a:rPr lang="en-CA" smtClean="0"/>
              <a:pPr/>
              <a:t>‹#›</a:t>
            </a:fld>
            <a:endParaRPr lang="en-CA" dirty="0"/>
          </a:p>
        </p:txBody>
      </p:sp>
    </p:spTree>
    <p:extLst>
      <p:ext uri="{BB962C8B-B14F-4D97-AF65-F5344CB8AC3E}">
        <p14:creationId xmlns:p14="http://schemas.microsoft.com/office/powerpoint/2010/main" val="28154256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D1EC2962-DE97-4D90-AF7B-BDF92B947869}" type="datetime1">
              <a:rPr lang="en-CA" smtClean="0"/>
              <a:t>07/11/2013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796932-EDDC-4F95-91FE-66AC8A66CFBB}" type="slidenum">
              <a:rPr lang="en-US"/>
              <a:pPr/>
              <a:t>‹#›</a:t>
            </a:fld>
            <a:endParaRPr lang="en-US"/>
          </a:p>
        </p:txBody>
      </p:sp>
    </p:spTree>
    <p:extLst>
      <p:ext uri="{BB962C8B-B14F-4D97-AF65-F5344CB8AC3E}">
        <p14:creationId xmlns:p14="http://schemas.microsoft.com/office/powerpoint/2010/main" val="24713873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875B5EE5-4A0B-44F3-A23F-DD8DFF009EB7}" type="datetime1">
              <a:rPr lang="en-CA" smtClean="0"/>
              <a:t>07/11/2013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2694F5-D327-41F3-8BCA-FFAF4DB26B52}" type="slidenum">
              <a:rPr lang="en-US"/>
              <a:pPr/>
              <a:t>‹#›</a:t>
            </a:fld>
            <a:endParaRPr lang="en-US"/>
          </a:p>
        </p:txBody>
      </p:sp>
    </p:spTree>
    <p:extLst>
      <p:ext uri="{BB962C8B-B14F-4D97-AF65-F5344CB8AC3E}">
        <p14:creationId xmlns:p14="http://schemas.microsoft.com/office/powerpoint/2010/main" val="132586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58050" y="76200"/>
            <a:ext cx="1733550" cy="58769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2057400" y="76200"/>
            <a:ext cx="5048250" cy="5876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fld id="{33E78384-89B9-445E-A5C4-508339926342}" type="datetime1">
              <a:rPr lang="en-CA" smtClean="0"/>
              <a:t>07/11/2013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451848-28BD-4F6E-AC16-842E491755E9}" type="slidenum">
              <a:rPr lang="en-US"/>
              <a:pPr/>
              <a:t>‹#›</a:t>
            </a:fld>
            <a:endParaRPr lang="en-US"/>
          </a:p>
        </p:txBody>
      </p:sp>
    </p:spTree>
    <p:extLst>
      <p:ext uri="{BB962C8B-B14F-4D97-AF65-F5344CB8AC3E}">
        <p14:creationId xmlns:p14="http://schemas.microsoft.com/office/powerpoint/2010/main" val="154622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ABC11CD-D23B-4EEB-A7E4-82F0E7DA9DC1}" type="datetime1">
              <a:rPr lang="en-CA" smtClean="0"/>
              <a:t>07/11/2013</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216883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2057400" y="2189163"/>
            <a:ext cx="33147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524500" y="2189163"/>
            <a:ext cx="3314700" cy="3763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fld id="{F8C49870-F9D9-4387-A439-5A8742E64B18}" type="datetime1">
              <a:rPr lang="en-CA" smtClean="0"/>
              <a:t>07/11/2013</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399524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fld id="{BFD322AE-901C-4A67-95D7-4948FFF7CEF2}" type="datetime1">
              <a:rPr lang="en-CA" smtClean="0"/>
              <a:t>07/11/2013</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8691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fld id="{F036A45F-9574-4B32-97A5-0FD4A85CE233}" type="datetime1">
              <a:rPr lang="en-CA" smtClean="0"/>
              <a:t>07/11/2013</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222428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6A78602-0296-4544-B53B-1568E92D53BA}" type="datetime1">
              <a:rPr lang="en-CA" smtClean="0"/>
              <a:t>07/11/2013</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306938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BAC922B-B300-4AA0-8264-4873B1665EAD}" type="datetime1">
              <a:rPr lang="en-CA" smtClean="0"/>
              <a:t>07/11/2013</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192553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606C58D-257C-43FC-8FF8-E65A15501535}" type="datetime1">
              <a:rPr lang="en-CA" smtClean="0"/>
              <a:t>07/11/2013</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0C6EECDC-CAE5-4FEB-96AE-CB8D57BC8790}" type="slidenum">
              <a:rPr lang="en-CA" smtClean="0"/>
              <a:t>‹#›</a:t>
            </a:fld>
            <a:endParaRPr lang="en-CA"/>
          </a:p>
        </p:txBody>
      </p:sp>
    </p:spTree>
    <p:extLst>
      <p:ext uri="{BB962C8B-B14F-4D97-AF65-F5344CB8AC3E}">
        <p14:creationId xmlns:p14="http://schemas.microsoft.com/office/powerpoint/2010/main" val="372495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33333"/>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2057400" y="2189163"/>
            <a:ext cx="6781800" cy="376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1F54D739-12EC-4F8C-AC22-D95171CA6AC4}" type="datetime1">
              <a:rPr lang="en-CA" smtClean="0"/>
              <a:t>07/11/2013</a:t>
            </a:fld>
            <a:endParaRPr lang="en-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6EECDC-CAE5-4FEB-96AE-CB8D57BC8790}" type="slidenum">
              <a:rPr lang="en-CA" smtClean="0"/>
              <a:t>‹#›</a:t>
            </a:fld>
            <a:endParaRPr lang="en-CA"/>
          </a:p>
        </p:txBody>
      </p:sp>
      <p:sp>
        <p:nvSpPr>
          <p:cNvPr id="1031" name="Rectangle 7"/>
          <p:cNvSpPr>
            <a:spLocks noChangeArrowheads="1"/>
          </p:cNvSpPr>
          <p:nvPr/>
        </p:nvSpPr>
        <p:spPr bwMode="auto">
          <a:xfrm>
            <a:off x="0" y="1371600"/>
            <a:ext cx="9144000" cy="609600"/>
          </a:xfrm>
          <a:prstGeom prst="rect">
            <a:avLst/>
          </a:prstGeom>
          <a:solidFill>
            <a:srgbClr val="236A89"/>
          </a:soli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26" name="Rectangle 2"/>
          <p:cNvSpPr>
            <a:spLocks noGrp="1" noChangeArrowheads="1"/>
          </p:cNvSpPr>
          <p:nvPr>
            <p:ph type="title"/>
          </p:nvPr>
        </p:nvSpPr>
        <p:spPr bwMode="auto">
          <a:xfrm>
            <a:off x="2057400" y="1122363"/>
            <a:ext cx="6934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subtitle</a:t>
            </a:r>
          </a:p>
        </p:txBody>
      </p:sp>
      <p:sp>
        <p:nvSpPr>
          <p:cNvPr id="1032" name="Line 8"/>
          <p:cNvSpPr>
            <a:spLocks noChangeShapeType="1"/>
          </p:cNvSpPr>
          <p:nvPr/>
        </p:nvSpPr>
        <p:spPr bwMode="auto">
          <a:xfrm>
            <a:off x="1905000" y="0"/>
            <a:ext cx="0" cy="6858000"/>
          </a:xfrm>
          <a:prstGeom prst="line">
            <a:avLst/>
          </a:prstGeom>
          <a:noFill/>
          <a:ln w="63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aphicFrame>
        <p:nvGraphicFramePr>
          <p:cNvPr id="1082" name="Group 58"/>
          <p:cNvGraphicFramePr>
            <a:graphicFrameLocks noGrp="1"/>
          </p:cNvGraphicFramePr>
          <p:nvPr/>
        </p:nvGraphicFramePr>
        <p:xfrm>
          <a:off x="76200" y="76200"/>
          <a:ext cx="1752600" cy="1196976"/>
        </p:xfrm>
        <a:graphic>
          <a:graphicData uri="http://schemas.openxmlformats.org/drawingml/2006/table">
            <a:tbl>
              <a:tblPr/>
              <a:tblGrid>
                <a:gridCol w="876300"/>
                <a:gridCol w="876300"/>
              </a:tblGrid>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F9571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145DEE"/>
                    </a:solidFill>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30AB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DE061B"/>
                    </a:solidFill>
                  </a:tcPr>
                </a:tc>
              </a:tr>
            </a:tbl>
          </a:graphicData>
        </a:graphic>
      </p:graphicFrame>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2800" b="1">
          <a:solidFill>
            <a:schemeClr val="bg1"/>
          </a:solidFill>
          <a:latin typeface="Arial" charset="0"/>
        </a:defRPr>
      </a:lvl2pPr>
      <a:lvl3pPr algn="l" rtl="0" eaLnBrk="1" fontAlgn="base" hangingPunct="1">
        <a:spcBef>
          <a:spcPct val="0"/>
        </a:spcBef>
        <a:spcAft>
          <a:spcPct val="0"/>
        </a:spcAft>
        <a:defRPr sz="2800" b="1">
          <a:solidFill>
            <a:schemeClr val="bg1"/>
          </a:solidFill>
          <a:latin typeface="Arial" charset="0"/>
        </a:defRPr>
      </a:lvl3pPr>
      <a:lvl4pPr algn="l" rtl="0" eaLnBrk="1" fontAlgn="base" hangingPunct="1">
        <a:spcBef>
          <a:spcPct val="0"/>
        </a:spcBef>
        <a:spcAft>
          <a:spcPct val="0"/>
        </a:spcAft>
        <a:defRPr sz="2800" b="1">
          <a:solidFill>
            <a:schemeClr val="bg1"/>
          </a:solidFill>
          <a:latin typeface="Arial" charset="0"/>
        </a:defRPr>
      </a:lvl4pPr>
      <a:lvl5pPr algn="l" rtl="0" eaLnBrk="1" fontAlgn="base" hangingPunct="1">
        <a:spcBef>
          <a:spcPct val="0"/>
        </a:spcBef>
        <a:spcAft>
          <a:spcPct val="0"/>
        </a:spcAft>
        <a:defRPr sz="2800" b="1">
          <a:solidFill>
            <a:schemeClr val="bg1"/>
          </a:solidFill>
          <a:latin typeface="Arial" charset="0"/>
        </a:defRPr>
      </a:lvl5pPr>
      <a:lvl6pPr marL="457200" algn="l" rtl="0" eaLnBrk="1" fontAlgn="base" hangingPunct="1">
        <a:spcBef>
          <a:spcPct val="0"/>
        </a:spcBef>
        <a:spcAft>
          <a:spcPct val="0"/>
        </a:spcAft>
        <a:defRPr sz="2800" b="1">
          <a:solidFill>
            <a:schemeClr val="bg1"/>
          </a:solidFill>
          <a:latin typeface="Arial" charset="0"/>
        </a:defRPr>
      </a:lvl6pPr>
      <a:lvl7pPr marL="914400" algn="l" rtl="0" eaLnBrk="1" fontAlgn="base" hangingPunct="1">
        <a:spcBef>
          <a:spcPct val="0"/>
        </a:spcBef>
        <a:spcAft>
          <a:spcPct val="0"/>
        </a:spcAft>
        <a:defRPr sz="2800" b="1">
          <a:solidFill>
            <a:schemeClr val="bg1"/>
          </a:solidFill>
          <a:latin typeface="Arial" charset="0"/>
        </a:defRPr>
      </a:lvl7pPr>
      <a:lvl8pPr marL="1371600" algn="l" rtl="0" eaLnBrk="1" fontAlgn="base" hangingPunct="1">
        <a:spcBef>
          <a:spcPct val="0"/>
        </a:spcBef>
        <a:spcAft>
          <a:spcPct val="0"/>
        </a:spcAft>
        <a:defRPr sz="2800" b="1">
          <a:solidFill>
            <a:schemeClr val="bg1"/>
          </a:solidFill>
          <a:latin typeface="Arial" charset="0"/>
        </a:defRPr>
      </a:lvl8pPr>
      <a:lvl9pPr marL="1828800" algn="l" rtl="0" eaLnBrk="1" fontAlgn="base" hangingPunct="1">
        <a:spcBef>
          <a:spcPct val="0"/>
        </a:spcBef>
        <a:spcAft>
          <a:spcPct val="0"/>
        </a:spcAft>
        <a:defRPr sz="28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33333"/>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2057400" y="2189163"/>
            <a:ext cx="6781800" cy="376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1" name="Rectangle 3"/>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315FEB6E-3750-40BF-A621-0EF801350F66}" type="datetime1">
              <a:rPr lang="en-CA" smtClean="0"/>
              <a:t>07/11/2013</a:t>
            </a:fld>
            <a:endParaRPr lang="en-US"/>
          </a:p>
        </p:txBody>
      </p:sp>
      <p:sp>
        <p:nvSpPr>
          <p:cNvPr id="7172" name="Rectangle 4"/>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173" name="Rectangle 5"/>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310132E-0EF9-4193-A63C-DE36F90EEB3A}" type="slidenum">
              <a:rPr lang="en-US"/>
              <a:pPr/>
              <a:t>‹#›</a:t>
            </a:fld>
            <a:endParaRPr lang="en-US"/>
          </a:p>
        </p:txBody>
      </p:sp>
      <p:sp>
        <p:nvSpPr>
          <p:cNvPr id="7174" name="Rectangle 6"/>
          <p:cNvSpPr>
            <a:spLocks noChangeArrowheads="1"/>
          </p:cNvSpPr>
          <p:nvPr/>
        </p:nvSpPr>
        <p:spPr bwMode="auto">
          <a:xfrm>
            <a:off x="0" y="1371600"/>
            <a:ext cx="9144000" cy="609600"/>
          </a:xfrm>
          <a:prstGeom prst="rect">
            <a:avLst/>
          </a:prstGeom>
          <a:solidFill>
            <a:srgbClr val="236A89"/>
          </a:solidFill>
          <a:ln w="63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7175" name="Rectangle 7"/>
          <p:cNvSpPr>
            <a:spLocks noGrp="1" noChangeArrowheads="1"/>
          </p:cNvSpPr>
          <p:nvPr>
            <p:ph type="title"/>
          </p:nvPr>
        </p:nvSpPr>
        <p:spPr bwMode="auto">
          <a:xfrm>
            <a:off x="2057400" y="76200"/>
            <a:ext cx="6934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subtitle</a:t>
            </a:r>
          </a:p>
        </p:txBody>
      </p:sp>
      <p:sp>
        <p:nvSpPr>
          <p:cNvPr id="7176" name="Line 8"/>
          <p:cNvSpPr>
            <a:spLocks noChangeShapeType="1"/>
          </p:cNvSpPr>
          <p:nvPr/>
        </p:nvSpPr>
        <p:spPr bwMode="auto">
          <a:xfrm>
            <a:off x="1905000" y="0"/>
            <a:ext cx="0" cy="6858000"/>
          </a:xfrm>
          <a:prstGeom prst="line">
            <a:avLst/>
          </a:prstGeom>
          <a:noFill/>
          <a:ln w="63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graphicFrame>
        <p:nvGraphicFramePr>
          <p:cNvPr id="7177" name="Group 9"/>
          <p:cNvGraphicFramePr>
            <a:graphicFrameLocks noGrp="1"/>
          </p:cNvGraphicFramePr>
          <p:nvPr/>
        </p:nvGraphicFramePr>
        <p:xfrm>
          <a:off x="76200" y="76200"/>
          <a:ext cx="1752600" cy="1196976"/>
        </p:xfrm>
        <a:graphic>
          <a:graphicData uri="http://schemas.openxmlformats.org/drawingml/2006/table">
            <a:tbl>
              <a:tblPr/>
              <a:tblGrid>
                <a:gridCol w="876300"/>
                <a:gridCol w="876300"/>
              </a:tblGrid>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F9571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145DEE"/>
                    </a:solidFill>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30AB27"/>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bg1"/>
                        </a:solidFill>
                        <a:effectLst/>
                        <a:latin typeface="Arial" charset="0"/>
                      </a:endParaRPr>
                    </a:p>
                  </a:txBody>
                  <a:tcPr horzOverflow="overflow">
                    <a:lnL w="3175" cap="flat" cmpd="sng" algn="ctr">
                      <a:solidFill>
                        <a:schemeClr val="bg2"/>
                      </a:solidFill>
                      <a:prstDash val="solid"/>
                      <a:round/>
                      <a:headEnd type="none" w="med" len="med"/>
                      <a:tailEnd type="none" w="med" len="med"/>
                    </a:lnL>
                    <a:lnR w="3175" cap="flat" cmpd="sng" algn="ctr">
                      <a:solidFill>
                        <a:schemeClr val="bg2"/>
                      </a:solidFill>
                      <a:prstDash val="solid"/>
                      <a:round/>
                      <a:headEnd type="none" w="med" len="med"/>
                      <a:tailEnd type="none" w="med" len="med"/>
                    </a:lnR>
                    <a:lnT w="3175" cap="flat" cmpd="sng" algn="ctr">
                      <a:solidFill>
                        <a:schemeClr val="bg2"/>
                      </a:solidFill>
                      <a:prstDash val="solid"/>
                      <a:round/>
                      <a:headEnd type="none" w="med" len="med"/>
                      <a:tailEnd type="none" w="med" len="med"/>
                    </a:lnT>
                    <a:lnB w="3175" cap="flat" cmpd="sng" algn="ctr">
                      <a:solidFill>
                        <a:schemeClr val="bg2"/>
                      </a:solidFill>
                      <a:prstDash val="solid"/>
                      <a:round/>
                      <a:headEnd type="none" w="med" len="med"/>
                      <a:tailEnd type="none" w="med" len="med"/>
                    </a:lnB>
                    <a:lnTlToBr>
                      <a:noFill/>
                    </a:lnTlToBr>
                    <a:lnBlToTr>
                      <a:noFill/>
                    </a:lnBlToTr>
                    <a:solidFill>
                      <a:srgbClr val="DE061B"/>
                    </a:solidFill>
                  </a:tcPr>
                </a:tc>
              </a:tr>
            </a:tbl>
          </a:graphicData>
        </a:graphic>
      </p:graphicFrame>
      <p:pic>
        <p:nvPicPr>
          <p:cNvPr id="7195" name="Picture 27" descr="WFO-logo_K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5250" y="1433513"/>
            <a:ext cx="1628775" cy="2698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spcBef>
          <a:spcPct val="0"/>
        </a:spcBef>
        <a:spcAft>
          <a:spcPct val="0"/>
        </a:spcAft>
        <a:defRPr sz="3600" b="1">
          <a:solidFill>
            <a:schemeClr val="bg1"/>
          </a:solidFill>
          <a:latin typeface="+mj-lt"/>
          <a:ea typeface="+mj-ea"/>
          <a:cs typeface="+mj-cs"/>
        </a:defRPr>
      </a:lvl1pPr>
      <a:lvl2pPr algn="l" rtl="0" eaLnBrk="1" fontAlgn="base" hangingPunct="1">
        <a:spcBef>
          <a:spcPct val="0"/>
        </a:spcBef>
        <a:spcAft>
          <a:spcPct val="0"/>
        </a:spcAft>
        <a:defRPr sz="3600" b="1">
          <a:solidFill>
            <a:schemeClr val="bg1"/>
          </a:solidFill>
          <a:latin typeface="Arial" charset="0"/>
        </a:defRPr>
      </a:lvl2pPr>
      <a:lvl3pPr algn="l" rtl="0" eaLnBrk="1" fontAlgn="base" hangingPunct="1">
        <a:spcBef>
          <a:spcPct val="0"/>
        </a:spcBef>
        <a:spcAft>
          <a:spcPct val="0"/>
        </a:spcAft>
        <a:defRPr sz="3600" b="1">
          <a:solidFill>
            <a:schemeClr val="bg1"/>
          </a:solidFill>
          <a:latin typeface="Arial" charset="0"/>
        </a:defRPr>
      </a:lvl3pPr>
      <a:lvl4pPr algn="l" rtl="0" eaLnBrk="1" fontAlgn="base" hangingPunct="1">
        <a:spcBef>
          <a:spcPct val="0"/>
        </a:spcBef>
        <a:spcAft>
          <a:spcPct val="0"/>
        </a:spcAft>
        <a:defRPr sz="3600" b="1">
          <a:solidFill>
            <a:schemeClr val="bg1"/>
          </a:solidFill>
          <a:latin typeface="Arial" charset="0"/>
        </a:defRPr>
      </a:lvl4pPr>
      <a:lvl5pPr algn="l" rtl="0" eaLnBrk="1" fontAlgn="base" hangingPunct="1">
        <a:spcBef>
          <a:spcPct val="0"/>
        </a:spcBef>
        <a:spcAft>
          <a:spcPct val="0"/>
        </a:spcAft>
        <a:defRPr sz="3600" b="1">
          <a:solidFill>
            <a:schemeClr val="bg1"/>
          </a:solidFill>
          <a:latin typeface="Arial" charset="0"/>
        </a:defRPr>
      </a:lvl5pPr>
      <a:lvl6pPr marL="457200" algn="l" rtl="0" eaLnBrk="1" fontAlgn="base" hangingPunct="1">
        <a:spcBef>
          <a:spcPct val="0"/>
        </a:spcBef>
        <a:spcAft>
          <a:spcPct val="0"/>
        </a:spcAft>
        <a:defRPr sz="3600" b="1">
          <a:solidFill>
            <a:schemeClr val="bg1"/>
          </a:solidFill>
          <a:latin typeface="Arial" charset="0"/>
        </a:defRPr>
      </a:lvl6pPr>
      <a:lvl7pPr marL="914400" algn="l" rtl="0" eaLnBrk="1" fontAlgn="base" hangingPunct="1">
        <a:spcBef>
          <a:spcPct val="0"/>
        </a:spcBef>
        <a:spcAft>
          <a:spcPct val="0"/>
        </a:spcAft>
        <a:defRPr sz="3600" b="1">
          <a:solidFill>
            <a:schemeClr val="bg1"/>
          </a:solidFill>
          <a:latin typeface="Arial" charset="0"/>
        </a:defRPr>
      </a:lvl7pPr>
      <a:lvl8pPr marL="1371600" algn="l" rtl="0" eaLnBrk="1" fontAlgn="base" hangingPunct="1">
        <a:spcBef>
          <a:spcPct val="0"/>
        </a:spcBef>
        <a:spcAft>
          <a:spcPct val="0"/>
        </a:spcAft>
        <a:defRPr sz="3600" b="1">
          <a:solidFill>
            <a:schemeClr val="bg1"/>
          </a:solidFill>
          <a:latin typeface="Arial" charset="0"/>
        </a:defRPr>
      </a:lvl8pPr>
      <a:lvl9pPr marL="1828800" algn="l" rtl="0" eaLnBrk="1" fontAlgn="base" hangingPunct="1">
        <a:spcBef>
          <a:spcPct val="0"/>
        </a:spcBef>
        <a:spcAft>
          <a:spcPct val="0"/>
        </a:spcAft>
        <a:defRPr sz="3600" b="1">
          <a:solidFill>
            <a:schemeClr val="bg1"/>
          </a:solidFill>
          <a:latin typeface="Arial" charset="0"/>
        </a:defRPr>
      </a:lvl9pPr>
    </p:titleStyle>
    <p:bodyStyle>
      <a:lvl1pPr marL="342900" indent="-342900" algn="l" rtl="0" eaLnBrk="1" fontAlgn="base" hangingPunct="1">
        <a:spcBef>
          <a:spcPct val="20000"/>
        </a:spcBef>
        <a:spcAft>
          <a:spcPct val="0"/>
        </a:spcAft>
        <a:buChar char="•"/>
        <a:defRPr sz="28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400">
          <a:solidFill>
            <a:schemeClr val="bg1"/>
          </a:solidFill>
          <a:latin typeface="+mn-lt"/>
        </a:defRPr>
      </a:lvl2pPr>
      <a:lvl3pPr marL="1143000" indent="-228600" algn="l" rtl="0" eaLnBrk="1" fontAlgn="base" hangingPunct="1">
        <a:spcBef>
          <a:spcPct val="20000"/>
        </a:spcBef>
        <a:spcAft>
          <a:spcPct val="0"/>
        </a:spcAft>
        <a:buChar char="•"/>
        <a:defRPr sz="20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jc-ccm.gc.ca/cmslib/general/news_pub_other_PrinciplesStatement_2006_en.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mtClean="0"/>
              <a:t>Active Adjudication and Civility</a:t>
            </a:r>
            <a:endParaRPr lang="en-CA" dirty="0"/>
          </a:p>
        </p:txBody>
      </p:sp>
      <p:sp>
        <p:nvSpPr>
          <p:cNvPr id="3" name="Subtitle 2"/>
          <p:cNvSpPr>
            <a:spLocks noGrp="1"/>
          </p:cNvSpPr>
          <p:nvPr>
            <p:ph type="subTitle" idx="1"/>
          </p:nvPr>
        </p:nvSpPr>
        <p:spPr/>
        <p:txBody>
          <a:bodyPr>
            <a:normAutofit lnSpcReduction="10000"/>
          </a:bodyPr>
          <a:lstStyle/>
          <a:p>
            <a:r>
              <a:rPr lang="en-US" sz="2000" b="1" dirty="0" smtClean="0"/>
              <a:t>SOAR ANNUAL CONFERENCE</a:t>
            </a:r>
            <a:br>
              <a:rPr lang="en-US" sz="2000" b="1" dirty="0" smtClean="0"/>
            </a:br>
            <a:r>
              <a:rPr lang="en-US" sz="2000" b="1" dirty="0" smtClean="0"/>
              <a:t>November 7, 2013</a:t>
            </a:r>
          </a:p>
          <a:p>
            <a:endParaRPr lang="en-US" sz="2000" b="1" dirty="0" smtClean="0"/>
          </a:p>
          <a:p>
            <a:r>
              <a:rPr lang="en-US" sz="2000" b="1" dirty="0" smtClean="0"/>
              <a:t>Jeff Cowan</a:t>
            </a:r>
            <a:endParaRPr lang="en-CA" sz="2000" b="1" dirty="0" smtClean="0"/>
          </a:p>
          <a:p>
            <a:r>
              <a:rPr lang="en-US" sz="2000" b="1" dirty="0" smtClean="0"/>
              <a:t>Jill Dougherty</a:t>
            </a:r>
          </a:p>
        </p:txBody>
      </p:sp>
      <p:pic>
        <p:nvPicPr>
          <p:cNvPr id="6" name="Picture 70" descr="WFO-logo_K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7875" y="223838"/>
            <a:ext cx="3133725" cy="534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934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Adjudication-Tribunal Intervention</a:t>
            </a:r>
            <a:endParaRPr lang="en-CA" dirty="0"/>
          </a:p>
        </p:txBody>
      </p:sp>
      <p:sp>
        <p:nvSpPr>
          <p:cNvPr id="3" name="Content Placeholder 2"/>
          <p:cNvSpPr>
            <a:spLocks noGrp="1"/>
          </p:cNvSpPr>
          <p:nvPr>
            <p:ph idx="1"/>
          </p:nvPr>
        </p:nvSpPr>
        <p:spPr/>
        <p:txBody>
          <a:bodyPr/>
          <a:lstStyle/>
          <a:p>
            <a:pPr>
              <a:lnSpc>
                <a:spcPct val="90000"/>
              </a:lnSpc>
              <a:spcAft>
                <a:spcPct val="30000"/>
              </a:spcAft>
            </a:pPr>
            <a:r>
              <a:rPr lang="en-US" sz="2080" i="1" dirty="0"/>
              <a:t>Law Society of Upper Canada v. </a:t>
            </a:r>
            <a:r>
              <a:rPr lang="en-US" sz="2080" i="1" dirty="0" err="1"/>
              <a:t>Cengarle</a:t>
            </a:r>
            <a:r>
              <a:rPr lang="en-US" sz="2080" dirty="0"/>
              <a:t>, [2010] L.S.D.D. No. 61; </a:t>
            </a:r>
            <a:r>
              <a:rPr lang="en-US" sz="2080" i="1" dirty="0"/>
              <a:t>Solicitor “X” v. Nova Scotia Barrister’s Society, </a:t>
            </a:r>
            <a:r>
              <a:rPr lang="en-US" sz="2080" dirty="0"/>
              <a:t>[1998] N.S.J. No. 428 - Standards of judicial conduct in criminal trials apply in professional discipline context.  Tribunals have limited authority to question witnesses and should not depart from their position of neutrality as fact-finder and become cross-examiner.</a:t>
            </a:r>
          </a:p>
          <a:p>
            <a:pPr>
              <a:lnSpc>
                <a:spcPct val="90000"/>
              </a:lnSpc>
            </a:pPr>
            <a:r>
              <a:rPr lang="en-US" sz="2080" dirty="0"/>
              <a:t>H</a:t>
            </a:r>
            <a:r>
              <a:rPr lang="en-US" sz="2080" dirty="0" smtClean="0"/>
              <a:t>owever</a:t>
            </a:r>
            <a:r>
              <a:rPr lang="en-US" sz="2080" i="1" dirty="0" smtClean="0"/>
              <a:t> </a:t>
            </a:r>
            <a:r>
              <a:rPr lang="en-US" sz="2080" i="1" dirty="0"/>
              <a:t>– </a:t>
            </a:r>
            <a:r>
              <a:rPr lang="en-US" sz="2080" dirty="0"/>
              <a:t>the extent of adjudicator intervention is context specific – where a statute or regulation provides a panel with authority to engage in active adjudication, tribunal has wider latitude to engage in questioning witnesses (</a:t>
            </a:r>
            <a:r>
              <a:rPr lang="en-US" sz="2080" i="1" dirty="0"/>
              <a:t>Hansen v. Toronto, (City)</a:t>
            </a:r>
            <a:r>
              <a:rPr lang="en-US" sz="2080" dirty="0"/>
              <a:t>, [2010] O.H.R.T.D. No. 22).</a:t>
            </a:r>
            <a:endParaRPr lang="en-US" sz="2080" i="1"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10</a:t>
            </a:fld>
            <a:endParaRPr lang="en-CA" dirty="0"/>
          </a:p>
        </p:txBody>
      </p:sp>
    </p:spTree>
    <p:extLst>
      <p:ext uri="{BB962C8B-B14F-4D97-AF65-F5344CB8AC3E}">
        <p14:creationId xmlns:p14="http://schemas.microsoft.com/office/powerpoint/2010/main" val="2447950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and Tribunals</a:t>
            </a:r>
            <a:endParaRPr lang="en-CA" dirty="0"/>
          </a:p>
        </p:txBody>
      </p:sp>
      <p:sp>
        <p:nvSpPr>
          <p:cNvPr id="3" name="Content Placeholder 2"/>
          <p:cNvSpPr>
            <a:spLocks noGrp="1"/>
          </p:cNvSpPr>
          <p:nvPr>
            <p:ph idx="1"/>
          </p:nvPr>
        </p:nvSpPr>
        <p:spPr/>
        <p:txBody>
          <a:bodyPr>
            <a:normAutofit fontScale="92500" lnSpcReduction="10000"/>
          </a:bodyPr>
          <a:lstStyle/>
          <a:p>
            <a:pPr>
              <a:spcAft>
                <a:spcPts val="1200"/>
              </a:spcAft>
              <a:defRPr/>
            </a:pPr>
            <a:r>
              <a:rPr lang="en-US" dirty="0" smtClean="0"/>
              <a:t>Maintaining </a:t>
            </a:r>
            <a:r>
              <a:rPr lang="en-US" dirty="0"/>
              <a:t>civility is a shared responsibility of counsel and the tribunal, subject to the tribunal’s duty to maintain impartiality (see:  </a:t>
            </a:r>
            <a:r>
              <a:rPr lang="en-US" i="1" dirty="0"/>
              <a:t>LSUC v. </a:t>
            </a:r>
            <a:r>
              <a:rPr lang="en-US" i="1" dirty="0" err="1"/>
              <a:t>Groia</a:t>
            </a:r>
            <a:r>
              <a:rPr lang="en-US" dirty="0" smtClean="0"/>
              <a:t>,[2012] LSDD 92 (under appeal) </a:t>
            </a:r>
            <a:r>
              <a:rPr lang="en-US" dirty="0"/>
              <a:t>at </a:t>
            </a:r>
            <a:r>
              <a:rPr lang="en-US" dirty="0" err="1"/>
              <a:t>paras</a:t>
            </a:r>
            <a:r>
              <a:rPr lang="en-US" dirty="0"/>
              <a:t>. 74-75 and </a:t>
            </a:r>
            <a:r>
              <a:rPr lang="en-US" i="1" dirty="0" err="1"/>
              <a:t>Marchand</a:t>
            </a:r>
            <a:r>
              <a:rPr lang="en-US" dirty="0"/>
              <a:t> </a:t>
            </a:r>
            <a:r>
              <a:rPr lang="en-US" dirty="0" smtClean="0"/>
              <a:t> (2001) 51 OR (3d) 97 (C.A</a:t>
            </a:r>
            <a:r>
              <a:rPr lang="en-US" dirty="0"/>
              <a:t>.) at </a:t>
            </a:r>
            <a:r>
              <a:rPr lang="en-US" dirty="0" err="1"/>
              <a:t>para</a:t>
            </a:r>
            <a:r>
              <a:rPr lang="en-US" dirty="0"/>
              <a:t>. 148).</a:t>
            </a:r>
          </a:p>
          <a:p>
            <a:r>
              <a:rPr lang="en-CA" dirty="0"/>
              <a:t>A</a:t>
            </a:r>
            <a:r>
              <a:rPr lang="en-CA" dirty="0" smtClean="0"/>
              <a:t> </a:t>
            </a:r>
            <a:r>
              <a:rPr lang="en-CA" dirty="0"/>
              <a:t>matter of “adjudicative ethics” </a:t>
            </a:r>
            <a:r>
              <a:rPr lang="en-CA" dirty="0" smtClean="0"/>
              <a:t>(see L</a:t>
            </a:r>
            <a:r>
              <a:rPr lang="en-CA" dirty="0"/>
              <a:t>. </a:t>
            </a:r>
            <a:r>
              <a:rPr lang="en-CA" dirty="0" err="1"/>
              <a:t>Sossin</a:t>
            </a:r>
            <a:r>
              <a:rPr lang="en-CA" dirty="0"/>
              <a:t> “Administrative Justice and Adjudicative Ethics in Canada” (2012) 25 CJALP </a:t>
            </a:r>
            <a:r>
              <a:rPr lang="en-CA" dirty="0" smtClean="0"/>
              <a:t>131) which are</a:t>
            </a:r>
            <a:r>
              <a:rPr lang="en-CA" dirty="0"/>
              <a:t> </a:t>
            </a:r>
            <a:r>
              <a:rPr lang="en-CA" dirty="0" smtClean="0"/>
              <a:t>not </a:t>
            </a:r>
            <a:r>
              <a:rPr lang="en-CA" dirty="0"/>
              <a:t>just conflicts of interest, competence,  </a:t>
            </a:r>
            <a:r>
              <a:rPr lang="en-CA" dirty="0" smtClean="0"/>
              <a:t>codes of conduct</a:t>
            </a:r>
            <a:endParaRPr lang="en-CA" dirty="0"/>
          </a:p>
          <a:p>
            <a:r>
              <a:rPr lang="en-CA" dirty="0"/>
              <a:t>C</a:t>
            </a:r>
            <a:r>
              <a:rPr lang="en-CA" dirty="0" smtClean="0"/>
              <a:t>ivility </a:t>
            </a:r>
            <a:r>
              <a:rPr lang="en-CA" dirty="0"/>
              <a:t>is a component</a:t>
            </a:r>
          </a:p>
          <a:p>
            <a:pPr lvl="1"/>
            <a:r>
              <a:rPr lang="en-CA" dirty="0" smtClean="0"/>
              <a:t>decorum </a:t>
            </a:r>
            <a:r>
              <a:rPr lang="en-CA" dirty="0"/>
              <a:t>and </a:t>
            </a:r>
            <a:r>
              <a:rPr lang="en-CA" dirty="0" smtClean="0"/>
              <a:t>tone</a:t>
            </a:r>
          </a:p>
          <a:p>
            <a:pPr lvl="1"/>
            <a:r>
              <a:rPr lang="en-CA" dirty="0" smtClean="0"/>
              <a:t>use </a:t>
            </a:r>
            <a:r>
              <a:rPr lang="en-CA" dirty="0"/>
              <a:t>of opening </a:t>
            </a:r>
            <a:r>
              <a:rPr lang="en-CA" dirty="0" smtClean="0"/>
              <a:t>remarks</a:t>
            </a:r>
          </a:p>
          <a:p>
            <a:pPr lvl="1"/>
            <a:r>
              <a:rPr lang="en-CA" dirty="0" smtClean="0"/>
              <a:t>control </a:t>
            </a:r>
            <a:r>
              <a:rPr lang="en-CA" dirty="0"/>
              <a:t>of </a:t>
            </a:r>
            <a:r>
              <a:rPr lang="en-CA" dirty="0" smtClean="0"/>
              <a:t>counsel</a:t>
            </a:r>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11</a:t>
            </a:fld>
            <a:endParaRPr lang="en-CA" dirty="0"/>
          </a:p>
        </p:txBody>
      </p:sp>
    </p:spTree>
    <p:extLst>
      <p:ext uri="{BB962C8B-B14F-4D97-AF65-F5344CB8AC3E}">
        <p14:creationId xmlns:p14="http://schemas.microsoft.com/office/powerpoint/2010/main" val="2864303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and Tribunals -Sources</a:t>
            </a:r>
            <a:endParaRPr lang="en-CA" dirty="0"/>
          </a:p>
        </p:txBody>
      </p:sp>
      <p:sp>
        <p:nvSpPr>
          <p:cNvPr id="3" name="Content Placeholder 2"/>
          <p:cNvSpPr>
            <a:spLocks noGrp="1"/>
          </p:cNvSpPr>
          <p:nvPr>
            <p:ph idx="1"/>
          </p:nvPr>
        </p:nvSpPr>
        <p:spPr/>
        <p:txBody>
          <a:bodyPr/>
          <a:lstStyle/>
          <a:p>
            <a:pPr>
              <a:spcAft>
                <a:spcPts val="1200"/>
              </a:spcAft>
              <a:defRPr/>
            </a:pPr>
            <a:r>
              <a:rPr lang="en-CA" i="1" dirty="0"/>
              <a:t>Rules of Professional Conduct (RPC</a:t>
            </a:r>
            <a:r>
              <a:rPr lang="en-CA" i="1" dirty="0" smtClean="0"/>
              <a:t>)</a:t>
            </a:r>
            <a:endParaRPr lang="en-CA" i="1" dirty="0"/>
          </a:p>
          <a:p>
            <a:pPr>
              <a:spcAft>
                <a:spcPts val="1200"/>
              </a:spcAft>
              <a:defRPr/>
            </a:pPr>
            <a:r>
              <a:rPr lang="en-US" i="1" dirty="0"/>
              <a:t>Rule 4.01(1):  </a:t>
            </a:r>
            <a:r>
              <a:rPr lang="en-US" dirty="0"/>
              <a:t>When acting as an advocate, a lawyer shall represent the client resolutely and </a:t>
            </a:r>
            <a:r>
              <a:rPr lang="en-US" dirty="0" err="1"/>
              <a:t>honourably</a:t>
            </a:r>
            <a:r>
              <a:rPr lang="en-US" dirty="0"/>
              <a:t> within the limits of the law while treating the tribunal with </a:t>
            </a:r>
            <a:r>
              <a:rPr lang="en-US" dirty="0" err="1"/>
              <a:t>candour</a:t>
            </a:r>
            <a:r>
              <a:rPr lang="en-US" dirty="0"/>
              <a:t>, fairness, courtesy and respect</a:t>
            </a:r>
            <a:r>
              <a:rPr lang="en-US" dirty="0" smtClean="0"/>
              <a:t>.</a:t>
            </a:r>
          </a:p>
          <a:p>
            <a:pPr>
              <a:spcAft>
                <a:spcPts val="1200"/>
              </a:spcAft>
              <a:defRPr/>
            </a:pPr>
            <a:r>
              <a:rPr lang="en-CA" dirty="0"/>
              <a:t>Rule 4.01(6):  A lawyer shall be courteous, civil and act in good faith to the tribunal and with all persons with whom the lawyer has dealings in the course of litigation</a:t>
            </a:r>
          </a:p>
          <a:p>
            <a:pPr>
              <a:spcAft>
                <a:spcPts val="1200"/>
              </a:spcAft>
              <a:defRPr/>
            </a:pPr>
            <a:endParaRPr lang="en-US" dirty="0" smtClean="0"/>
          </a:p>
        </p:txBody>
      </p:sp>
      <p:sp>
        <p:nvSpPr>
          <p:cNvPr id="4" name="Slide Number Placeholder 3"/>
          <p:cNvSpPr>
            <a:spLocks noGrp="1"/>
          </p:cNvSpPr>
          <p:nvPr>
            <p:ph type="sldNum" sz="quarter" idx="12"/>
          </p:nvPr>
        </p:nvSpPr>
        <p:spPr/>
        <p:txBody>
          <a:bodyPr/>
          <a:lstStyle/>
          <a:p>
            <a:fld id="{0C6EECDC-CAE5-4FEB-96AE-CB8D57BC8790}" type="slidenum">
              <a:rPr lang="en-CA" smtClean="0"/>
              <a:pPr/>
              <a:t>12</a:t>
            </a:fld>
            <a:endParaRPr lang="en-CA" dirty="0"/>
          </a:p>
        </p:txBody>
      </p:sp>
    </p:spTree>
    <p:extLst>
      <p:ext uri="{BB962C8B-B14F-4D97-AF65-F5344CB8AC3E}">
        <p14:creationId xmlns:p14="http://schemas.microsoft.com/office/powerpoint/2010/main" val="2793907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and Tribunals -Sources</a:t>
            </a:r>
            <a:endParaRPr lang="en-CA" dirty="0"/>
          </a:p>
        </p:txBody>
      </p:sp>
      <p:sp>
        <p:nvSpPr>
          <p:cNvPr id="3" name="Content Placeholder 2"/>
          <p:cNvSpPr>
            <a:spLocks noGrp="1"/>
          </p:cNvSpPr>
          <p:nvPr>
            <p:ph idx="1"/>
          </p:nvPr>
        </p:nvSpPr>
        <p:spPr/>
        <p:txBody>
          <a:bodyPr/>
          <a:lstStyle/>
          <a:p>
            <a:r>
              <a:rPr lang="en-CA" dirty="0" smtClean="0"/>
              <a:t>The </a:t>
            </a:r>
            <a:r>
              <a:rPr lang="en-CA" dirty="0"/>
              <a:t>Commentary to Rule 4.01(6) provides:</a:t>
            </a:r>
          </a:p>
          <a:p>
            <a:pPr marL="400050" lvl="1" indent="0">
              <a:buNone/>
            </a:pPr>
            <a:r>
              <a:rPr lang="en-CA" dirty="0" smtClean="0"/>
              <a:t>“</a:t>
            </a:r>
            <a:r>
              <a:rPr lang="en-CA" dirty="0"/>
              <a:t>Legal contempt of court and the professional obligation outlined here are not identical, and a consistent pattern of rude, provocative, or disruptive conduct by the lawyer, even though unpunished as contempt, might well merit discipline.”</a:t>
            </a:r>
          </a:p>
          <a:p>
            <a:pPr>
              <a:spcAft>
                <a:spcPts val="1200"/>
              </a:spcAft>
              <a:defRPr/>
            </a:pPr>
            <a:endParaRPr lang="en-CA" i="1"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13</a:t>
            </a:fld>
            <a:endParaRPr lang="en-CA" dirty="0"/>
          </a:p>
        </p:txBody>
      </p:sp>
    </p:spTree>
    <p:extLst>
      <p:ext uri="{BB962C8B-B14F-4D97-AF65-F5344CB8AC3E}">
        <p14:creationId xmlns:p14="http://schemas.microsoft.com/office/powerpoint/2010/main" val="1344552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and </a:t>
            </a:r>
            <a:r>
              <a:rPr lang="en-US" dirty="0"/>
              <a:t>Tribunals -Sources</a:t>
            </a:r>
            <a:endParaRPr lang="en-CA" dirty="0"/>
          </a:p>
        </p:txBody>
      </p:sp>
      <p:sp>
        <p:nvSpPr>
          <p:cNvPr id="3" name="Content Placeholder 2"/>
          <p:cNvSpPr>
            <a:spLocks noGrp="1"/>
          </p:cNvSpPr>
          <p:nvPr>
            <p:ph idx="1"/>
          </p:nvPr>
        </p:nvSpPr>
        <p:spPr/>
        <p:txBody>
          <a:bodyPr>
            <a:normAutofit/>
          </a:bodyPr>
          <a:lstStyle/>
          <a:p>
            <a:pPr>
              <a:spcBef>
                <a:spcPts val="0"/>
              </a:spcBef>
              <a:spcAft>
                <a:spcPts val="1200"/>
              </a:spcAft>
              <a:defRPr/>
            </a:pPr>
            <a:r>
              <a:rPr lang="en-US" i="1" dirty="0" smtClean="0"/>
              <a:t>Rule </a:t>
            </a:r>
            <a:r>
              <a:rPr lang="en-US" i="1" dirty="0"/>
              <a:t>6.03(1):</a:t>
            </a:r>
            <a:r>
              <a:rPr lang="en-US" dirty="0"/>
              <a:t> A lawyer shall be courteous, civil and act in good faith to the tribunal and with all persons with whom the lawyer has dealings in the course of litigation.</a:t>
            </a:r>
          </a:p>
          <a:p>
            <a:pPr>
              <a:spcBef>
                <a:spcPts val="0"/>
              </a:spcBef>
              <a:spcAft>
                <a:spcPts val="1200"/>
              </a:spcAft>
              <a:defRPr/>
            </a:pPr>
            <a:r>
              <a:rPr lang="en-US" dirty="0" smtClean="0"/>
              <a:t>Advocates’ </a:t>
            </a:r>
            <a:r>
              <a:rPr lang="en-US" dirty="0"/>
              <a:t>Society</a:t>
            </a:r>
            <a:r>
              <a:rPr lang="en-US" i="1" dirty="0"/>
              <a:t>, Principles of Civility for </a:t>
            </a:r>
            <a:r>
              <a:rPr lang="en-US" i="1" dirty="0" smtClean="0"/>
              <a:t>Advocates</a:t>
            </a:r>
          </a:p>
          <a:p>
            <a:r>
              <a:rPr lang="en-US" i="1" dirty="0"/>
              <a:t>RPC</a:t>
            </a:r>
            <a:r>
              <a:rPr lang="en-US" dirty="0"/>
              <a:t> and </a:t>
            </a:r>
            <a:r>
              <a:rPr lang="en-US" i="1" dirty="0"/>
              <a:t>Principles of Civility</a:t>
            </a:r>
            <a:r>
              <a:rPr lang="en-US" dirty="0"/>
              <a:t> apply to practice before tribunals as well as courts, and to conduct toward other lawyers and self-represented litigants,</a:t>
            </a:r>
          </a:p>
          <a:p>
            <a:pPr>
              <a:spcBef>
                <a:spcPts val="0"/>
              </a:spcBef>
              <a:spcAft>
                <a:spcPts val="1200"/>
              </a:spcAft>
              <a:defRPr/>
            </a:pPr>
            <a:endParaRPr lang="en-CA" i="1"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14</a:t>
            </a:fld>
            <a:endParaRPr lang="en-CA" dirty="0"/>
          </a:p>
        </p:txBody>
      </p:sp>
    </p:spTree>
    <p:extLst>
      <p:ext uri="{BB962C8B-B14F-4D97-AF65-F5344CB8AC3E}">
        <p14:creationId xmlns:p14="http://schemas.microsoft.com/office/powerpoint/2010/main" val="2622056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 Rationale</a:t>
            </a:r>
            <a:endParaRPr lang="en-CA" dirty="0"/>
          </a:p>
        </p:txBody>
      </p:sp>
      <p:sp>
        <p:nvSpPr>
          <p:cNvPr id="3" name="Content Placeholder 2"/>
          <p:cNvSpPr>
            <a:spLocks noGrp="1"/>
          </p:cNvSpPr>
          <p:nvPr>
            <p:ph idx="1"/>
          </p:nvPr>
        </p:nvSpPr>
        <p:spPr/>
        <p:txBody>
          <a:bodyPr/>
          <a:lstStyle/>
          <a:p>
            <a:r>
              <a:rPr lang="en-US" dirty="0" smtClean="0"/>
              <a:t>Civility is relevant not just to lawyer’s compliance with </a:t>
            </a:r>
            <a:r>
              <a:rPr lang="en-US" i="1" dirty="0" smtClean="0"/>
              <a:t>Rules of Professional Conduct</a:t>
            </a:r>
            <a:r>
              <a:rPr lang="en-US" dirty="0" smtClean="0"/>
              <a:t> , but also to fairness of the litigation process. (</a:t>
            </a:r>
            <a:r>
              <a:rPr lang="en-US" i="1" dirty="0" smtClean="0"/>
              <a:t>R. v. </a:t>
            </a:r>
            <a:r>
              <a:rPr lang="en-US" i="1" dirty="0" err="1" smtClean="0"/>
              <a:t>Felderhof</a:t>
            </a:r>
            <a:r>
              <a:rPr lang="en-US" i="1" dirty="0" smtClean="0"/>
              <a:t> </a:t>
            </a:r>
            <a:r>
              <a:rPr lang="en-US" dirty="0" smtClean="0"/>
              <a:t>(2003), 180 CCC (3d) 498, 235 D.L.R. (4th) 131, 68 O.R. (3d) 481 (C.A.) at </a:t>
            </a:r>
            <a:r>
              <a:rPr lang="en-US" dirty="0" err="1" smtClean="0"/>
              <a:t>para</a:t>
            </a:r>
            <a:r>
              <a:rPr lang="en-US" dirty="0" smtClean="0"/>
              <a:t>. 83; </a:t>
            </a:r>
            <a:r>
              <a:rPr lang="en-US" i="1" dirty="0" err="1" smtClean="0"/>
              <a:t>Marchand</a:t>
            </a:r>
            <a:r>
              <a:rPr lang="en-US" i="1" dirty="0" smtClean="0"/>
              <a:t> v. The Public General Hospital Society of Chatham </a:t>
            </a:r>
            <a:r>
              <a:rPr lang="en-US" dirty="0" smtClean="0"/>
              <a:t>(2000), 51 O.R. (3d) 97; 138 OAC 201 at </a:t>
            </a:r>
            <a:r>
              <a:rPr lang="en-US" dirty="0" err="1" smtClean="0"/>
              <a:t>para</a:t>
            </a:r>
            <a:r>
              <a:rPr lang="en-US" dirty="0" smtClean="0"/>
              <a:t>. 141 (C.A.).</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15</a:t>
            </a:fld>
            <a:endParaRPr lang="en-CA" dirty="0"/>
          </a:p>
        </p:txBody>
      </p:sp>
    </p:spTree>
    <p:extLst>
      <p:ext uri="{BB962C8B-B14F-4D97-AF65-F5344CB8AC3E}">
        <p14:creationId xmlns:p14="http://schemas.microsoft.com/office/powerpoint/2010/main" val="19594996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 Rationale</a:t>
            </a:r>
            <a:endParaRPr lang="en-CA" dirty="0"/>
          </a:p>
        </p:txBody>
      </p:sp>
      <p:sp>
        <p:nvSpPr>
          <p:cNvPr id="3" name="Content Placeholder 2"/>
          <p:cNvSpPr>
            <a:spLocks noGrp="1"/>
          </p:cNvSpPr>
          <p:nvPr>
            <p:ph idx="1"/>
          </p:nvPr>
        </p:nvSpPr>
        <p:spPr/>
        <p:txBody>
          <a:bodyPr/>
          <a:lstStyle/>
          <a:p>
            <a:pPr>
              <a:defRPr/>
            </a:pPr>
            <a:r>
              <a:rPr lang="en-US" dirty="0"/>
              <a:t>Lack of civility to </a:t>
            </a:r>
            <a:r>
              <a:rPr lang="en-US" dirty="0" smtClean="0"/>
              <a:t>counsel </a:t>
            </a:r>
            <a:r>
              <a:rPr lang="en-US" dirty="0"/>
              <a:t>(or self-represented litigant):</a:t>
            </a:r>
          </a:p>
          <a:p>
            <a:pPr lvl="1">
              <a:defRPr/>
            </a:pPr>
            <a:r>
              <a:rPr lang="en-US" dirty="0"/>
              <a:t>d</a:t>
            </a:r>
            <a:r>
              <a:rPr lang="en-US" dirty="0" smtClean="0"/>
              <a:t>istracts </a:t>
            </a:r>
            <a:r>
              <a:rPr lang="en-US" dirty="0"/>
              <a:t>him/her from presenting the merits of the case, </a:t>
            </a:r>
          </a:p>
          <a:p>
            <a:pPr lvl="1">
              <a:defRPr/>
            </a:pPr>
            <a:r>
              <a:rPr lang="en-US" dirty="0"/>
              <a:t>o</a:t>
            </a:r>
            <a:r>
              <a:rPr lang="en-US" dirty="0" smtClean="0"/>
              <a:t>bliges </a:t>
            </a:r>
            <a:r>
              <a:rPr lang="en-US" dirty="0"/>
              <a:t>the </a:t>
            </a:r>
            <a:r>
              <a:rPr lang="en-US" dirty="0" smtClean="0"/>
              <a:t>tribunal </a:t>
            </a:r>
            <a:r>
              <a:rPr lang="en-US" dirty="0"/>
              <a:t>to focus on managing the acrimony </a:t>
            </a:r>
            <a:r>
              <a:rPr lang="en-US" dirty="0" smtClean="0"/>
              <a:t> </a:t>
            </a:r>
            <a:r>
              <a:rPr lang="en-US" dirty="0"/>
              <a:t>rather than only on the merits of the case, </a:t>
            </a:r>
            <a:endParaRPr lang="en-US" dirty="0" smtClean="0"/>
          </a:p>
          <a:p>
            <a:pPr lvl="1">
              <a:defRPr/>
            </a:pPr>
            <a:r>
              <a:rPr lang="en-US" dirty="0"/>
              <a:t>d</a:t>
            </a:r>
            <a:r>
              <a:rPr lang="en-US" dirty="0" smtClean="0"/>
              <a:t>etracts </a:t>
            </a:r>
            <a:r>
              <a:rPr lang="en-US" dirty="0"/>
              <a:t>from the efficiency and effectiveness of the process to resolve the case; and</a:t>
            </a:r>
          </a:p>
          <a:p>
            <a:pPr lvl="1">
              <a:defRPr/>
            </a:pPr>
            <a:endParaRPr lang="en-US" dirty="0" smtClean="0"/>
          </a:p>
        </p:txBody>
      </p:sp>
      <p:sp>
        <p:nvSpPr>
          <p:cNvPr id="4" name="Slide Number Placeholder 3"/>
          <p:cNvSpPr>
            <a:spLocks noGrp="1"/>
          </p:cNvSpPr>
          <p:nvPr>
            <p:ph type="sldNum" sz="quarter" idx="12"/>
          </p:nvPr>
        </p:nvSpPr>
        <p:spPr/>
        <p:txBody>
          <a:bodyPr/>
          <a:lstStyle/>
          <a:p>
            <a:fld id="{0C6EECDC-CAE5-4FEB-96AE-CB8D57BC8790}" type="slidenum">
              <a:rPr lang="en-CA" smtClean="0"/>
              <a:pPr/>
              <a:t>16</a:t>
            </a:fld>
            <a:endParaRPr lang="en-CA" dirty="0"/>
          </a:p>
        </p:txBody>
      </p:sp>
    </p:spTree>
    <p:extLst>
      <p:ext uri="{BB962C8B-B14F-4D97-AF65-F5344CB8AC3E}">
        <p14:creationId xmlns:p14="http://schemas.microsoft.com/office/powerpoint/2010/main" val="2967916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 Rationale</a:t>
            </a:r>
            <a:endParaRPr lang="en-CA" dirty="0"/>
          </a:p>
        </p:txBody>
      </p:sp>
      <p:sp>
        <p:nvSpPr>
          <p:cNvPr id="3" name="Content Placeholder 2"/>
          <p:cNvSpPr>
            <a:spLocks noGrp="1"/>
          </p:cNvSpPr>
          <p:nvPr>
            <p:ph idx="1"/>
          </p:nvPr>
        </p:nvSpPr>
        <p:spPr/>
        <p:txBody>
          <a:bodyPr/>
          <a:lstStyle/>
          <a:p>
            <a:pPr lvl="1">
              <a:defRPr/>
            </a:pPr>
            <a:r>
              <a:rPr lang="en-US" dirty="0"/>
              <a:t>e</a:t>
            </a:r>
            <a:r>
              <a:rPr lang="en-US" dirty="0" smtClean="0"/>
              <a:t>rodes </a:t>
            </a:r>
            <a:r>
              <a:rPr lang="en-US" dirty="0"/>
              <a:t>the confidence of the parties and public confidence in the system (see:  Michael Code, “</a:t>
            </a:r>
            <a:r>
              <a:rPr lang="en-US" i="1" dirty="0" smtClean="0"/>
              <a:t>Counsel’s </a:t>
            </a:r>
            <a:r>
              <a:rPr lang="en-US" i="1" dirty="0"/>
              <a:t>Duty of Civility: An Essential Component of a Fair Trial and an Effective Justice System</a:t>
            </a:r>
            <a:r>
              <a:rPr lang="en-US" dirty="0"/>
              <a:t>” (2007), 11 Can. Crim. L.R. 97)</a:t>
            </a:r>
          </a:p>
          <a:p>
            <a:pPr marL="0" indent="0">
              <a:buFontTx/>
              <a:buNone/>
              <a:defRPr/>
            </a:pPr>
            <a:endParaRPr lang="en-CA"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17</a:t>
            </a:fld>
            <a:endParaRPr lang="en-CA" dirty="0"/>
          </a:p>
        </p:txBody>
      </p:sp>
    </p:spTree>
    <p:extLst>
      <p:ext uri="{BB962C8B-B14F-4D97-AF65-F5344CB8AC3E}">
        <p14:creationId xmlns:p14="http://schemas.microsoft.com/office/powerpoint/2010/main" val="16382897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Content</a:t>
            </a:r>
            <a:endParaRPr lang="en-CA" dirty="0"/>
          </a:p>
        </p:txBody>
      </p:sp>
      <p:sp>
        <p:nvSpPr>
          <p:cNvPr id="3" name="Content Placeholder 2"/>
          <p:cNvSpPr>
            <a:spLocks noGrp="1"/>
          </p:cNvSpPr>
          <p:nvPr>
            <p:ph idx="1"/>
          </p:nvPr>
        </p:nvSpPr>
        <p:spPr/>
        <p:txBody>
          <a:bodyPr>
            <a:normAutofit/>
          </a:bodyPr>
          <a:lstStyle/>
          <a:p>
            <a:r>
              <a:rPr lang="en-US" dirty="0" smtClean="0"/>
              <a:t>Civility Rules may be violated by conduct that does not rise to the level of contempt.</a:t>
            </a:r>
          </a:p>
          <a:p>
            <a:r>
              <a:rPr lang="en-US" dirty="0" smtClean="0"/>
              <a:t>Not restricted to comments that involve profanity, extreme rudeness, racial epithets, violence or harassment (see</a:t>
            </a:r>
            <a:r>
              <a:rPr lang="en-US" i="1" dirty="0" smtClean="0"/>
              <a:t>: LSUC v. </a:t>
            </a:r>
            <a:r>
              <a:rPr lang="en-US" i="1" dirty="0" err="1" smtClean="0"/>
              <a:t>Groia</a:t>
            </a:r>
            <a:r>
              <a:rPr lang="en-US" dirty="0" smtClean="0"/>
              <a:t>, [2012] L.S.D.D. No. 92, 2012 ONLSHP 94, at </a:t>
            </a:r>
            <a:r>
              <a:rPr lang="en-US" dirty="0" err="1" smtClean="0"/>
              <a:t>para</a:t>
            </a:r>
            <a:r>
              <a:rPr lang="en-US" dirty="0" smtClean="0"/>
              <a:t>. 62. Note that this decision is under appeal).</a:t>
            </a:r>
          </a:p>
          <a:p>
            <a:r>
              <a:rPr lang="en-US" dirty="0" smtClean="0"/>
              <a:t>Applies to both conduct before the court/tribunal and to out-of- court correspondence  / communications (see, for example, </a:t>
            </a:r>
            <a:r>
              <a:rPr lang="en-US" i="1" dirty="0" err="1" smtClean="0"/>
              <a:t>Doré</a:t>
            </a:r>
            <a:r>
              <a:rPr lang="en-US" i="1" dirty="0" smtClean="0"/>
              <a:t> v. </a:t>
            </a:r>
            <a:r>
              <a:rPr lang="en-US" i="1" dirty="0" err="1" smtClean="0"/>
              <a:t>Barreau</a:t>
            </a:r>
            <a:r>
              <a:rPr lang="en-US" i="1" dirty="0" smtClean="0"/>
              <a:t> du Québec</a:t>
            </a:r>
            <a:r>
              <a:rPr lang="en-US" dirty="0" smtClean="0"/>
              <a:t>, 2012 SCC 12 at </a:t>
            </a:r>
            <a:r>
              <a:rPr lang="en-US" dirty="0" err="1" smtClean="0"/>
              <a:t>para</a:t>
            </a:r>
            <a:r>
              <a:rPr lang="en-US" dirty="0" smtClean="0"/>
              <a:t>. 68).</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18</a:t>
            </a:fld>
            <a:endParaRPr lang="en-CA" dirty="0"/>
          </a:p>
        </p:txBody>
      </p:sp>
    </p:spTree>
    <p:extLst>
      <p:ext uri="{BB962C8B-B14F-4D97-AF65-F5344CB8AC3E}">
        <p14:creationId xmlns:p14="http://schemas.microsoft.com/office/powerpoint/2010/main" val="3814274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Content</a:t>
            </a:r>
            <a:endParaRPr lang="en-CA" dirty="0"/>
          </a:p>
        </p:txBody>
      </p:sp>
      <p:sp>
        <p:nvSpPr>
          <p:cNvPr id="3" name="Content Placeholder 2"/>
          <p:cNvSpPr>
            <a:spLocks noGrp="1"/>
          </p:cNvSpPr>
          <p:nvPr>
            <p:ph idx="1"/>
          </p:nvPr>
        </p:nvSpPr>
        <p:spPr/>
        <p:txBody>
          <a:bodyPr/>
          <a:lstStyle/>
          <a:p>
            <a:pPr>
              <a:defRPr/>
            </a:pPr>
            <a:r>
              <a:rPr lang="en-US" dirty="0"/>
              <a:t>Lawyers are called upon to endure criticisms and pressures with “civility and dignity” and to behave with “</a:t>
            </a:r>
            <a:r>
              <a:rPr lang="en-US" dirty="0" err="1"/>
              <a:t>transcendant</a:t>
            </a:r>
            <a:r>
              <a:rPr lang="en-US" dirty="0"/>
              <a:t> civility” when “equilibrium is unduly tested” (</a:t>
            </a:r>
            <a:r>
              <a:rPr lang="en-US" i="1" dirty="0" err="1"/>
              <a:t>Doré</a:t>
            </a:r>
            <a:r>
              <a:rPr lang="en-US" i="1" dirty="0"/>
              <a:t> v. </a:t>
            </a:r>
            <a:r>
              <a:rPr lang="en-US" i="1" dirty="0" err="1"/>
              <a:t>Barreau</a:t>
            </a:r>
            <a:r>
              <a:rPr lang="en-US" i="1" dirty="0"/>
              <a:t> du Québec</a:t>
            </a:r>
            <a:r>
              <a:rPr lang="en-US" dirty="0"/>
              <a:t>; see also </a:t>
            </a:r>
            <a:r>
              <a:rPr lang="en-US" i="1" dirty="0"/>
              <a:t>R. v. </a:t>
            </a:r>
            <a:r>
              <a:rPr lang="en-US" i="1" dirty="0" err="1"/>
              <a:t>Felderhof</a:t>
            </a:r>
            <a:r>
              <a:rPr lang="en-US" i="1" dirty="0"/>
              <a:t> </a:t>
            </a:r>
            <a:r>
              <a:rPr lang="en-US" dirty="0"/>
              <a:t>[2002] O.J. No. 4103 per A. Campbell J. at </a:t>
            </a:r>
            <a:r>
              <a:rPr lang="en-US" dirty="0" err="1"/>
              <a:t>paras</a:t>
            </a:r>
            <a:r>
              <a:rPr lang="en-US" dirty="0"/>
              <a:t>. 274-277, </a:t>
            </a:r>
            <a:r>
              <a:rPr lang="en-US" dirty="0" err="1" smtClean="0"/>
              <a:t>aff’d</a:t>
            </a:r>
            <a:r>
              <a:rPr lang="en-US" dirty="0" smtClean="0"/>
              <a:t> </a:t>
            </a:r>
            <a:r>
              <a:rPr lang="en-US" dirty="0"/>
              <a:t>[2003] O.J. No. 4819, 68 O.R. (3d) 481.</a:t>
            </a:r>
          </a:p>
          <a:p>
            <a:pPr marL="0" indent="0">
              <a:buFontTx/>
              <a:buNone/>
              <a:defRPr/>
            </a:pPr>
            <a:endParaRPr lang="en-CA"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19</a:t>
            </a:fld>
            <a:endParaRPr lang="en-CA" dirty="0"/>
          </a:p>
        </p:txBody>
      </p:sp>
    </p:spTree>
    <p:extLst>
      <p:ext uri="{BB962C8B-B14F-4D97-AF65-F5344CB8AC3E}">
        <p14:creationId xmlns:p14="http://schemas.microsoft.com/office/powerpoint/2010/main" val="1161703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Adjudication</a:t>
            </a:r>
            <a:endParaRPr lang="en-CA" dirty="0"/>
          </a:p>
        </p:txBody>
      </p:sp>
      <p:sp>
        <p:nvSpPr>
          <p:cNvPr id="3" name="Content Placeholder 2"/>
          <p:cNvSpPr>
            <a:spLocks noGrp="1"/>
          </p:cNvSpPr>
          <p:nvPr>
            <p:ph idx="1"/>
          </p:nvPr>
        </p:nvSpPr>
        <p:spPr/>
        <p:txBody>
          <a:bodyPr/>
          <a:lstStyle/>
          <a:p>
            <a:r>
              <a:rPr lang="en-CA" dirty="0"/>
              <a:t>At issue is need to balance improved decision-making, efficiency, proportionality, relevant evidence and control of the proceeding with fairness and avoiding any appearance of bias, </a:t>
            </a:r>
            <a:r>
              <a:rPr lang="en-CA" dirty="0" smtClean="0"/>
              <a:t>prejudgement, or </a:t>
            </a:r>
            <a:r>
              <a:rPr lang="en-CA" dirty="0"/>
              <a:t>“descent into the arena and … the dust of conflict</a:t>
            </a:r>
            <a:r>
              <a:rPr lang="en-CA" dirty="0" smtClean="0"/>
              <a:t>”.</a:t>
            </a:r>
          </a:p>
          <a:p>
            <a:r>
              <a:rPr lang="en-US" dirty="0" smtClean="0"/>
              <a:t>See generally F. Kristjanson, “Active Adjudication or Entering the Arena: How Much is Too Much” (2011) 44 C.J.A.L.P. 201</a:t>
            </a:r>
          </a:p>
        </p:txBody>
      </p:sp>
      <p:sp>
        <p:nvSpPr>
          <p:cNvPr id="4" name="Slide Number Placeholder 3"/>
          <p:cNvSpPr>
            <a:spLocks noGrp="1"/>
          </p:cNvSpPr>
          <p:nvPr>
            <p:ph type="sldNum" sz="quarter" idx="12"/>
          </p:nvPr>
        </p:nvSpPr>
        <p:spPr/>
        <p:txBody>
          <a:bodyPr/>
          <a:lstStyle/>
          <a:p>
            <a:fld id="{0C6EECDC-CAE5-4FEB-96AE-CB8D57BC8790}" type="slidenum">
              <a:rPr lang="en-CA" smtClean="0"/>
              <a:pPr/>
              <a:t>2</a:t>
            </a:fld>
            <a:endParaRPr lang="en-CA" dirty="0"/>
          </a:p>
        </p:txBody>
      </p:sp>
    </p:spTree>
    <p:extLst>
      <p:ext uri="{BB962C8B-B14F-4D97-AF65-F5344CB8AC3E}">
        <p14:creationId xmlns:p14="http://schemas.microsoft.com/office/powerpoint/2010/main" val="3019775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Civility – Counsel Misconduct</a:t>
            </a:r>
            <a:endParaRPr lang="en-CA" dirty="0"/>
          </a:p>
        </p:txBody>
      </p:sp>
      <p:sp>
        <p:nvSpPr>
          <p:cNvPr id="3" name="Content Placeholder 2"/>
          <p:cNvSpPr>
            <a:spLocks noGrp="1"/>
          </p:cNvSpPr>
          <p:nvPr>
            <p:ph idx="1"/>
          </p:nvPr>
        </p:nvSpPr>
        <p:spPr/>
        <p:txBody>
          <a:bodyPr>
            <a:normAutofit/>
          </a:bodyPr>
          <a:lstStyle/>
          <a:p>
            <a:r>
              <a:rPr lang="en-US" dirty="0" smtClean="0"/>
              <a:t>Where the incivility involves not just rudeness, but allegations of abuse of process/serious ethical breaches against counsel, a different response may be required.</a:t>
            </a:r>
          </a:p>
          <a:p>
            <a:r>
              <a:rPr lang="en-US" dirty="0" smtClean="0"/>
              <a:t>Such allegations should only be made (and permitted by court/tribunal) where there is some evidentiary foundation (see </a:t>
            </a:r>
            <a:r>
              <a:rPr lang="en-US" i="1" dirty="0" smtClean="0"/>
              <a:t>R. v. </a:t>
            </a:r>
            <a:r>
              <a:rPr lang="en-US" i="1" dirty="0" err="1" smtClean="0"/>
              <a:t>Federhof</a:t>
            </a:r>
            <a:r>
              <a:rPr lang="en-US" i="1" dirty="0" smtClean="0"/>
              <a:t> </a:t>
            </a:r>
            <a:r>
              <a:rPr lang="en-US" dirty="0" smtClean="0"/>
              <a:t>(C.A.) at </a:t>
            </a:r>
            <a:r>
              <a:rPr lang="en-US" dirty="0" err="1" smtClean="0"/>
              <a:t>para</a:t>
            </a:r>
            <a:r>
              <a:rPr lang="en-US" dirty="0" smtClean="0"/>
              <a:t>. 93)</a:t>
            </a:r>
            <a:endParaRPr lang="en-CA" dirty="0" smtClean="0"/>
          </a:p>
        </p:txBody>
      </p:sp>
      <p:sp>
        <p:nvSpPr>
          <p:cNvPr id="4" name="Slide Number Placeholder 3"/>
          <p:cNvSpPr>
            <a:spLocks noGrp="1"/>
          </p:cNvSpPr>
          <p:nvPr>
            <p:ph type="sldNum" sz="quarter" idx="12"/>
          </p:nvPr>
        </p:nvSpPr>
        <p:spPr/>
        <p:txBody>
          <a:bodyPr/>
          <a:lstStyle/>
          <a:p>
            <a:fld id="{0C6EECDC-CAE5-4FEB-96AE-CB8D57BC8790}" type="slidenum">
              <a:rPr lang="en-CA" smtClean="0"/>
              <a:pPr/>
              <a:t>20</a:t>
            </a:fld>
            <a:endParaRPr lang="en-CA" dirty="0"/>
          </a:p>
        </p:txBody>
      </p:sp>
    </p:spTree>
    <p:extLst>
      <p:ext uri="{BB962C8B-B14F-4D97-AF65-F5344CB8AC3E}">
        <p14:creationId xmlns:p14="http://schemas.microsoft.com/office/powerpoint/2010/main" val="1067730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Counsel Misconduct</a:t>
            </a:r>
            <a:endParaRPr lang="en-CA" dirty="0"/>
          </a:p>
        </p:txBody>
      </p:sp>
      <p:sp>
        <p:nvSpPr>
          <p:cNvPr id="3" name="Content Placeholder 2"/>
          <p:cNvSpPr>
            <a:spLocks noGrp="1"/>
          </p:cNvSpPr>
          <p:nvPr>
            <p:ph idx="1"/>
          </p:nvPr>
        </p:nvSpPr>
        <p:spPr/>
        <p:txBody>
          <a:bodyPr/>
          <a:lstStyle/>
          <a:p>
            <a:r>
              <a:rPr lang="en-US" dirty="0"/>
              <a:t>Such allegations should be addressed directly and promptly  </a:t>
            </a:r>
            <a:r>
              <a:rPr lang="en-US"/>
              <a:t>by </a:t>
            </a:r>
            <a:r>
              <a:rPr lang="en-US" smtClean="0"/>
              <a:t>the tribunal </a:t>
            </a:r>
            <a:r>
              <a:rPr lang="en-US" dirty="0"/>
              <a:t>and counsel who is the subject of those allegations (by way of seeking the relevant ruling on the allegations) to avoid impacting the fairness of the hearing and repetition of the allegations without the establishment of the requisite evidentiary foundation.  (See, for example, the comments in </a:t>
            </a:r>
            <a:r>
              <a:rPr lang="en-US" i="1" dirty="0" err="1"/>
              <a:t>LSUC</a:t>
            </a:r>
            <a:r>
              <a:rPr lang="en-US" i="1" dirty="0"/>
              <a:t> v. </a:t>
            </a:r>
            <a:r>
              <a:rPr lang="en-US" i="1" dirty="0" err="1"/>
              <a:t>Groia</a:t>
            </a:r>
            <a:r>
              <a:rPr lang="en-US" dirty="0"/>
              <a:t>, </a:t>
            </a:r>
            <a:r>
              <a:rPr lang="en-US" dirty="0" smtClean="0"/>
              <a:t>at </a:t>
            </a:r>
            <a:r>
              <a:rPr lang="en-US" dirty="0"/>
              <a:t>paras. 134-146 </a:t>
            </a:r>
            <a:r>
              <a:rPr lang="en-US" dirty="0" smtClean="0"/>
              <a:t>and </a:t>
            </a:r>
            <a:r>
              <a:rPr lang="en-US" i="1" dirty="0"/>
              <a:t>R. v. </a:t>
            </a:r>
            <a:r>
              <a:rPr lang="en-US" i="1" dirty="0" err="1"/>
              <a:t>Federhof</a:t>
            </a:r>
            <a:r>
              <a:rPr lang="en-US" i="1" dirty="0"/>
              <a:t> </a:t>
            </a:r>
            <a:r>
              <a:rPr lang="en-US" dirty="0"/>
              <a:t>[2003] O.J. No. 4819 (C.A.) at paras. 87-88, 91-93)</a:t>
            </a:r>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21</a:t>
            </a:fld>
            <a:endParaRPr lang="en-CA" dirty="0"/>
          </a:p>
        </p:txBody>
      </p:sp>
    </p:spTree>
    <p:extLst>
      <p:ext uri="{BB962C8B-B14F-4D97-AF65-F5344CB8AC3E}">
        <p14:creationId xmlns:p14="http://schemas.microsoft.com/office/powerpoint/2010/main" val="2062659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Counsel Misconduct</a:t>
            </a:r>
            <a:endParaRPr lang="en-CA" dirty="0"/>
          </a:p>
        </p:txBody>
      </p:sp>
      <p:sp>
        <p:nvSpPr>
          <p:cNvPr id="3" name="Content Placeholder 2"/>
          <p:cNvSpPr>
            <a:spLocks noGrp="1"/>
          </p:cNvSpPr>
          <p:nvPr>
            <p:ph idx="1"/>
          </p:nvPr>
        </p:nvSpPr>
        <p:spPr/>
        <p:txBody>
          <a:bodyPr/>
          <a:lstStyle/>
          <a:p>
            <a:r>
              <a:rPr lang="en-US" dirty="0"/>
              <a:t>Tribunal has the power to “reasonably limit further examination or cross-examination of </a:t>
            </a:r>
            <a:r>
              <a:rPr lang="en-US" dirty="0" smtClean="0"/>
              <a:t>a</a:t>
            </a:r>
            <a:r>
              <a:rPr lang="en-CA" dirty="0" smtClean="0"/>
              <a:t> </a:t>
            </a:r>
            <a:r>
              <a:rPr lang="en-US" dirty="0" smtClean="0"/>
              <a:t>witness </a:t>
            </a:r>
            <a:r>
              <a:rPr lang="en-US" dirty="0"/>
              <a:t>where it is satisfied that the examination or cross-examination has been sufficient to disclose fully and fairly all matters relevant to the issues in the proceeding.” [</a:t>
            </a:r>
            <a:r>
              <a:rPr lang="en-US" i="1" dirty="0"/>
              <a:t>Statutory Powers Procedure Act</a:t>
            </a:r>
            <a:r>
              <a:rPr lang="en-US" dirty="0"/>
              <a:t>, s. 23(2)]</a:t>
            </a:r>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22</a:t>
            </a:fld>
            <a:endParaRPr lang="en-CA" dirty="0"/>
          </a:p>
        </p:txBody>
      </p:sp>
    </p:spTree>
    <p:extLst>
      <p:ext uri="{BB962C8B-B14F-4D97-AF65-F5344CB8AC3E}">
        <p14:creationId xmlns:p14="http://schemas.microsoft.com/office/powerpoint/2010/main" val="1040740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Counsel Misconduct</a:t>
            </a:r>
            <a:endParaRPr lang="en-CA" dirty="0"/>
          </a:p>
        </p:txBody>
      </p:sp>
      <p:sp>
        <p:nvSpPr>
          <p:cNvPr id="3" name="Content Placeholder 2"/>
          <p:cNvSpPr>
            <a:spLocks noGrp="1"/>
          </p:cNvSpPr>
          <p:nvPr>
            <p:ph idx="1"/>
          </p:nvPr>
        </p:nvSpPr>
        <p:spPr/>
        <p:txBody>
          <a:bodyPr/>
          <a:lstStyle/>
          <a:p>
            <a:r>
              <a:rPr lang="en-US" dirty="0"/>
              <a:t>Tribunal may also make orders or </a:t>
            </a:r>
            <a:r>
              <a:rPr lang="en-US" dirty="0" smtClean="0"/>
              <a:t>give </a:t>
            </a:r>
            <a:r>
              <a:rPr lang="en-US" dirty="0"/>
              <a:t>directions in proceedings before it that the</a:t>
            </a:r>
            <a:r>
              <a:rPr lang="en-US" dirty="0" smtClean="0"/>
              <a:t> </a:t>
            </a:r>
            <a:r>
              <a:rPr lang="en-US" dirty="0"/>
              <a:t>tribunal considers proper to prevent </a:t>
            </a:r>
            <a:r>
              <a:rPr lang="en-US" dirty="0" smtClean="0"/>
              <a:t>abuse </a:t>
            </a:r>
            <a:r>
              <a:rPr lang="en-US" dirty="0"/>
              <a:t>of its processes: </a:t>
            </a:r>
            <a:r>
              <a:rPr lang="en-US" i="1" dirty="0"/>
              <a:t>Statutory Powers Procedure Act</a:t>
            </a:r>
            <a:r>
              <a:rPr lang="en-US" dirty="0"/>
              <a:t>, s. 23(1</a:t>
            </a:r>
            <a:r>
              <a:rPr lang="en-US" dirty="0" smtClean="0"/>
              <a:t>).</a:t>
            </a:r>
          </a:p>
          <a:p>
            <a:r>
              <a:rPr lang="en-US" dirty="0"/>
              <a:t>Tribunals may lack powers available to the courts for enforcing civility, such as imposing costs </a:t>
            </a:r>
            <a:r>
              <a:rPr lang="en-US" dirty="0" smtClean="0"/>
              <a:t>personally, or </a:t>
            </a:r>
            <a:r>
              <a:rPr lang="en-US" dirty="0"/>
              <a:t>citing for contempt (see: </a:t>
            </a:r>
            <a:r>
              <a:rPr lang="en-US" i="1" dirty="0"/>
              <a:t>Sternberg v. Ontario (Racing Commission)</a:t>
            </a:r>
            <a:r>
              <a:rPr lang="en-US" dirty="0"/>
              <a:t>,</a:t>
            </a:r>
            <a:r>
              <a:rPr lang="en-US" i="1" dirty="0"/>
              <a:t> </a:t>
            </a:r>
            <a:r>
              <a:rPr lang="en-US" dirty="0"/>
              <a:t>[2008] O.J. No. 3864 (Div. Ct.) at </a:t>
            </a:r>
            <a:r>
              <a:rPr lang="en-US" dirty="0" err="1"/>
              <a:t>paras</a:t>
            </a:r>
            <a:r>
              <a:rPr lang="en-US" dirty="0"/>
              <a:t>. 20-24</a:t>
            </a:r>
            <a:r>
              <a:rPr lang="en-US" dirty="0" smtClean="0"/>
              <a:t>), </a:t>
            </a:r>
            <a:r>
              <a:rPr lang="en-US" i="1" dirty="0" err="1" smtClean="0"/>
              <a:t>Kimvar</a:t>
            </a:r>
            <a:r>
              <a:rPr lang="en-US" i="1" dirty="0" smtClean="0"/>
              <a:t> Enterprises Inc. v. </a:t>
            </a:r>
            <a:r>
              <a:rPr lang="en-US" i="1" dirty="0" err="1" smtClean="0"/>
              <a:t>Innisfil</a:t>
            </a:r>
            <a:r>
              <a:rPr lang="en-US" i="1" dirty="0" smtClean="0"/>
              <a:t> (Town) </a:t>
            </a:r>
            <a:r>
              <a:rPr lang="en-US" dirty="0" smtClean="0"/>
              <a:t>[2009] O.M.B.D. No. 33 </a:t>
            </a:r>
            <a:r>
              <a:rPr lang="en-US" i="1" dirty="0" smtClean="0"/>
              <a:t>S.P.P.A. </a:t>
            </a:r>
            <a:r>
              <a:rPr lang="en-US" dirty="0" smtClean="0"/>
              <a:t>s. 17.1</a:t>
            </a:r>
            <a:endParaRPr lang="en-CA" dirty="0"/>
          </a:p>
          <a:p>
            <a:r>
              <a:rPr lang="en-US" dirty="0" smtClean="0"/>
              <a:t>Consider </a:t>
            </a:r>
            <a:r>
              <a:rPr lang="en-US" dirty="0"/>
              <a:t>reporting  counsel to the </a:t>
            </a:r>
            <a:r>
              <a:rPr lang="en-US" dirty="0" smtClean="0"/>
              <a:t>Law </a:t>
            </a:r>
            <a:r>
              <a:rPr lang="en-US" dirty="0"/>
              <a:t>Society after the case has concluded.</a:t>
            </a:r>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23</a:t>
            </a:fld>
            <a:endParaRPr lang="en-CA" dirty="0"/>
          </a:p>
        </p:txBody>
      </p:sp>
    </p:spTree>
    <p:extLst>
      <p:ext uri="{BB962C8B-B14F-4D97-AF65-F5344CB8AC3E}">
        <p14:creationId xmlns:p14="http://schemas.microsoft.com/office/powerpoint/2010/main" val="1449363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Unrepresented Persons</a:t>
            </a:r>
            <a:endParaRPr lang="en-CA" dirty="0"/>
          </a:p>
        </p:txBody>
      </p:sp>
      <p:sp>
        <p:nvSpPr>
          <p:cNvPr id="3" name="Content Placeholder 2"/>
          <p:cNvSpPr>
            <a:spLocks noGrp="1"/>
          </p:cNvSpPr>
          <p:nvPr>
            <p:ph idx="1"/>
          </p:nvPr>
        </p:nvSpPr>
        <p:spPr/>
        <p:txBody>
          <a:bodyPr/>
          <a:lstStyle/>
          <a:p>
            <a:pPr>
              <a:spcAft>
                <a:spcPts val="1200"/>
              </a:spcAft>
              <a:defRPr/>
            </a:pPr>
            <a:r>
              <a:rPr lang="en-CA" dirty="0"/>
              <a:t>Duty of civility extends to self-represented litigants.</a:t>
            </a:r>
          </a:p>
          <a:p>
            <a:pPr>
              <a:spcAft>
                <a:spcPts val="1200"/>
              </a:spcAft>
              <a:defRPr/>
            </a:pPr>
            <a:r>
              <a:rPr lang="en-CA" dirty="0"/>
              <a:t>Duty of civility requires counsel to be open, honest, trustworthy and reliable - extends to procedural matters and disclosure of documents.</a:t>
            </a:r>
          </a:p>
          <a:p>
            <a:pPr>
              <a:spcAft>
                <a:spcPts val="1200"/>
              </a:spcAft>
              <a:defRPr/>
            </a:pPr>
            <a:r>
              <a:rPr lang="en-CA" dirty="0"/>
              <a:t>Self-represented litigant also has a duty of civility in proceedings before courts and tribunals</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24</a:t>
            </a:fld>
            <a:endParaRPr lang="en-CA" dirty="0"/>
          </a:p>
        </p:txBody>
      </p:sp>
    </p:spTree>
    <p:extLst>
      <p:ext uri="{BB962C8B-B14F-4D97-AF65-F5344CB8AC3E}">
        <p14:creationId xmlns:p14="http://schemas.microsoft.com/office/powerpoint/2010/main" val="34665235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Unrepresented Persons</a:t>
            </a:r>
            <a:endParaRPr lang="en-CA" dirty="0"/>
          </a:p>
        </p:txBody>
      </p:sp>
      <p:sp>
        <p:nvSpPr>
          <p:cNvPr id="3" name="Content Placeholder 2"/>
          <p:cNvSpPr>
            <a:spLocks noGrp="1"/>
          </p:cNvSpPr>
          <p:nvPr>
            <p:ph idx="1"/>
          </p:nvPr>
        </p:nvSpPr>
        <p:spPr>
          <a:xfrm>
            <a:off x="1600200" y="2209800"/>
            <a:ext cx="6858000" cy="4343400"/>
          </a:xfrm>
        </p:spPr>
        <p:txBody>
          <a:bodyPr/>
          <a:lstStyle/>
          <a:p>
            <a:pPr>
              <a:defRPr/>
            </a:pPr>
            <a:r>
              <a:rPr lang="en-US" sz="2000" dirty="0"/>
              <a:t>Distinguish between supplying information and providing legal advice.</a:t>
            </a:r>
          </a:p>
          <a:p>
            <a:pPr>
              <a:defRPr/>
            </a:pPr>
            <a:r>
              <a:rPr lang="en-US" sz="2000" dirty="0"/>
              <a:t>Explain the process and provide/direct the self-represented party to relevant resources (tribunal rules, policies, by-laws and public education materials, previous decisions, </a:t>
            </a:r>
            <a:r>
              <a:rPr lang="en-US" sz="2000" i="1" dirty="0"/>
              <a:t>Statutory Powers Procedure Act</a:t>
            </a:r>
            <a:r>
              <a:rPr lang="en-US" sz="2000" dirty="0"/>
              <a:t>, other relevant legislation).</a:t>
            </a:r>
          </a:p>
          <a:p>
            <a:pPr>
              <a:defRPr/>
            </a:pPr>
            <a:r>
              <a:rPr lang="en-US" sz="2000" dirty="0"/>
              <a:t>Explain potential orders tribunal may make and what order </a:t>
            </a:r>
            <a:r>
              <a:rPr lang="en-US" sz="2000" dirty="0" smtClean="0"/>
              <a:t>is being sought.  </a:t>
            </a:r>
            <a:endParaRPr lang="en-US" sz="2000" dirty="0"/>
          </a:p>
          <a:p>
            <a:pPr>
              <a:defRPr/>
            </a:pPr>
            <a:r>
              <a:rPr lang="en-US" sz="2000" dirty="0"/>
              <a:t>Expressly state (and </a:t>
            </a:r>
            <a:r>
              <a:rPr lang="en-US" sz="2000" dirty="0" smtClean="0"/>
              <a:t>counsel should document</a:t>
            </a:r>
            <a:r>
              <a:rPr lang="en-US" sz="2000" dirty="0"/>
              <a:t>) that you are not providing legal advice.</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25</a:t>
            </a:fld>
            <a:endParaRPr lang="en-CA" dirty="0"/>
          </a:p>
        </p:txBody>
      </p:sp>
    </p:spTree>
    <p:extLst>
      <p:ext uri="{BB962C8B-B14F-4D97-AF65-F5344CB8AC3E}">
        <p14:creationId xmlns:p14="http://schemas.microsoft.com/office/powerpoint/2010/main" val="1728312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Unrepresented Persons</a:t>
            </a:r>
            <a:endParaRPr lang="en-CA" dirty="0"/>
          </a:p>
        </p:txBody>
      </p:sp>
      <p:sp>
        <p:nvSpPr>
          <p:cNvPr id="3" name="Content Placeholder 2"/>
          <p:cNvSpPr>
            <a:spLocks noGrp="1"/>
          </p:cNvSpPr>
          <p:nvPr>
            <p:ph idx="1"/>
          </p:nvPr>
        </p:nvSpPr>
        <p:spPr/>
        <p:txBody>
          <a:bodyPr/>
          <a:lstStyle/>
          <a:p>
            <a:pPr>
              <a:defRPr/>
            </a:pPr>
            <a:r>
              <a:rPr lang="en-US" sz="2000" dirty="0"/>
              <a:t>Fairness does not demand that the unrepresented litigant be able to present his case as effectively as a competent lawyer.  Rather, it demands that </a:t>
            </a:r>
            <a:r>
              <a:rPr lang="en-US" sz="2000" dirty="0" smtClean="0"/>
              <a:t>he/she </a:t>
            </a:r>
            <a:r>
              <a:rPr lang="en-US" sz="2000" dirty="0"/>
              <a:t>have a fair opportunity to present his case to the best of </a:t>
            </a:r>
            <a:r>
              <a:rPr lang="en-US" sz="2000" dirty="0" smtClean="0"/>
              <a:t>his/her ability</a:t>
            </a:r>
            <a:r>
              <a:rPr lang="en-US" sz="2000" dirty="0"/>
              <a:t>. (</a:t>
            </a:r>
            <a:r>
              <a:rPr lang="en-US" sz="2000" i="1" dirty="0" err="1"/>
              <a:t>Davids</a:t>
            </a:r>
            <a:r>
              <a:rPr lang="en-US" sz="2000" i="1" dirty="0"/>
              <a:t> v. </a:t>
            </a:r>
            <a:r>
              <a:rPr lang="en-US" sz="2000" i="1" dirty="0" err="1"/>
              <a:t>Davids</a:t>
            </a:r>
            <a:r>
              <a:rPr lang="en-US" sz="2000" i="1" dirty="0"/>
              <a:t> </a:t>
            </a:r>
            <a:r>
              <a:rPr lang="en-US" sz="2000" dirty="0"/>
              <a:t>[1999] O.J. N. 3930 (C.A.) at </a:t>
            </a:r>
            <a:r>
              <a:rPr lang="en-US" sz="2000" dirty="0" err="1"/>
              <a:t>para</a:t>
            </a:r>
            <a:r>
              <a:rPr lang="en-US" sz="2000" dirty="0"/>
              <a:t>. 36)</a:t>
            </a:r>
          </a:p>
          <a:p>
            <a:pPr>
              <a:defRPr/>
            </a:pPr>
            <a:r>
              <a:rPr lang="en-CA" sz="2000" dirty="0"/>
              <a:t>Duty of civility/fairness to unrepresented litigant does not require the lawyer to put the arguments or allegations advanced by the self-represented party before the court, or to argue the self-represented litigant's case.  (See:  </a:t>
            </a:r>
            <a:r>
              <a:rPr lang="en-CA" sz="2000" i="1" dirty="0"/>
              <a:t>Dodge v. Dodge,</a:t>
            </a:r>
            <a:r>
              <a:rPr lang="en-CA" sz="2000" dirty="0"/>
              <a:t> [2007]  O.J. No. 3888 (Ont. S.C.J. ) at </a:t>
            </a:r>
            <a:r>
              <a:rPr lang="en-CA" sz="2000" dirty="0" err="1"/>
              <a:t>paras</a:t>
            </a:r>
            <a:r>
              <a:rPr lang="en-CA" sz="2000" dirty="0"/>
              <a:t>. 45-47.)</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26</a:t>
            </a:fld>
            <a:endParaRPr lang="en-CA" dirty="0"/>
          </a:p>
        </p:txBody>
      </p:sp>
      <p:sp>
        <p:nvSpPr>
          <p:cNvPr id="5" name="Rectangle 4"/>
          <p:cNvSpPr/>
          <p:nvPr/>
        </p:nvSpPr>
        <p:spPr>
          <a:xfrm>
            <a:off x="2799720" y="3244334"/>
            <a:ext cx="3544560" cy="369332"/>
          </a:xfrm>
          <a:prstGeom prst="rect">
            <a:avLst/>
          </a:prstGeom>
        </p:spPr>
        <p:txBody>
          <a:bodyPr wrap="none">
            <a:spAutoFit/>
          </a:bodyPr>
          <a:lstStyle/>
          <a:p>
            <a:r>
              <a:rPr lang="en-US" dirty="0"/>
              <a:t>Civility – Unrepresented Persons</a:t>
            </a:r>
            <a:endParaRPr lang="en-CA" dirty="0"/>
          </a:p>
        </p:txBody>
      </p:sp>
    </p:spTree>
    <p:extLst>
      <p:ext uri="{BB962C8B-B14F-4D97-AF65-F5344CB8AC3E}">
        <p14:creationId xmlns:p14="http://schemas.microsoft.com/office/powerpoint/2010/main" val="89199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Civility – Unrepresented Persons</a:t>
            </a:r>
            <a:endParaRPr lang="en-CA" dirty="0"/>
          </a:p>
        </p:txBody>
      </p:sp>
      <p:sp>
        <p:nvSpPr>
          <p:cNvPr id="3" name="Content Placeholder 2"/>
          <p:cNvSpPr>
            <a:spLocks noGrp="1"/>
          </p:cNvSpPr>
          <p:nvPr>
            <p:ph idx="1"/>
          </p:nvPr>
        </p:nvSpPr>
        <p:spPr/>
        <p:txBody>
          <a:bodyPr/>
          <a:lstStyle/>
          <a:p>
            <a:r>
              <a:rPr lang="en-US" sz="2000" dirty="0">
                <a:latin typeface="+mj-lt"/>
              </a:rPr>
              <a:t>Court/tribunal is required to treat an unrepresented litigant fairly and attempt to accommodate unfamiliarity with the process, subject to respecting the rights of the opposing party and maintaining neutrality (</a:t>
            </a:r>
            <a:r>
              <a:rPr lang="en-US" sz="2000" i="1" dirty="0" err="1">
                <a:latin typeface="+mj-lt"/>
              </a:rPr>
              <a:t>Baziuk</a:t>
            </a:r>
            <a:r>
              <a:rPr lang="en-US" sz="2000" i="1" dirty="0">
                <a:latin typeface="+mj-lt"/>
              </a:rPr>
              <a:t> v. Dunwoody </a:t>
            </a:r>
            <a:r>
              <a:rPr lang="en-US" sz="2000" dirty="0">
                <a:latin typeface="+mj-lt"/>
              </a:rPr>
              <a:t>(1997) IB CPC (4th) 156 Ont. C.J. (Gen. Div</a:t>
            </a:r>
            <a:r>
              <a:rPr lang="en-US" sz="2000" i="1" dirty="0">
                <a:latin typeface="+mj-lt"/>
              </a:rPr>
              <a:t>.); </a:t>
            </a:r>
            <a:r>
              <a:rPr lang="en-US" sz="2000" i="1" dirty="0" err="1">
                <a:latin typeface="+mj-lt"/>
              </a:rPr>
              <a:t>Cicciarella</a:t>
            </a:r>
            <a:r>
              <a:rPr lang="en-US" sz="2000" i="1" dirty="0">
                <a:latin typeface="+mj-lt"/>
              </a:rPr>
              <a:t> v. </a:t>
            </a:r>
            <a:r>
              <a:rPr lang="en-US" sz="2000" i="1" dirty="0" err="1">
                <a:latin typeface="+mj-lt"/>
              </a:rPr>
              <a:t>Cicciarella</a:t>
            </a:r>
            <a:r>
              <a:rPr lang="en-US" sz="2000" dirty="0">
                <a:latin typeface="+mj-lt"/>
              </a:rPr>
              <a:t>, [2009] O.J. No. 2906 (Div. </a:t>
            </a:r>
            <a:r>
              <a:rPr lang="en-US" sz="2000" dirty="0" err="1">
                <a:latin typeface="+mj-lt"/>
              </a:rPr>
              <a:t>Crt</a:t>
            </a:r>
            <a:r>
              <a:rPr lang="en-US" sz="2000" dirty="0">
                <a:latin typeface="+mj-lt"/>
              </a:rPr>
              <a:t>.); </a:t>
            </a:r>
            <a:r>
              <a:rPr lang="en-US" sz="2000" i="1" dirty="0">
                <a:latin typeface="+mj-lt"/>
              </a:rPr>
              <a:t>Douglas v. Mitchell</a:t>
            </a:r>
            <a:r>
              <a:rPr lang="en-US" sz="2000" dirty="0">
                <a:latin typeface="+mj-lt"/>
              </a:rPr>
              <a:t> [2009] O.J. No. 3371 (S.C.J.) at </a:t>
            </a:r>
            <a:r>
              <a:rPr lang="en-US" sz="2000" dirty="0" err="1">
                <a:latin typeface="+mj-lt"/>
              </a:rPr>
              <a:t>paras</a:t>
            </a:r>
            <a:r>
              <a:rPr lang="en-US" sz="2000" dirty="0">
                <a:latin typeface="+mj-lt"/>
              </a:rPr>
              <a:t>. 52-59, 63-64, Canadian Judicial Council </a:t>
            </a:r>
            <a:r>
              <a:rPr lang="en-US" sz="2000" i="1" dirty="0">
                <a:latin typeface="+mj-lt"/>
              </a:rPr>
              <a:t>Statement of Principles on Self-represented Litigants and Accused Persons</a:t>
            </a:r>
            <a:r>
              <a:rPr lang="en-US" sz="2000" dirty="0">
                <a:latin typeface="+mj-lt"/>
              </a:rPr>
              <a:t>,</a:t>
            </a:r>
            <a:r>
              <a:rPr lang="en-US" sz="2000" u="sng" dirty="0">
                <a:solidFill>
                  <a:srgbClr val="0000FF"/>
                </a:solidFill>
                <a:latin typeface="+mj-lt"/>
                <a:ea typeface="Calibri" pitchFamily="34" charset="0"/>
                <a:cs typeface="Times New Roman" pitchFamily="18" charset="0"/>
                <a:hlinkClick r:id="rId3"/>
              </a:rPr>
              <a:t> </a:t>
            </a:r>
            <a:endParaRPr lang="en-US" sz="2000" u="sng" dirty="0" smtClean="0">
              <a:solidFill>
                <a:srgbClr val="0000FF"/>
              </a:solidFill>
              <a:latin typeface="+mj-lt"/>
              <a:ea typeface="Calibri" pitchFamily="34" charset="0"/>
              <a:cs typeface="Times New Roman" pitchFamily="18" charset="0"/>
              <a:hlinkClick r:id="rId3"/>
            </a:endParaRPr>
          </a:p>
          <a:p>
            <a:r>
              <a:rPr lang="en-US" sz="1200" u="sng" dirty="0" smtClean="0">
                <a:solidFill>
                  <a:srgbClr val="0000FF"/>
                </a:solidFill>
                <a:latin typeface="+mj-lt"/>
                <a:ea typeface="Calibri" pitchFamily="34" charset="0"/>
                <a:cs typeface="Times New Roman" pitchFamily="18" charset="0"/>
                <a:hlinkClick r:id="rId3"/>
              </a:rPr>
              <a:t>http</a:t>
            </a:r>
            <a:r>
              <a:rPr lang="en-US" sz="1200" u="sng" dirty="0">
                <a:solidFill>
                  <a:srgbClr val="0000FF"/>
                </a:solidFill>
                <a:latin typeface="+mj-lt"/>
                <a:ea typeface="Calibri" pitchFamily="34" charset="0"/>
                <a:cs typeface="Times New Roman" pitchFamily="18" charset="0"/>
                <a:hlinkClick r:id="rId3"/>
              </a:rPr>
              <a:t>://www.cjcccm.gc.ca/cmslib/general/news_pub_other_PrinciplesStatement_2006_en.pdf</a:t>
            </a:r>
            <a:r>
              <a:rPr lang="en-US" sz="1200" dirty="0">
                <a:latin typeface="+mj-lt"/>
              </a:rPr>
              <a:t> </a:t>
            </a:r>
            <a:r>
              <a:rPr lang="en-US" sz="2000" dirty="0">
                <a:latin typeface="+mj-lt"/>
              </a:rPr>
              <a:t>)</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27</a:t>
            </a:fld>
            <a:endParaRPr lang="en-CA" dirty="0"/>
          </a:p>
        </p:txBody>
      </p:sp>
    </p:spTree>
    <p:extLst>
      <p:ext uri="{BB962C8B-B14F-4D97-AF65-F5344CB8AC3E}">
        <p14:creationId xmlns:p14="http://schemas.microsoft.com/office/powerpoint/2010/main" val="1824727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Adjudication</a:t>
            </a:r>
            <a:endParaRPr lang="en-CA" dirty="0"/>
          </a:p>
        </p:txBody>
      </p:sp>
      <p:sp>
        <p:nvSpPr>
          <p:cNvPr id="3" name="Content Placeholder 2"/>
          <p:cNvSpPr>
            <a:spLocks noGrp="1"/>
          </p:cNvSpPr>
          <p:nvPr>
            <p:ph idx="1"/>
          </p:nvPr>
        </p:nvSpPr>
        <p:spPr/>
        <p:txBody>
          <a:bodyPr/>
          <a:lstStyle/>
          <a:p>
            <a:r>
              <a:rPr lang="en-CA" dirty="0" smtClean="0"/>
              <a:t>Fairness to be considered in </a:t>
            </a:r>
            <a:r>
              <a:rPr lang="en-CA" dirty="0"/>
              <a:t>the context of the five factors in </a:t>
            </a:r>
            <a:r>
              <a:rPr lang="en-CA" i="1" dirty="0"/>
              <a:t>Baker</a:t>
            </a:r>
            <a:r>
              <a:rPr lang="en-CA" dirty="0"/>
              <a:t> [1999] 2 SCR </a:t>
            </a:r>
            <a:r>
              <a:rPr lang="en-CA" dirty="0" smtClean="0"/>
              <a:t>817.  These </a:t>
            </a:r>
            <a:r>
              <a:rPr lang="en-CA" dirty="0"/>
              <a:t>are not </a:t>
            </a:r>
            <a:r>
              <a:rPr lang="en-CA" dirty="0" smtClean="0"/>
              <a:t>exhaustive, </a:t>
            </a:r>
            <a:r>
              <a:rPr lang="en-CA" dirty="0"/>
              <a:t>but inform the principle that affected persons “should have the opportunity to present their case fully and fairly, and have decisions affecting their rights, interests or privileges made using a fair, impartial, and open process, appropriate to the statutory, institutional and social context of the </a:t>
            </a:r>
            <a:r>
              <a:rPr lang="en-CA" dirty="0" smtClean="0"/>
              <a:t>decision”.</a:t>
            </a:r>
            <a:endParaRPr lang="en-CA" dirty="0"/>
          </a:p>
          <a:p>
            <a:r>
              <a:rPr lang="en-CA" dirty="0"/>
              <a:t>D</a:t>
            </a:r>
            <a:r>
              <a:rPr lang="en-CA" dirty="0" smtClean="0"/>
              <a:t>one </a:t>
            </a:r>
            <a:r>
              <a:rPr lang="en-CA" dirty="0"/>
              <a:t>appropriately </a:t>
            </a:r>
            <a:r>
              <a:rPr lang="en-CA" dirty="0" smtClean="0"/>
              <a:t>active adjudication can </a:t>
            </a:r>
            <a:r>
              <a:rPr lang="en-CA" dirty="0"/>
              <a:t>shorten hearing, improve access to justice, tailor process to parties, improve understanding of </a:t>
            </a:r>
            <a:r>
              <a:rPr lang="en-CA" dirty="0" smtClean="0"/>
              <a:t>issues, and </a:t>
            </a:r>
            <a:r>
              <a:rPr lang="en-CA" dirty="0"/>
              <a:t>facilitate decision writing and its quality</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3</a:t>
            </a:fld>
            <a:endParaRPr lang="en-CA" dirty="0"/>
          </a:p>
        </p:txBody>
      </p:sp>
    </p:spTree>
    <p:extLst>
      <p:ext uri="{BB962C8B-B14F-4D97-AF65-F5344CB8AC3E}">
        <p14:creationId xmlns:p14="http://schemas.microsoft.com/office/powerpoint/2010/main" val="1665433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Adjudication - Tools</a:t>
            </a:r>
            <a:endParaRPr lang="en-CA" dirty="0"/>
          </a:p>
        </p:txBody>
      </p:sp>
      <p:sp>
        <p:nvSpPr>
          <p:cNvPr id="3" name="Content Placeholder 2"/>
          <p:cNvSpPr>
            <a:spLocks noGrp="1"/>
          </p:cNvSpPr>
          <p:nvPr>
            <p:ph idx="1"/>
          </p:nvPr>
        </p:nvSpPr>
        <p:spPr/>
        <p:txBody>
          <a:bodyPr/>
          <a:lstStyle/>
          <a:p>
            <a:r>
              <a:rPr lang="en-CA" dirty="0"/>
              <a:t>Rules and Policies (</a:t>
            </a:r>
            <a:r>
              <a:rPr lang="en-CA" dirty="0" err="1"/>
              <a:t>eg</a:t>
            </a:r>
            <a:r>
              <a:rPr lang="en-CA" dirty="0"/>
              <a:t> HRTO, FST, OMB, ARB</a:t>
            </a:r>
            <a:r>
              <a:rPr lang="en-CA" dirty="0" smtClean="0"/>
              <a:t>)</a:t>
            </a:r>
          </a:p>
          <a:p>
            <a:r>
              <a:rPr lang="en-CA" dirty="0"/>
              <a:t>Pre-hearing conferences for issue identification, preliminary objections, procedural issues, timetable, disclosure </a:t>
            </a:r>
          </a:p>
          <a:p>
            <a:r>
              <a:rPr lang="en-US" dirty="0"/>
              <a:t>Procedural Orders (ARB template order)</a:t>
            </a:r>
          </a:p>
          <a:p>
            <a:r>
              <a:rPr lang="en-US" dirty="0"/>
              <a:t>Discovery, if any, time limited (Rules of CP)</a:t>
            </a:r>
          </a:p>
          <a:p>
            <a:r>
              <a:rPr lang="en-CA" dirty="0"/>
              <a:t>Documents to be relied upon provided in advance</a:t>
            </a:r>
          </a:p>
          <a:p>
            <a:pPr lvl="1"/>
            <a:r>
              <a:rPr lang="en-CA" dirty="0"/>
              <a:t>Agreed Statement of Facts</a:t>
            </a:r>
          </a:p>
          <a:p>
            <a:pPr lvl="1"/>
            <a:r>
              <a:rPr lang="en-CA" dirty="0"/>
              <a:t>Books of Agreed Documents</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4</a:t>
            </a:fld>
            <a:endParaRPr lang="en-CA" dirty="0"/>
          </a:p>
        </p:txBody>
      </p:sp>
    </p:spTree>
    <p:extLst>
      <p:ext uri="{BB962C8B-B14F-4D97-AF65-F5344CB8AC3E}">
        <p14:creationId xmlns:p14="http://schemas.microsoft.com/office/powerpoint/2010/main" val="32514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Active Adjudication – Tools</a:t>
            </a:r>
            <a:endParaRPr lang="en-CA" dirty="0"/>
          </a:p>
        </p:txBody>
      </p:sp>
      <p:sp>
        <p:nvSpPr>
          <p:cNvPr id="3" name="Content Placeholder 2"/>
          <p:cNvSpPr>
            <a:spLocks noGrp="1"/>
          </p:cNvSpPr>
          <p:nvPr>
            <p:ph idx="1"/>
          </p:nvPr>
        </p:nvSpPr>
        <p:spPr>
          <a:xfrm>
            <a:off x="1905000" y="2209800"/>
            <a:ext cx="6858000" cy="4343400"/>
          </a:xfrm>
        </p:spPr>
        <p:txBody>
          <a:bodyPr/>
          <a:lstStyle/>
          <a:p>
            <a:r>
              <a:rPr lang="en-CA" dirty="0"/>
              <a:t>O</a:t>
            </a:r>
            <a:r>
              <a:rPr lang="en-CA" dirty="0" smtClean="0"/>
              <a:t>pening </a:t>
            </a:r>
            <a:r>
              <a:rPr lang="en-CA" dirty="0"/>
              <a:t>remarks, identifying issues, clarify why </a:t>
            </a:r>
            <a:r>
              <a:rPr lang="en-CA" dirty="0" smtClean="0"/>
              <a:t>witnesses to be </a:t>
            </a:r>
            <a:r>
              <a:rPr lang="en-CA" dirty="0"/>
              <a:t>called, encourage </a:t>
            </a:r>
            <a:r>
              <a:rPr lang="en-CA" dirty="0" smtClean="0"/>
              <a:t>concerns early</a:t>
            </a:r>
          </a:p>
          <a:p>
            <a:r>
              <a:rPr lang="en-CA" dirty="0"/>
              <a:t>W</a:t>
            </a:r>
            <a:r>
              <a:rPr lang="en-CA" dirty="0" smtClean="0"/>
              <a:t>itness </a:t>
            </a:r>
            <a:r>
              <a:rPr lang="en-CA" dirty="0"/>
              <a:t>statements/affidavits (as evidence-in-chief</a:t>
            </a:r>
            <a:r>
              <a:rPr lang="en-CA" dirty="0" smtClean="0"/>
              <a:t>)</a:t>
            </a:r>
            <a:endParaRPr lang="en-CA" dirty="0"/>
          </a:p>
          <a:p>
            <a:r>
              <a:rPr lang="en-CA" dirty="0"/>
              <a:t>D</a:t>
            </a:r>
            <a:r>
              <a:rPr lang="en-CA" dirty="0" smtClean="0"/>
              <a:t>efer </a:t>
            </a:r>
            <a:r>
              <a:rPr lang="en-CA" dirty="0"/>
              <a:t>cross-examination until after all </a:t>
            </a:r>
            <a:r>
              <a:rPr lang="en-CA" dirty="0" smtClean="0"/>
              <a:t>called</a:t>
            </a:r>
          </a:p>
          <a:p>
            <a:r>
              <a:rPr lang="en-CA" dirty="0"/>
              <a:t>B</a:t>
            </a:r>
            <a:r>
              <a:rPr lang="en-CA" dirty="0" smtClean="0"/>
              <a:t>ifurcation</a:t>
            </a:r>
            <a:endParaRPr lang="en-CA" dirty="0"/>
          </a:p>
          <a:p>
            <a:r>
              <a:rPr lang="en-CA" dirty="0"/>
              <a:t>A</a:t>
            </a:r>
            <a:r>
              <a:rPr lang="en-CA" dirty="0" smtClean="0"/>
              <a:t>ll sides’ </a:t>
            </a:r>
            <a:r>
              <a:rPr lang="en-CA" dirty="0"/>
              <a:t>evidence on issue by issue basis</a:t>
            </a:r>
          </a:p>
          <a:p>
            <a:r>
              <a:rPr lang="en-CA" dirty="0"/>
              <a:t>A</a:t>
            </a:r>
            <a:r>
              <a:rPr lang="en-CA" dirty="0" smtClean="0"/>
              <a:t>ctive </a:t>
            </a:r>
            <a:r>
              <a:rPr lang="en-CA" dirty="0"/>
              <a:t>listening to understand</a:t>
            </a:r>
          </a:p>
          <a:p>
            <a:r>
              <a:rPr lang="en-CA" dirty="0"/>
              <a:t>S</a:t>
            </a:r>
            <a:r>
              <a:rPr lang="en-CA" dirty="0" smtClean="0"/>
              <a:t>ummary </a:t>
            </a:r>
            <a:r>
              <a:rPr lang="en-CA" dirty="0"/>
              <a:t>of understanding</a:t>
            </a:r>
          </a:p>
          <a:p>
            <a:r>
              <a:rPr lang="en-CA" dirty="0"/>
              <a:t>T</a:t>
            </a:r>
            <a:r>
              <a:rPr lang="en-CA" dirty="0" smtClean="0"/>
              <a:t>ime </a:t>
            </a:r>
            <a:r>
              <a:rPr lang="en-CA" dirty="0"/>
              <a:t>limits on </a:t>
            </a:r>
            <a:r>
              <a:rPr lang="en-CA" dirty="0" smtClean="0"/>
              <a:t>opening, </a:t>
            </a:r>
            <a:r>
              <a:rPr lang="en-CA" dirty="0"/>
              <a:t>evidence, oral argument,  - </a:t>
            </a:r>
            <a:r>
              <a:rPr lang="en-CA" dirty="0" smtClean="0"/>
              <a:t>but set </a:t>
            </a:r>
            <a:r>
              <a:rPr lang="en-CA" dirty="0"/>
              <a:t>in advance </a:t>
            </a:r>
            <a:r>
              <a:rPr lang="en-CA" dirty="0" smtClean="0"/>
              <a:t>and retain discretion to </a:t>
            </a:r>
            <a:r>
              <a:rPr lang="en-CA" dirty="0"/>
              <a:t>extend </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5</a:t>
            </a:fld>
            <a:endParaRPr lang="en-CA" dirty="0"/>
          </a:p>
        </p:txBody>
      </p:sp>
    </p:spTree>
    <p:extLst>
      <p:ext uri="{BB962C8B-B14F-4D97-AF65-F5344CB8AC3E}">
        <p14:creationId xmlns:p14="http://schemas.microsoft.com/office/powerpoint/2010/main" val="895005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Active Adjudication – Tools</a:t>
            </a:r>
            <a:endParaRPr lang="en-CA" dirty="0"/>
          </a:p>
        </p:txBody>
      </p:sp>
      <p:sp>
        <p:nvSpPr>
          <p:cNvPr id="3" name="Content Placeholder 2"/>
          <p:cNvSpPr>
            <a:spLocks noGrp="1"/>
          </p:cNvSpPr>
          <p:nvPr>
            <p:ph idx="1"/>
          </p:nvPr>
        </p:nvSpPr>
        <p:spPr/>
        <p:txBody>
          <a:bodyPr/>
          <a:lstStyle/>
          <a:p>
            <a:r>
              <a:rPr lang="en-CA" dirty="0"/>
              <a:t>O</a:t>
            </a:r>
            <a:r>
              <a:rPr lang="en-CA" dirty="0" smtClean="0"/>
              <a:t>ngoing </a:t>
            </a:r>
            <a:r>
              <a:rPr lang="en-CA" dirty="0"/>
              <a:t>review of time estimates and witnesses, identify issues early</a:t>
            </a:r>
          </a:p>
          <a:p>
            <a:r>
              <a:rPr lang="en-CA" dirty="0"/>
              <a:t>C</a:t>
            </a:r>
            <a:r>
              <a:rPr lang="en-CA" dirty="0" smtClean="0"/>
              <a:t>onsent</a:t>
            </a:r>
            <a:endParaRPr lang="en-CA"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6</a:t>
            </a:fld>
            <a:endParaRPr lang="en-CA" dirty="0"/>
          </a:p>
        </p:txBody>
      </p:sp>
    </p:spTree>
    <p:extLst>
      <p:ext uri="{BB962C8B-B14F-4D97-AF65-F5344CB8AC3E}">
        <p14:creationId xmlns:p14="http://schemas.microsoft.com/office/powerpoint/2010/main" val="4284808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Adjudication-Tribunal Intervention</a:t>
            </a:r>
            <a:endParaRPr lang="en-CA" dirty="0"/>
          </a:p>
        </p:txBody>
      </p:sp>
      <p:sp>
        <p:nvSpPr>
          <p:cNvPr id="3" name="Content Placeholder 2"/>
          <p:cNvSpPr>
            <a:spLocks noGrp="1"/>
          </p:cNvSpPr>
          <p:nvPr>
            <p:ph idx="1"/>
          </p:nvPr>
        </p:nvSpPr>
        <p:spPr/>
        <p:txBody>
          <a:bodyPr/>
          <a:lstStyle/>
          <a:p>
            <a:r>
              <a:rPr lang="en-US" dirty="0"/>
              <a:t>Permissible interventions include:</a:t>
            </a:r>
          </a:p>
          <a:p>
            <a:pPr lvl="1"/>
            <a:r>
              <a:rPr lang="en-US" dirty="0"/>
              <a:t>t</a:t>
            </a:r>
            <a:r>
              <a:rPr lang="en-US" dirty="0" smtClean="0"/>
              <a:t>o </a:t>
            </a:r>
            <a:r>
              <a:rPr lang="en-US" dirty="0"/>
              <a:t>clear up ambiguities or to call a witness to order;</a:t>
            </a:r>
          </a:p>
          <a:p>
            <a:pPr lvl="1"/>
            <a:r>
              <a:rPr lang="en-US" dirty="0"/>
              <a:t>t</a:t>
            </a:r>
            <a:r>
              <a:rPr lang="en-US" dirty="0" smtClean="0"/>
              <a:t>o </a:t>
            </a:r>
            <a:r>
              <a:rPr lang="en-US" dirty="0"/>
              <a:t>explore some matter which the witness’ answers have left vague;</a:t>
            </a:r>
          </a:p>
          <a:p>
            <a:pPr lvl="1"/>
            <a:r>
              <a:rPr lang="en-US" dirty="0"/>
              <a:t>t</a:t>
            </a:r>
            <a:r>
              <a:rPr lang="en-US" dirty="0" smtClean="0"/>
              <a:t>o </a:t>
            </a:r>
            <a:r>
              <a:rPr lang="en-US" dirty="0"/>
              <a:t>put questions which should have been asked by counsel in order to bring out some relevant matter but which were omitted.</a:t>
            </a:r>
          </a:p>
          <a:p>
            <a:pPr lvl="1"/>
            <a:r>
              <a:rPr lang="en-US" dirty="0"/>
              <a:t>r</a:t>
            </a:r>
            <a:r>
              <a:rPr lang="en-US" dirty="0" smtClean="0"/>
              <a:t>ephrasing </a:t>
            </a:r>
            <a:r>
              <a:rPr lang="en-US" dirty="0"/>
              <a:t>questions (with caution</a:t>
            </a:r>
            <a:r>
              <a:rPr lang="en-US" dirty="0" smtClean="0"/>
              <a:t>)</a:t>
            </a:r>
          </a:p>
          <a:p>
            <a:pPr lvl="1"/>
            <a:r>
              <a:rPr lang="en-US" dirty="0"/>
              <a:t>c</a:t>
            </a:r>
            <a:r>
              <a:rPr lang="en-US" dirty="0" smtClean="0"/>
              <a:t>ontrolling counsel (irrelevancy, repetition, harassment of witness)</a:t>
            </a:r>
            <a:endParaRPr lang="en-US" dirty="0"/>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7</a:t>
            </a:fld>
            <a:endParaRPr lang="en-CA" dirty="0"/>
          </a:p>
        </p:txBody>
      </p:sp>
    </p:spTree>
    <p:extLst>
      <p:ext uri="{BB962C8B-B14F-4D97-AF65-F5344CB8AC3E}">
        <p14:creationId xmlns:p14="http://schemas.microsoft.com/office/powerpoint/2010/main" val="3990331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Adjudication-Tribunal Intervention</a:t>
            </a:r>
            <a:endParaRPr lang="en-CA" dirty="0"/>
          </a:p>
        </p:txBody>
      </p:sp>
      <p:sp>
        <p:nvSpPr>
          <p:cNvPr id="3" name="Content Placeholder 2"/>
          <p:cNvSpPr>
            <a:spLocks noGrp="1"/>
          </p:cNvSpPr>
          <p:nvPr>
            <p:ph idx="1"/>
          </p:nvPr>
        </p:nvSpPr>
        <p:spPr/>
        <p:txBody>
          <a:bodyPr/>
          <a:lstStyle/>
          <a:p>
            <a:r>
              <a:rPr lang="en-US" dirty="0"/>
              <a:t>Interventions to avoid:</a:t>
            </a:r>
          </a:p>
          <a:p>
            <a:pPr lvl="1"/>
            <a:r>
              <a:rPr lang="en-US" dirty="0"/>
              <a:t>Cross-examination</a:t>
            </a:r>
          </a:p>
          <a:p>
            <a:pPr lvl="1"/>
            <a:r>
              <a:rPr lang="en-US" dirty="0"/>
              <a:t>Taking lead on examination, except with consent or rules permit (IRB)</a:t>
            </a:r>
          </a:p>
          <a:p>
            <a:pPr lvl="1"/>
            <a:r>
              <a:rPr lang="en-US" dirty="0"/>
              <a:t>Appearance of taking sides, not believing witness</a:t>
            </a:r>
          </a:p>
          <a:p>
            <a:pPr lvl="1"/>
            <a:r>
              <a:rPr lang="en-US" dirty="0"/>
              <a:t>Usurping role of counsel</a:t>
            </a:r>
          </a:p>
          <a:p>
            <a:pPr lvl="1"/>
            <a:r>
              <a:rPr lang="en-US" dirty="0" smtClean="0"/>
              <a:t>Precluding </a:t>
            </a:r>
            <a:r>
              <a:rPr lang="en-US" dirty="0"/>
              <a:t>lay witness from “telling their story” (assuming relevant)</a:t>
            </a:r>
          </a:p>
          <a:p>
            <a:pPr lvl="1"/>
            <a:r>
              <a:rPr lang="en-US" dirty="0"/>
              <a:t>Excessive questioning</a:t>
            </a:r>
          </a:p>
          <a:p>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8</a:t>
            </a:fld>
            <a:endParaRPr lang="en-CA" dirty="0"/>
          </a:p>
        </p:txBody>
      </p:sp>
    </p:spTree>
    <p:extLst>
      <p:ext uri="{BB962C8B-B14F-4D97-AF65-F5344CB8AC3E}">
        <p14:creationId xmlns:p14="http://schemas.microsoft.com/office/powerpoint/2010/main" val="3174123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 Adjudication-Tribunal Intervention</a:t>
            </a:r>
            <a:endParaRPr lang="en-CA" dirty="0"/>
          </a:p>
        </p:txBody>
      </p:sp>
      <p:sp>
        <p:nvSpPr>
          <p:cNvPr id="3" name="Content Placeholder 2"/>
          <p:cNvSpPr>
            <a:spLocks noGrp="1"/>
          </p:cNvSpPr>
          <p:nvPr>
            <p:ph idx="1"/>
          </p:nvPr>
        </p:nvSpPr>
        <p:spPr/>
        <p:txBody>
          <a:bodyPr/>
          <a:lstStyle/>
          <a:p>
            <a:r>
              <a:rPr lang="en-US" sz="1800" dirty="0"/>
              <a:t>Test set out in </a:t>
            </a:r>
            <a:r>
              <a:rPr lang="en-US" sz="1800" dirty="0" err="1"/>
              <a:t>Chippewas</a:t>
            </a:r>
            <a:r>
              <a:rPr lang="en-US" sz="1800" dirty="0"/>
              <a:t> of </a:t>
            </a:r>
            <a:r>
              <a:rPr lang="en-US" sz="1800" dirty="0" err="1"/>
              <a:t>Mnijikaning</a:t>
            </a:r>
            <a:r>
              <a:rPr lang="en-US" sz="1800" dirty="0"/>
              <a:t> First Nation, [2010] O.J. No. 212 (C.A.)</a:t>
            </a:r>
          </a:p>
          <a:p>
            <a:pPr marL="400050" lvl="1" indent="0">
              <a:buNone/>
            </a:pPr>
            <a:r>
              <a:rPr lang="en-US" sz="1800" dirty="0"/>
              <a:t>The test is an objective one. The </a:t>
            </a:r>
            <a:r>
              <a:rPr lang="en-US" sz="1800" dirty="0" smtClean="0"/>
              <a:t>record </a:t>
            </a:r>
            <a:r>
              <a:rPr lang="en-US" sz="1800" dirty="0"/>
              <a:t>must be assessed in its totality and the interventions complained of must be evaluated cumulatively rather than isolated occurrences, from the perspective of a reasonable observer through the trial.</a:t>
            </a:r>
          </a:p>
          <a:p>
            <a:r>
              <a:rPr lang="en-US" sz="1800" dirty="0"/>
              <a:t>In this civil matter regarding the agreement CFMN’s agreement to host Casino Rama, CFMN was unsuccessful in its attempt to raise RAB as a result of judge’s intervention during trial including cross-examining witnesses, commenting on evidence and giving the impression that he had prejudged issues</a:t>
            </a:r>
            <a:endParaRPr lang="en-CA" dirty="0"/>
          </a:p>
        </p:txBody>
      </p:sp>
      <p:sp>
        <p:nvSpPr>
          <p:cNvPr id="4" name="Slide Number Placeholder 3"/>
          <p:cNvSpPr>
            <a:spLocks noGrp="1"/>
          </p:cNvSpPr>
          <p:nvPr>
            <p:ph type="sldNum" sz="quarter" idx="12"/>
          </p:nvPr>
        </p:nvSpPr>
        <p:spPr/>
        <p:txBody>
          <a:bodyPr/>
          <a:lstStyle/>
          <a:p>
            <a:fld id="{0C6EECDC-CAE5-4FEB-96AE-CB8D57BC8790}" type="slidenum">
              <a:rPr lang="en-CA" smtClean="0"/>
              <a:pPr/>
              <a:t>9</a:t>
            </a:fld>
            <a:endParaRPr lang="en-CA" dirty="0"/>
          </a:p>
        </p:txBody>
      </p:sp>
    </p:spTree>
    <p:extLst>
      <p:ext uri="{BB962C8B-B14F-4D97-AF65-F5344CB8AC3E}">
        <p14:creationId xmlns:p14="http://schemas.microsoft.com/office/powerpoint/2010/main" val="789463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 Marketing Template 2010 2011499 (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2132</Words>
  <Application>Microsoft Office PowerPoint</Application>
  <PresentationFormat>On-screen Show (4:3)</PresentationFormat>
  <Paragraphs>139</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Presentation - Marketing Template 2010 2011499 (1)</vt:lpstr>
      <vt:lpstr>1_Default Design</vt:lpstr>
      <vt:lpstr>Active Adjudication and Civility</vt:lpstr>
      <vt:lpstr>Active Adjudication</vt:lpstr>
      <vt:lpstr>Active Adjudication</vt:lpstr>
      <vt:lpstr>Active Adjudication - Tools</vt:lpstr>
      <vt:lpstr>Active Adjudication – Tools</vt:lpstr>
      <vt:lpstr>Active Adjudication – Tools</vt:lpstr>
      <vt:lpstr>Active Adjudication-Tribunal Intervention</vt:lpstr>
      <vt:lpstr>Active Adjudication-Tribunal Intervention</vt:lpstr>
      <vt:lpstr>Active Adjudication-Tribunal Intervention</vt:lpstr>
      <vt:lpstr>Active Adjudication-Tribunal Intervention</vt:lpstr>
      <vt:lpstr>Civility and Tribunals</vt:lpstr>
      <vt:lpstr>Civility and Tribunals -Sources</vt:lpstr>
      <vt:lpstr>Civility and Tribunals -Sources</vt:lpstr>
      <vt:lpstr>Civility and Tribunals -Sources</vt:lpstr>
      <vt:lpstr>Civility – Rationale</vt:lpstr>
      <vt:lpstr>Civility – Rationale</vt:lpstr>
      <vt:lpstr>Civility – Rationale</vt:lpstr>
      <vt:lpstr>Civility – Content</vt:lpstr>
      <vt:lpstr>Civility – Content</vt:lpstr>
      <vt:lpstr>Civility – Counsel Misconduct</vt:lpstr>
      <vt:lpstr>Civility – Counsel Misconduct</vt:lpstr>
      <vt:lpstr>Civility – Counsel Misconduct</vt:lpstr>
      <vt:lpstr>Civility – Counsel Misconduct</vt:lpstr>
      <vt:lpstr>Civility – Unrepresented Persons</vt:lpstr>
      <vt:lpstr>Civility – Unrepresented Persons</vt:lpstr>
      <vt:lpstr>Civility – Unrepresented Persons</vt:lpstr>
      <vt:lpstr>Civility – Unrepresented Persons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Adjudication and Civility</dc:title>
  <dc:creator>Butterworth, Robert (JUS)</dc:creator>
  <cp:lastModifiedBy>User</cp:lastModifiedBy>
  <cp:revision>1</cp:revision>
  <dcterms:modified xsi:type="dcterms:W3CDTF">2013-11-07T17:32:30Z</dcterms:modified>
</cp:coreProperties>
</file>