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1"/>
    <p:sldMasterId id="2147483691" r:id="rId2"/>
    <p:sldMasterId id="2147483692" r:id="rId3"/>
    <p:sldMasterId id="2147483693" r:id="rId4"/>
    <p:sldMasterId id="2147483694" r:id="rId5"/>
    <p:sldMasterId id="2147483695" r:id="rId6"/>
  </p:sldMasterIdLst>
  <p:notesMasterIdLst>
    <p:notesMasterId r:id="rId42"/>
  </p:notesMasterIdLst>
  <p:handoutMasterIdLst>
    <p:handoutMasterId r:id="rId43"/>
  </p:handoutMasterIdLst>
  <p:sldIdLst>
    <p:sldId id="257" r:id="rId7"/>
    <p:sldId id="634" r:id="rId8"/>
    <p:sldId id="636" r:id="rId9"/>
    <p:sldId id="647" r:id="rId10"/>
    <p:sldId id="637" r:id="rId11"/>
    <p:sldId id="648" r:id="rId12"/>
    <p:sldId id="649" r:id="rId13"/>
    <p:sldId id="650" r:id="rId14"/>
    <p:sldId id="651" r:id="rId15"/>
    <p:sldId id="652" r:id="rId16"/>
    <p:sldId id="653" r:id="rId17"/>
    <p:sldId id="654" r:id="rId18"/>
    <p:sldId id="655" r:id="rId19"/>
    <p:sldId id="643" r:id="rId20"/>
    <p:sldId id="662" r:id="rId21"/>
    <p:sldId id="661" r:id="rId22"/>
    <p:sldId id="667" r:id="rId23"/>
    <p:sldId id="692" r:id="rId24"/>
    <p:sldId id="676" r:id="rId25"/>
    <p:sldId id="691" r:id="rId26"/>
    <p:sldId id="683" r:id="rId27"/>
    <p:sldId id="679" r:id="rId28"/>
    <p:sldId id="680" r:id="rId29"/>
    <p:sldId id="678" r:id="rId30"/>
    <p:sldId id="681" r:id="rId31"/>
    <p:sldId id="688" r:id="rId32"/>
    <p:sldId id="682" r:id="rId33"/>
    <p:sldId id="685" r:id="rId34"/>
    <p:sldId id="686" r:id="rId35"/>
    <p:sldId id="677" r:id="rId36"/>
    <p:sldId id="690" r:id="rId37"/>
    <p:sldId id="687" r:id="rId38"/>
    <p:sldId id="689" r:id="rId39"/>
    <p:sldId id="658" r:id="rId40"/>
    <p:sldId id="615" r:id="rId41"/>
  </p:sldIdLst>
  <p:sldSz cx="9144000" cy="6858000" type="screen4x3"/>
  <p:notesSz cx="7010400" cy="9236075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A9FF"/>
    <a:srgbClr val="A34098"/>
    <a:srgbClr val="FFFF99"/>
    <a:srgbClr val="FFCC99"/>
    <a:srgbClr val="CCFFCC"/>
    <a:srgbClr val="FFCCCC"/>
    <a:srgbClr val="003BB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19" autoAdjust="0"/>
    <p:restoredTop sz="82274" autoAdjust="0"/>
  </p:normalViewPr>
  <p:slideViewPr>
    <p:cSldViewPr>
      <p:cViewPr>
        <p:scale>
          <a:sx n="79" d="100"/>
          <a:sy n="79" d="100"/>
        </p:scale>
        <p:origin x="-78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742" y="-96"/>
      </p:cViewPr>
      <p:guideLst>
        <p:guide orient="horz" pos="290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3" tIns="45359" rIns="90713" bIns="45359" numCol="1" anchor="t" anchorCtr="0" compatLnSpc="1">
            <a:prstTxWarp prst="textNoShape">
              <a:avLst/>
            </a:prstTxWarp>
          </a:bodyPr>
          <a:lstStyle>
            <a:lvl1pPr defTabSz="90644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3" tIns="45359" rIns="90713" bIns="45359" numCol="1" anchor="t" anchorCtr="0" compatLnSpc="1">
            <a:prstTxWarp prst="textNoShape">
              <a:avLst/>
            </a:prstTxWarp>
          </a:bodyPr>
          <a:lstStyle>
            <a:lvl1pPr algn="r" defTabSz="90644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3" tIns="45359" rIns="90713" bIns="45359" numCol="1" anchor="b" anchorCtr="0" compatLnSpc="1">
            <a:prstTxWarp prst="textNoShape">
              <a:avLst/>
            </a:prstTxWarp>
          </a:bodyPr>
          <a:lstStyle>
            <a:lvl1pPr defTabSz="90644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3" tIns="45359" rIns="90713" bIns="45359" numCol="1" anchor="b" anchorCtr="0" compatLnSpc="1">
            <a:prstTxWarp prst="textNoShape">
              <a:avLst/>
            </a:prstTxWarp>
          </a:bodyPr>
          <a:lstStyle>
            <a:lvl1pPr algn="r" defTabSz="90644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1053BA8-2597-46B5-BA2E-5211E1446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32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6" rIns="91711" bIns="45856" numCol="1" anchor="t" anchorCtr="0" compatLnSpc="1">
            <a:prstTxWarp prst="textNoShape">
              <a:avLst/>
            </a:prstTxWarp>
          </a:bodyPr>
          <a:lstStyle>
            <a:lvl1pPr defTabSz="9159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6" rIns="91711" bIns="45856" numCol="1" anchor="t" anchorCtr="0" compatLnSpc="1">
            <a:prstTxWarp prst="textNoShape">
              <a:avLst/>
            </a:prstTxWarp>
          </a:bodyPr>
          <a:lstStyle>
            <a:lvl1pPr algn="r" defTabSz="9159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863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6" rIns="91711" bIns="45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6" rIns="91711" bIns="45856" numCol="1" anchor="b" anchorCtr="0" compatLnSpc="1">
            <a:prstTxWarp prst="textNoShape">
              <a:avLst/>
            </a:prstTxWarp>
          </a:bodyPr>
          <a:lstStyle>
            <a:lvl1pPr defTabSz="9159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6" rIns="91711" bIns="45856" numCol="1" anchor="b" anchorCtr="0" compatLnSpc="1">
            <a:prstTxWarp prst="textNoShape">
              <a:avLst/>
            </a:prstTxWarp>
          </a:bodyPr>
          <a:lstStyle>
            <a:lvl1pPr algn="r" defTabSz="9159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9530FA4-1D23-4D07-99DF-9AC189C51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2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fld id="{B7CC2C15-F4A5-4E17-9C6B-4F8D60222F46}" type="slidenum">
              <a:rPr lang="en-US" sz="1200" smtClean="0"/>
              <a:pPr defTabSz="914400" eaLnBrk="1" hangingPunct="1">
                <a:defRPr/>
              </a:pPr>
              <a:t>1</a:t>
            </a:fld>
            <a:endParaRPr 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26" tIns="46513" rIns="93026" bIns="46513" anchor="b"/>
          <a:lstStyle>
            <a:lvl1pPr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B62C7945-7984-4B28-BAE2-5634C387E03D}" type="slidenum">
              <a:rPr lang="en-CA" sz="1200"/>
              <a:pPr algn="r" eaLnBrk="1" hangingPunct="1"/>
              <a:t>10</a:t>
            </a:fld>
            <a:endParaRPr lang="en-CA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0563"/>
            <a:ext cx="4618038" cy="34639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8638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9" tIns="46509" rIns="93019" bIns="46509"/>
          <a:lstStyle/>
          <a:p>
            <a:pPr defTabSz="912813" eaLnBrk="1" hangingPunct="1"/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6008D0-7C9D-490B-95FA-96467B15416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9863" indent="-169863">
              <a:buFontTx/>
              <a:buChar char="-"/>
            </a:pPr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2150"/>
            <a:ext cx="4618038" cy="346392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87850"/>
            <a:ext cx="560387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88" tIns="47092" rIns="94188" bIns="47092"/>
          <a:lstStyle/>
          <a:p>
            <a:pPr marL="173038" indent="-173038" defTabSz="923925">
              <a:lnSpc>
                <a:spcPct val="90000"/>
              </a:lnSpc>
            </a:pPr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AF114-C18F-4B8D-B656-D9F5C115C9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049" tIns="47025" rIns="94049" bIns="47025" anchor="b"/>
          <a:lstStyle>
            <a:lvl1pPr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00E48EB-5687-4AC1-B92A-01239B292AAA}" type="slidenum">
              <a:rPr lang="en-CA" sz="1200"/>
              <a:pPr algn="r" eaLnBrk="1" hangingPunct="1"/>
              <a:t>5</a:t>
            </a:fld>
            <a:endParaRPr lang="en-CA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0563"/>
            <a:ext cx="4618038" cy="34639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8638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30" tIns="47017" rIns="94030" bIns="47017"/>
          <a:lstStyle/>
          <a:p>
            <a:pPr defTabSz="922338">
              <a:lnSpc>
                <a:spcPct val="90000"/>
              </a:lnSpc>
            </a:pPr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049" tIns="47025" rIns="94049" bIns="47025" anchor="b"/>
          <a:lstStyle>
            <a:lvl1pPr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7D6E0193-BFB7-42BE-AD75-691398FE3D21}" type="slidenum">
              <a:rPr lang="en-CA" sz="1200"/>
              <a:pPr algn="r" eaLnBrk="1" hangingPunct="1"/>
              <a:t>6</a:t>
            </a:fld>
            <a:endParaRPr lang="en-CA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0563"/>
            <a:ext cx="4618038" cy="34639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8638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30" tIns="47017" rIns="94030" bIns="47017"/>
          <a:lstStyle/>
          <a:p>
            <a:pPr defTabSz="922338"/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7F383E-61D9-4565-9817-DA01EE4280B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26" tIns="46513" rIns="93026" bIns="46513" anchor="b"/>
          <a:lstStyle>
            <a:lvl1pPr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457678D-6E5B-460D-B3A7-2C2B15212401}" type="slidenum">
              <a:rPr lang="en-CA" sz="1200"/>
              <a:pPr algn="r" eaLnBrk="1" hangingPunct="1"/>
              <a:t>8</a:t>
            </a:fld>
            <a:endParaRPr lang="en-CA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0563"/>
            <a:ext cx="4618038" cy="34639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8638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9" tIns="46509" rIns="93019" bIns="46509"/>
          <a:lstStyle/>
          <a:p>
            <a:pPr defTabSz="912813" eaLnBrk="1" hangingPunct="1"/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26" tIns="46513" rIns="93026" bIns="46513" anchor="b"/>
          <a:lstStyle>
            <a:lvl1pPr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E564FA84-26A4-4CA9-A02E-87CDA868BF9E}" type="slidenum">
              <a:rPr lang="en-CA" sz="1200"/>
              <a:pPr algn="r" eaLnBrk="1" hangingPunct="1"/>
              <a:t>9</a:t>
            </a:fld>
            <a:endParaRPr lang="en-CA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0563"/>
            <a:ext cx="4618038" cy="34639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8638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9" tIns="46509" rIns="93019" bIns="46509"/>
          <a:lstStyle/>
          <a:p>
            <a:pPr defTabSz="912813" eaLnBrk="1" hangingPunct="1"/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0691111"/>
      </p:ext>
    </p:extLst>
  </p:cSld>
  <p:clrMapOvr>
    <a:masterClrMapping/>
  </p:clrMapOvr>
  <p:transition spd="slow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816299"/>
      </p:ext>
    </p:extLst>
  </p:cSld>
  <p:clrMapOvr>
    <a:masterClrMapping/>
  </p:clrMapOvr>
  <p:transition spd="slow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252413"/>
            <a:ext cx="2092325" cy="4286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2413"/>
            <a:ext cx="6124575" cy="4286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6893484"/>
      </p:ext>
    </p:extLst>
  </p:cSld>
  <p:clrMapOvr>
    <a:masterClrMapping/>
  </p:clrMapOvr>
  <p:transition spd="slow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CF984-1252-4CF2-846D-B852A16EAEFE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A92A6-1115-421A-A03C-E186A6E2A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48166"/>
      </p:ext>
    </p:extLst>
  </p:cSld>
  <p:clrMapOvr>
    <a:masterClrMapping/>
  </p:clrMapOvr>
  <p:transition spd="slow" advTm="1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4F6E0-18F6-4C69-9758-DE9B8ABFBC40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0CCD5-55D1-4098-A3CC-989757432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75532"/>
      </p:ext>
    </p:extLst>
  </p:cSld>
  <p:clrMapOvr>
    <a:masterClrMapping/>
  </p:clrMapOvr>
  <p:transition spd="slow" advTm="1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54B2-AC19-46FC-B54D-ADF6A448A158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494DF-1F4A-49F2-B830-6C1A65EB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26090"/>
      </p:ext>
    </p:extLst>
  </p:cSld>
  <p:clrMapOvr>
    <a:masterClrMapping/>
  </p:clrMapOvr>
  <p:transition spd="slow" advTm="1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4318F-668D-4895-8D4D-A89CC3C54647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0C6DA-6A46-45B0-B2EB-18FBCB25A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53997"/>
      </p:ext>
    </p:extLst>
  </p:cSld>
  <p:clrMapOvr>
    <a:masterClrMapping/>
  </p:clrMapOvr>
  <p:transition spd="slow" advTm="1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4C1E-F406-4630-AF9D-370D783992D1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DBF7-F5AB-4049-827E-8C89F3784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37946"/>
      </p:ext>
    </p:extLst>
  </p:cSld>
  <p:clrMapOvr>
    <a:masterClrMapping/>
  </p:clrMapOvr>
  <p:transition spd="slow" advTm="1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879E-B0B7-4D03-9FDD-9DD04334802D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65944-0974-458C-B1BF-DC9B6593A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49552"/>
      </p:ext>
    </p:extLst>
  </p:cSld>
  <p:clrMapOvr>
    <a:masterClrMapping/>
  </p:clrMapOvr>
  <p:transition spd="slow" advTm="1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29EF7-3358-4770-AD9C-A84FC673BFBA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496CF-9C81-452E-A6E1-AFE4A88FC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08350"/>
      </p:ext>
    </p:extLst>
  </p:cSld>
  <p:clrMapOvr>
    <a:masterClrMapping/>
  </p:clrMapOvr>
  <p:transition spd="slow" advTm="1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5957-5EB3-444C-A5A5-AD6B7249FD74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D2C0A-DC33-4A27-A2BB-1CE172022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5083"/>
      </p:ext>
    </p:extLst>
  </p:cSld>
  <p:clrMapOvr>
    <a:masterClrMapping/>
  </p:clrMapOvr>
  <p:transition spd="slow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6782400"/>
      </p:ext>
    </p:extLst>
  </p:cSld>
  <p:clrMapOvr>
    <a:masterClrMapping/>
  </p:clrMapOvr>
  <p:transition spd="slow" advTm="1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2F6E3-E26E-47EF-B9DE-0E71BAB40E8F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4B13C-D263-41D3-9F5B-D6B642F91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1247"/>
      </p:ext>
    </p:extLst>
  </p:cSld>
  <p:clrMapOvr>
    <a:masterClrMapping/>
  </p:clrMapOvr>
  <p:transition spd="slow" advTm="1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1F858-9076-4661-AFFB-E873497A959A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A3F10-B366-4D4A-8B6D-154539395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35038"/>
      </p:ext>
    </p:extLst>
  </p:cSld>
  <p:clrMapOvr>
    <a:masterClrMapping/>
  </p:clrMapOvr>
  <p:transition spd="slow" advTm="1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69F30-FE8B-4ED2-A459-B3B485AFF579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C42-8D79-4C2E-B777-7529C7D65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5175"/>
      </p:ext>
    </p:extLst>
  </p:cSld>
  <p:clrMapOvr>
    <a:masterClrMapping/>
  </p:clrMapOvr>
  <p:transition spd="slow" advTm="1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975687"/>
      </p:ext>
    </p:extLst>
  </p:cSld>
  <p:clrMapOvr>
    <a:masterClrMapping/>
  </p:clrMapOvr>
  <p:transition spd="slow" advTm="1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233189"/>
      </p:ext>
    </p:extLst>
  </p:cSld>
  <p:clrMapOvr>
    <a:masterClrMapping/>
  </p:clrMapOvr>
  <p:transition spd="slow" advTm="15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960965"/>
      </p:ext>
    </p:extLst>
  </p:cSld>
  <p:clrMapOvr>
    <a:masterClrMapping/>
  </p:clrMapOvr>
  <p:transition spd="slow" advTm="15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3" y="1903413"/>
            <a:ext cx="40386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903413"/>
            <a:ext cx="40386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9228152"/>
      </p:ext>
    </p:extLst>
  </p:cSld>
  <p:clrMapOvr>
    <a:masterClrMapping/>
  </p:clrMapOvr>
  <p:transition spd="slow" advTm="15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0429979"/>
      </p:ext>
    </p:extLst>
  </p:cSld>
  <p:clrMapOvr>
    <a:masterClrMapping/>
  </p:clrMapOvr>
  <p:transition spd="slow" advTm="15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9783880"/>
      </p:ext>
    </p:extLst>
  </p:cSld>
  <p:clrMapOvr>
    <a:masterClrMapping/>
  </p:clrMapOvr>
  <p:transition spd="slow" advTm="15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723749"/>
      </p:ext>
    </p:extLst>
  </p:cSld>
  <p:clrMapOvr>
    <a:masterClrMapping/>
  </p:clrMapOvr>
  <p:transition spd="slow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709780"/>
      </p:ext>
    </p:extLst>
  </p:cSld>
  <p:clrMapOvr>
    <a:masterClrMapping/>
  </p:clrMapOvr>
  <p:transition spd="slow" advTm="15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37665"/>
      </p:ext>
    </p:extLst>
  </p:cSld>
  <p:clrMapOvr>
    <a:masterClrMapping/>
  </p:clrMapOvr>
  <p:transition spd="slow" advTm="15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395681"/>
      </p:ext>
    </p:extLst>
  </p:cSld>
  <p:clrMapOvr>
    <a:masterClrMapping/>
  </p:clrMapOvr>
  <p:transition spd="slow" advTm="15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5410385"/>
      </p:ext>
    </p:extLst>
  </p:cSld>
  <p:clrMapOvr>
    <a:masterClrMapping/>
  </p:clrMapOvr>
  <p:transition spd="slow" advTm="15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1141413"/>
            <a:ext cx="2060575" cy="4984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141413"/>
            <a:ext cx="6034088" cy="4984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337932"/>
      </p:ext>
    </p:extLst>
  </p:cSld>
  <p:clrMapOvr>
    <a:masterClrMapping/>
  </p:clrMapOvr>
  <p:transition spd="slow" advTm="15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5362515"/>
      </p:ext>
    </p:extLst>
  </p:cSld>
  <p:clrMapOvr>
    <a:masterClrMapping/>
  </p:clrMapOvr>
  <p:transition spd="slow" advTm="15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2930281"/>
      </p:ext>
    </p:extLst>
  </p:cSld>
  <p:clrMapOvr>
    <a:masterClrMapping/>
  </p:clrMapOvr>
  <p:transition spd="slow" advTm="15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671766"/>
      </p:ext>
    </p:extLst>
  </p:cSld>
  <p:clrMapOvr>
    <a:masterClrMapping/>
  </p:clrMapOvr>
  <p:transition spd="slow" advTm="15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3" y="1903413"/>
            <a:ext cx="40386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903413"/>
            <a:ext cx="40386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6740307"/>
      </p:ext>
    </p:extLst>
  </p:cSld>
  <p:clrMapOvr>
    <a:masterClrMapping/>
  </p:clrMapOvr>
  <p:transition spd="slow" advTm="15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210729"/>
      </p:ext>
    </p:extLst>
  </p:cSld>
  <p:clrMapOvr>
    <a:masterClrMapping/>
  </p:clrMapOvr>
  <p:transition spd="slow" advTm="15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891093"/>
      </p:ext>
    </p:extLst>
  </p:cSld>
  <p:clrMapOvr>
    <a:masterClrMapping/>
  </p:clrMapOvr>
  <p:transition spd="slow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75000"/>
            <a:ext cx="4038600" cy="1363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175000"/>
            <a:ext cx="4038600" cy="1363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557591"/>
      </p:ext>
    </p:extLst>
  </p:cSld>
  <p:clrMapOvr>
    <a:masterClrMapping/>
  </p:clrMapOvr>
  <p:transition spd="slow" advTm="15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526716"/>
      </p:ext>
    </p:extLst>
  </p:cSld>
  <p:clrMapOvr>
    <a:masterClrMapping/>
  </p:clrMapOvr>
  <p:transition spd="slow" advTm="15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163082"/>
      </p:ext>
    </p:extLst>
  </p:cSld>
  <p:clrMapOvr>
    <a:masterClrMapping/>
  </p:clrMapOvr>
  <p:transition spd="slow" advTm="15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3027"/>
      </p:ext>
    </p:extLst>
  </p:cSld>
  <p:clrMapOvr>
    <a:masterClrMapping/>
  </p:clrMapOvr>
  <p:transition spd="slow" advTm="15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5751072"/>
      </p:ext>
    </p:extLst>
  </p:cSld>
  <p:clrMapOvr>
    <a:masterClrMapping/>
  </p:clrMapOvr>
  <p:transition spd="slow" advTm="15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1141413"/>
            <a:ext cx="2060575" cy="4984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141413"/>
            <a:ext cx="6034088" cy="4984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595669"/>
      </p:ext>
    </p:extLst>
  </p:cSld>
  <p:clrMapOvr>
    <a:masterClrMapping/>
  </p:clrMapOvr>
  <p:transition spd="slow" advTm="15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412794"/>
      </p:ext>
    </p:extLst>
  </p:cSld>
  <p:clrMapOvr>
    <a:masterClrMapping/>
  </p:clrMapOvr>
  <p:transition spd="slow" advTm="15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1909523"/>
      </p:ext>
    </p:extLst>
  </p:cSld>
  <p:clrMapOvr>
    <a:masterClrMapping/>
  </p:clrMapOvr>
  <p:transition spd="slow" advTm="15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826862"/>
      </p:ext>
    </p:extLst>
  </p:cSld>
  <p:clrMapOvr>
    <a:masterClrMapping/>
  </p:clrMapOvr>
  <p:transition spd="slow" advTm="15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3" y="1903413"/>
            <a:ext cx="40386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903413"/>
            <a:ext cx="40386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9163868"/>
      </p:ext>
    </p:extLst>
  </p:cSld>
  <p:clrMapOvr>
    <a:masterClrMapping/>
  </p:clrMapOvr>
  <p:transition spd="slow" advTm="15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056855"/>
      </p:ext>
    </p:extLst>
  </p:cSld>
  <p:clrMapOvr>
    <a:masterClrMapping/>
  </p:clrMapOvr>
  <p:transition spd="slow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1930625"/>
      </p:ext>
    </p:extLst>
  </p:cSld>
  <p:clrMapOvr>
    <a:masterClrMapping/>
  </p:clrMapOvr>
  <p:transition spd="slow" advTm="15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2360623"/>
      </p:ext>
    </p:extLst>
  </p:cSld>
  <p:clrMapOvr>
    <a:masterClrMapping/>
  </p:clrMapOvr>
  <p:transition spd="slow" advTm="15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04680"/>
      </p:ext>
    </p:extLst>
  </p:cSld>
  <p:clrMapOvr>
    <a:masterClrMapping/>
  </p:clrMapOvr>
  <p:transition spd="slow" advTm="15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82347"/>
      </p:ext>
    </p:extLst>
  </p:cSld>
  <p:clrMapOvr>
    <a:masterClrMapping/>
  </p:clrMapOvr>
  <p:transition spd="slow" advTm="15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2262341"/>
      </p:ext>
    </p:extLst>
  </p:cSld>
  <p:clrMapOvr>
    <a:masterClrMapping/>
  </p:clrMapOvr>
  <p:transition spd="slow" advTm="15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631654"/>
      </p:ext>
    </p:extLst>
  </p:cSld>
  <p:clrMapOvr>
    <a:masterClrMapping/>
  </p:clrMapOvr>
  <p:transition spd="slow" advTm="15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1141413"/>
            <a:ext cx="2060575" cy="4984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141413"/>
            <a:ext cx="6034088" cy="4984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4132519"/>
      </p:ext>
    </p:extLst>
  </p:cSld>
  <p:clrMapOvr>
    <a:masterClrMapping/>
  </p:clrMapOvr>
  <p:transition spd="slow" advTm="15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3360487"/>
      </p:ext>
    </p:extLst>
  </p:cSld>
  <p:clrMapOvr>
    <a:masterClrMapping/>
  </p:clrMapOvr>
  <p:transition spd="slow" advTm="15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6692513"/>
      </p:ext>
    </p:extLst>
  </p:cSld>
  <p:clrMapOvr>
    <a:masterClrMapping/>
  </p:clrMapOvr>
  <p:transition spd="slow" advTm="15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161914"/>
      </p:ext>
    </p:extLst>
  </p:cSld>
  <p:clrMapOvr>
    <a:masterClrMapping/>
  </p:clrMapOvr>
  <p:transition spd="slow" advTm="15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3" y="1903413"/>
            <a:ext cx="40386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903413"/>
            <a:ext cx="40386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093669"/>
      </p:ext>
    </p:extLst>
  </p:cSld>
  <p:clrMapOvr>
    <a:masterClrMapping/>
  </p:clrMapOvr>
  <p:transition spd="slow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084295"/>
      </p:ext>
    </p:extLst>
  </p:cSld>
  <p:clrMapOvr>
    <a:masterClrMapping/>
  </p:clrMapOvr>
  <p:transition spd="slow" advTm="15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8643591"/>
      </p:ext>
    </p:extLst>
  </p:cSld>
  <p:clrMapOvr>
    <a:masterClrMapping/>
  </p:clrMapOvr>
  <p:transition spd="slow" advTm="15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3332711"/>
      </p:ext>
    </p:extLst>
  </p:cSld>
  <p:clrMapOvr>
    <a:masterClrMapping/>
  </p:clrMapOvr>
  <p:transition spd="slow" advTm="15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465118"/>
      </p:ext>
    </p:extLst>
  </p:cSld>
  <p:clrMapOvr>
    <a:masterClrMapping/>
  </p:clrMapOvr>
  <p:transition spd="slow" advTm="15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137117"/>
      </p:ext>
    </p:extLst>
  </p:cSld>
  <p:clrMapOvr>
    <a:masterClrMapping/>
  </p:clrMapOvr>
  <p:transition spd="slow" advTm="15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915160"/>
      </p:ext>
    </p:extLst>
  </p:cSld>
  <p:clrMapOvr>
    <a:masterClrMapping/>
  </p:clrMapOvr>
  <p:transition spd="slow" advTm="15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6911714"/>
      </p:ext>
    </p:extLst>
  </p:cSld>
  <p:clrMapOvr>
    <a:masterClrMapping/>
  </p:clrMapOvr>
  <p:transition spd="slow" advTm="15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1141413"/>
            <a:ext cx="2060575" cy="4984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141413"/>
            <a:ext cx="6034088" cy="4984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295335"/>
      </p:ext>
    </p:extLst>
  </p:cSld>
  <p:clrMapOvr>
    <a:masterClrMapping/>
  </p:clrMapOvr>
  <p:transition spd="slow" advTm="15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1413"/>
            <a:ext cx="8172450" cy="571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3" y="1903413"/>
            <a:ext cx="4038600" cy="4222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2813" y="1903413"/>
            <a:ext cx="4038600" cy="203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2813" y="4090988"/>
            <a:ext cx="4038600" cy="203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3256237"/>
      </p:ext>
    </p:extLst>
  </p:cSld>
  <p:clrMapOvr>
    <a:masterClrMapping/>
  </p:clrMapOvr>
  <p:transition spd="slow" advTm="15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1413"/>
            <a:ext cx="8172450" cy="571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1813" y="1903413"/>
            <a:ext cx="8229600" cy="4222750"/>
          </a:xfrm>
        </p:spPr>
        <p:txBody>
          <a:bodyPr/>
          <a:lstStyle/>
          <a:p>
            <a:pPr lvl="0"/>
            <a:endParaRPr lang="en-CA" noProof="0" smtClean="0"/>
          </a:p>
        </p:txBody>
      </p:sp>
    </p:spTree>
    <p:extLst>
      <p:ext uri="{BB962C8B-B14F-4D97-AF65-F5344CB8AC3E}">
        <p14:creationId xmlns:p14="http://schemas.microsoft.com/office/powerpoint/2010/main" val="3811685572"/>
      </p:ext>
    </p:extLst>
  </p:cSld>
  <p:clrMapOvr>
    <a:masterClrMapping/>
  </p:clrMapOvr>
  <p:transition spd="slow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900089"/>
      </p:ext>
    </p:extLst>
  </p:cSld>
  <p:clrMapOvr>
    <a:masterClrMapping/>
  </p:clrMapOvr>
  <p:transition spd="slow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067809"/>
      </p:ext>
    </p:extLst>
  </p:cSld>
  <p:clrMapOvr>
    <a:masterClrMapping/>
  </p:clrMapOvr>
  <p:transition spd="slow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122483"/>
      </p:ext>
    </p:extLst>
  </p:cSld>
  <p:clrMapOvr>
    <a:masterClrMapping/>
  </p:clrMapOvr>
  <p:transition spd="slow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AccessPowerPoint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535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413"/>
            <a:ext cx="8369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175000"/>
            <a:ext cx="82296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slow" advTm="15000"/>
  <p:timing>
    <p:tnLst>
      <p:par>
        <p:cTn id="1" dur="indefinite" restart="never" nodeType="tmRoot"/>
      </p:par>
    </p:tnLst>
  </p:timing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  <a:ea typeface="ＭＳ Ｐゴシック" pitchFamily="80" charset="-128"/>
        </a:defRPr>
      </a:lvl6pPr>
      <a:lvl7pPr marL="914400"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  <a:ea typeface="ＭＳ Ｐゴシック" pitchFamily="80" charset="-128"/>
        </a:defRPr>
      </a:lvl7pPr>
      <a:lvl8pPr marL="1371600"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  <a:ea typeface="ＭＳ Ｐゴシック" pitchFamily="80" charset="-128"/>
        </a:defRPr>
      </a:lvl8pPr>
      <a:lvl9pPr marL="1828800"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  <a:ea typeface="ＭＳ Ｐゴシック" pitchFamily="80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69670F83-5047-4C8A-AEC7-F7777A22CC9D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A7E917D-A38F-4D66-8F17-1BF12FF01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6" descr="AccessPowerPoint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535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 advTm="15000"/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80" charset="-128"/>
        </a:defRPr>
      </a:lvl6pPr>
      <a:lvl7pPr marL="914400"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80" charset="-128"/>
        </a:defRPr>
      </a:lvl7pPr>
      <a:lvl8pPr marL="1371600"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80" charset="-128"/>
        </a:defRPr>
      </a:lvl8pPr>
      <a:lvl9pPr marL="1828800"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80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AccessPowerPointPg2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1141413"/>
            <a:ext cx="8172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39" tIns="41020" rIns="82039" bIns="41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1813" y="1903413"/>
            <a:ext cx="822960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39" tIns="41020" rIns="82039" bIns="41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077" name="Slide Number Placeholder 5"/>
          <p:cNvSpPr txBox="1">
            <a:spLocks/>
          </p:cNvSpPr>
          <p:nvPr/>
        </p:nvSpPr>
        <p:spPr bwMode="auto">
          <a:xfrm>
            <a:off x="8564563" y="6288088"/>
            <a:ext cx="458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39" tIns="41020" rIns="82039" bIns="41020" anchor="ctr"/>
          <a:lstStyle>
            <a:lvl1pPr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39072B0D-F72D-4B48-8E96-E57D53081A9F}" type="slidenum">
              <a:rPr lang="en-US" sz="1200" smtClean="0">
                <a:latin typeface="Arial Black" pitchFamily="34" charset="0"/>
              </a:rPr>
              <a:pPr algn="ctr" eaLnBrk="1" hangingPunct="1">
                <a:defRPr/>
              </a:pPr>
              <a:t>‹#›</a:t>
            </a:fld>
            <a:endParaRPr lang="en-US" sz="1200" smtClean="0"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spd="slow" advTm="15000"/>
  <p:timing>
    <p:tnLst>
      <p:par>
        <p:cTn id="1" dur="indefinite" restart="never" nodeType="tmRoot"/>
      </p:par>
    </p:tnLst>
  </p:timing>
  <p:txStyles>
    <p:titleStyle>
      <a:lvl1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+mj-lt"/>
          <a:ea typeface="MS PGothic" pitchFamily="34" charset="-128"/>
          <a:cs typeface="+mj-cs"/>
        </a:defRPr>
      </a:lvl1pPr>
      <a:lvl2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MS PGothic" pitchFamily="34" charset="-128"/>
        </a:defRPr>
      </a:lvl2pPr>
      <a:lvl3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MS PGothic" pitchFamily="34" charset="-128"/>
        </a:defRPr>
      </a:lvl3pPr>
      <a:lvl4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MS PGothic" pitchFamily="34" charset="-128"/>
        </a:defRPr>
      </a:lvl4pPr>
      <a:lvl5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MS PGothic" pitchFamily="34" charset="-128"/>
        </a:defRPr>
      </a:lvl5pPr>
      <a:lvl6pPr marL="457200"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ＭＳ Ｐゴシック" pitchFamily="80" charset="-128"/>
        </a:defRPr>
      </a:lvl6pPr>
      <a:lvl7pPr marL="914400"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ＭＳ Ｐゴシック" pitchFamily="80" charset="-128"/>
        </a:defRPr>
      </a:lvl7pPr>
      <a:lvl8pPr marL="1371600"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ＭＳ Ｐゴシック" pitchFamily="80" charset="-128"/>
        </a:defRPr>
      </a:lvl8pPr>
      <a:lvl9pPr marL="1828800"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ＭＳ Ｐゴシック" pitchFamily="80" charset="-128"/>
        </a:defRPr>
      </a:lvl9pPr>
    </p:titleStyle>
    <p:bodyStyle>
      <a:lvl1pPr marL="307975" indent="-307975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66750" indent="-257175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025525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436688" indent="-206375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00">
          <a:solidFill>
            <a:schemeClr val="tx1"/>
          </a:solidFill>
          <a:latin typeface="+mn-lt"/>
          <a:ea typeface="MS PGothic" pitchFamily="34" charset="-128"/>
        </a:defRPr>
      </a:lvl4pPr>
      <a:lvl5pPr marL="18462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3034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AccessPowerPointPg2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lide Number Placeholder 5"/>
          <p:cNvSpPr txBox="1">
            <a:spLocks/>
          </p:cNvSpPr>
          <p:nvPr/>
        </p:nvSpPr>
        <p:spPr bwMode="auto">
          <a:xfrm>
            <a:off x="8564563" y="6288088"/>
            <a:ext cx="458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30" tIns="41015" rIns="82030" bIns="41015" anchor="ctr"/>
          <a:lstStyle>
            <a:lvl1pPr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F36ACDE8-ED63-4DC8-BC1E-E8B00DDF0814}" type="slidenum">
              <a:rPr lang="en-US" sz="1200" smtClean="0">
                <a:latin typeface="Arial Black" pitchFamily="34" charset="0"/>
              </a:rPr>
              <a:pPr algn="ctr" eaLnBrk="1" hangingPunct="1">
                <a:defRPr/>
              </a:pPr>
              <a:t>‹#›</a:t>
            </a:fld>
            <a:endParaRPr lang="en-US" sz="1200" smtClean="0">
              <a:latin typeface="Arial Black" pitchFamily="34" charset="0"/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1141413"/>
            <a:ext cx="8172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30" tIns="41015" rIns="82030" bIns="410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1813" y="1903413"/>
            <a:ext cx="822960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30" tIns="41015" rIns="82030" bIns="410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slow" advTm="15000"/>
  <p:timing>
    <p:tnLst>
      <p:par>
        <p:cTn id="1" dur="indefinite" restart="never" nodeType="tmRoot"/>
      </p:par>
    </p:tnLst>
  </p:timing>
  <p:txStyles>
    <p:titleStyle>
      <a:lvl1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+mj-lt"/>
          <a:ea typeface="MS PGothic" pitchFamily="34" charset="-128"/>
          <a:cs typeface="+mj-cs"/>
        </a:defRPr>
      </a:lvl1pPr>
      <a:lvl2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MS PGothic" pitchFamily="34" charset="-128"/>
        </a:defRPr>
      </a:lvl2pPr>
      <a:lvl3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MS PGothic" pitchFamily="34" charset="-128"/>
        </a:defRPr>
      </a:lvl3pPr>
      <a:lvl4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MS PGothic" pitchFamily="34" charset="-128"/>
        </a:defRPr>
      </a:lvl4pPr>
      <a:lvl5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MS PGothic" pitchFamily="34" charset="-128"/>
        </a:defRPr>
      </a:lvl5pPr>
      <a:lvl6pPr marL="457200"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ＭＳ Ｐゴシック" pitchFamily="80" charset="-128"/>
        </a:defRPr>
      </a:lvl6pPr>
      <a:lvl7pPr marL="914400"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ＭＳ Ｐゴシック" pitchFamily="80" charset="-128"/>
        </a:defRPr>
      </a:lvl7pPr>
      <a:lvl8pPr marL="1371600"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ＭＳ Ｐゴシック" pitchFamily="80" charset="-128"/>
        </a:defRPr>
      </a:lvl8pPr>
      <a:lvl9pPr marL="1828800"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ＭＳ Ｐゴシック" pitchFamily="80" charset="-128"/>
        </a:defRPr>
      </a:lvl9pPr>
    </p:titleStyle>
    <p:bodyStyle>
      <a:lvl1pPr marL="307975" indent="-307975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66750" indent="-257175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025525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436688" indent="-206375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00">
          <a:solidFill>
            <a:schemeClr val="tx1"/>
          </a:solidFill>
          <a:latin typeface="+mn-lt"/>
          <a:ea typeface="MS PGothic" pitchFamily="34" charset="-128"/>
        </a:defRPr>
      </a:lvl4pPr>
      <a:lvl5pPr marL="18462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3034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AccessPowerPointPg2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lide Number Placeholder 5"/>
          <p:cNvSpPr txBox="1">
            <a:spLocks/>
          </p:cNvSpPr>
          <p:nvPr/>
        </p:nvSpPr>
        <p:spPr bwMode="auto">
          <a:xfrm>
            <a:off x="8564563" y="6288088"/>
            <a:ext cx="458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21" tIns="41010" rIns="82021" bIns="41010" anchor="ctr"/>
          <a:lstStyle>
            <a:lvl1pPr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98B1BCD4-EEE2-4A71-B0C6-57EBF89D505E}" type="slidenum">
              <a:rPr lang="en-US" sz="1200" b="1" smtClean="0">
                <a:latin typeface="Arial Black" pitchFamily="34" charset="0"/>
              </a:rPr>
              <a:pPr algn="ctr" eaLnBrk="1" hangingPunct="1">
                <a:defRPr/>
              </a:pPr>
              <a:t>‹#›</a:t>
            </a:fld>
            <a:endParaRPr lang="en-US" sz="1200" b="1" smtClean="0">
              <a:latin typeface="Arial Black" pitchFamily="34" charset="0"/>
            </a:endParaRPr>
          </a:p>
        </p:txBody>
      </p:sp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1141413"/>
            <a:ext cx="8172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21" tIns="41010" rIns="82021" bIns="41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1813" y="1903413"/>
            <a:ext cx="822960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21" tIns="41010" rIns="82021" bIns="41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spd="slow" advTm="15000"/>
  <p:timing>
    <p:tnLst>
      <p:par>
        <p:cTn id="1" dur="indefinite" restart="never" nodeType="tmRoot"/>
      </p:par>
    </p:tnLst>
  </p:timing>
  <p:txStyles>
    <p:titleStyle>
      <a:lvl1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+mj-lt"/>
          <a:ea typeface="MS PGothic" pitchFamily="34" charset="-128"/>
          <a:cs typeface="+mj-cs"/>
        </a:defRPr>
      </a:lvl1pPr>
      <a:lvl2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MS PGothic" pitchFamily="34" charset="-128"/>
        </a:defRPr>
      </a:lvl2pPr>
      <a:lvl3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MS PGothic" pitchFamily="34" charset="-128"/>
        </a:defRPr>
      </a:lvl3pPr>
      <a:lvl4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MS PGothic" pitchFamily="34" charset="-128"/>
        </a:defRPr>
      </a:lvl4pPr>
      <a:lvl5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MS PGothic" pitchFamily="34" charset="-128"/>
        </a:defRPr>
      </a:lvl5pPr>
      <a:lvl6pPr marL="457200"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ＭＳ Ｐゴシック" pitchFamily="80" charset="-128"/>
        </a:defRPr>
      </a:lvl6pPr>
      <a:lvl7pPr marL="914400"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ＭＳ Ｐゴシック" pitchFamily="80" charset="-128"/>
        </a:defRPr>
      </a:lvl7pPr>
      <a:lvl8pPr marL="1371600"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ＭＳ Ｐゴシック" pitchFamily="80" charset="-128"/>
        </a:defRPr>
      </a:lvl8pPr>
      <a:lvl9pPr marL="1828800"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ＭＳ Ｐゴシック" pitchFamily="80" charset="-128"/>
        </a:defRPr>
      </a:lvl9pPr>
    </p:titleStyle>
    <p:bodyStyle>
      <a:lvl1pPr marL="307975" indent="-307975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66750" indent="-257175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025525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436688" indent="-206375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00">
          <a:solidFill>
            <a:schemeClr val="tx1"/>
          </a:solidFill>
          <a:latin typeface="+mn-lt"/>
          <a:ea typeface="MS PGothic" pitchFamily="34" charset="-128"/>
        </a:defRPr>
      </a:lvl4pPr>
      <a:lvl5pPr marL="18462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3034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AccessPowerPointPg2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5"/>
          <p:cNvSpPr txBox="1">
            <a:spLocks/>
          </p:cNvSpPr>
          <p:nvPr/>
        </p:nvSpPr>
        <p:spPr bwMode="auto">
          <a:xfrm>
            <a:off x="8564563" y="6288088"/>
            <a:ext cx="458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12" tIns="41005" rIns="82012" bIns="41005" anchor="ctr"/>
          <a:lstStyle>
            <a:lvl1pPr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561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088D0808-E808-4449-A093-954F0219FD36}" type="slidenum">
              <a:rPr lang="en-US" sz="1200" b="1" smtClean="0">
                <a:latin typeface="Arial Black" pitchFamily="34" charset="0"/>
              </a:rPr>
              <a:pPr algn="ctr" eaLnBrk="1" hangingPunct="1">
                <a:defRPr/>
              </a:pPr>
              <a:t>‹#›</a:t>
            </a:fld>
            <a:endParaRPr lang="en-US" sz="1200" b="1" smtClean="0">
              <a:latin typeface="Arial Black" pitchFamily="34" charset="0"/>
            </a:endParaRPr>
          </a:p>
        </p:txBody>
      </p: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1141413"/>
            <a:ext cx="8172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12" tIns="41005" rIns="82012" bIns="410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1813" y="1903413"/>
            <a:ext cx="822960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12" tIns="41005" rIns="82012" bIns="410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ransition spd="slow" advTm="15000"/>
  <p:timing>
    <p:tnLst>
      <p:par>
        <p:cTn id="1" dur="indefinite" restart="never" nodeType="tmRoot"/>
      </p:par>
    </p:tnLst>
  </p:timing>
  <p:txStyles>
    <p:titleStyle>
      <a:lvl1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+mj-lt"/>
          <a:ea typeface="MS PGothic" pitchFamily="34" charset="-128"/>
          <a:cs typeface="+mj-cs"/>
        </a:defRPr>
      </a:lvl1pPr>
      <a:lvl2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MS PGothic" pitchFamily="34" charset="-128"/>
        </a:defRPr>
      </a:lvl2pPr>
      <a:lvl3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MS PGothic" pitchFamily="34" charset="-128"/>
        </a:defRPr>
      </a:lvl3pPr>
      <a:lvl4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MS PGothic" pitchFamily="34" charset="-128"/>
        </a:defRPr>
      </a:lvl4pPr>
      <a:lvl5pPr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MS PGothic" pitchFamily="34" charset="-128"/>
        </a:defRPr>
      </a:lvl5pPr>
      <a:lvl6pPr marL="457200"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ＭＳ Ｐゴシック" pitchFamily="80" charset="-128"/>
        </a:defRPr>
      </a:lvl6pPr>
      <a:lvl7pPr marL="914400"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ＭＳ Ｐゴシック" pitchFamily="80" charset="-128"/>
        </a:defRPr>
      </a:lvl7pPr>
      <a:lvl8pPr marL="1371600"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ＭＳ Ｐゴシック" pitchFamily="80" charset="-128"/>
        </a:defRPr>
      </a:lvl8pPr>
      <a:lvl9pPr marL="1828800" algn="l" defTabSz="409575" rtl="0" eaLnBrk="0" fontAlgn="base" hangingPunct="0">
        <a:spcBef>
          <a:spcPct val="0"/>
        </a:spcBef>
        <a:spcAft>
          <a:spcPct val="0"/>
        </a:spcAft>
        <a:defRPr sz="2200">
          <a:solidFill>
            <a:srgbClr val="003473"/>
          </a:solidFill>
          <a:latin typeface="Arial Black" pitchFamily="34" charset="0"/>
          <a:ea typeface="ＭＳ Ｐゴシック" pitchFamily="80" charset="-128"/>
        </a:defRPr>
      </a:lvl9pPr>
    </p:titleStyle>
    <p:bodyStyle>
      <a:lvl1pPr marL="307975" indent="-307975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66750" indent="-257175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025525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436688" indent="-206375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00">
          <a:solidFill>
            <a:schemeClr val="tx1"/>
          </a:solidFill>
          <a:latin typeface="+mn-lt"/>
          <a:ea typeface="MS PGothic" pitchFamily="34" charset="-128"/>
        </a:defRPr>
      </a:lvl4pPr>
      <a:lvl5pPr marL="18462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3034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409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ntario.ca/itaccessibilit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4" Type="http://schemas.openxmlformats.org/officeDocument/2006/relationships/hyperlink" Target="http://10.77.8.43/compliancesherif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ario.ca/itaccessibility" TargetMode="External"/><Relationship Id="rId7" Type="http://schemas.openxmlformats.org/officeDocument/2006/relationships/hyperlink" Target="http://intra.net.gov.on.ca/itaccessibility/web-content-accessibility-guidelines-wcag-2-0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://10.77.8.43/ACOE_DOCS/ENTERPRISE_DOCS/Accessibility_Requirement_Pattern_v1_0.pdf" TargetMode="External"/><Relationship Id="rId5" Type="http://schemas.openxmlformats.org/officeDocument/2006/relationships/hyperlink" Target="http://10.77.8.43/ACOE_DOCS/ENTERPRISE_DOCS/IIT_Accessibility_Checklist_v5_0.pdf" TargetMode="External"/><Relationship Id="rId4" Type="http://schemas.openxmlformats.org/officeDocument/2006/relationships/hyperlink" Target="http://10.77.8.43/ACOE_DOCS/ENTERPRISE_DOCS/IIT_Accessibility_Guidebook_v1_3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neill.kernohan@ontario.ca" TargetMode="External"/><Relationship Id="rId7" Type="http://schemas.openxmlformats.org/officeDocument/2006/relationships/hyperlink" Target="mailto:sekaly.osman@ontario.ca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7.xml"/><Relationship Id="rId6" Type="http://schemas.openxmlformats.org/officeDocument/2006/relationships/hyperlink" Target="mailto:Amit.M.Aggarwal@ontario.ca" TargetMode="External"/><Relationship Id="rId5" Type="http://schemas.openxmlformats.org/officeDocument/2006/relationships/hyperlink" Target="mailto:dan.mcguire@ontario.ca" TargetMode="External"/><Relationship Id="rId4" Type="http://schemas.openxmlformats.org/officeDocument/2006/relationships/hyperlink" Target="mailto:michael.y.chan@ontario.c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ario.ca/itaccessibilit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22860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E4DBEF">
                <a:alpha val="50000"/>
              </a:srgbClr>
            </a:outerShdw>
          </a:effectLst>
        </p:spPr>
        <p:txBody>
          <a:bodyPr anchor="b"/>
          <a:lstStyle/>
          <a:p>
            <a:pPr algn="ctr">
              <a:defRPr/>
            </a:pPr>
            <a:endParaRPr lang="en-CA" sz="2400" b="1">
              <a:solidFill>
                <a:schemeClr val="tx2"/>
              </a:solidFill>
              <a:ea typeface="+mn-ea"/>
            </a:endParaRPr>
          </a:p>
          <a:p>
            <a:pPr algn="ctr">
              <a:defRPr/>
            </a:pPr>
            <a:endParaRPr lang="en-CA" sz="1600" b="1">
              <a:solidFill>
                <a:srgbClr val="FF3300"/>
              </a:solidFill>
              <a:ea typeface="+mn-ea"/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0" y="3276600"/>
            <a:ext cx="9144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003473"/>
                </a:solidFill>
              </a:rPr>
              <a:t>I&amp;IT Accessibility within OPS</a:t>
            </a:r>
          </a:p>
          <a:p>
            <a:pPr algn="ctr"/>
            <a:endParaRPr lang="en-US" sz="2600" b="1">
              <a:solidFill>
                <a:srgbClr val="003473"/>
              </a:solidFill>
            </a:endParaRPr>
          </a:p>
          <a:p>
            <a:pPr algn="ctr"/>
            <a:r>
              <a:rPr lang="en-US" sz="2600" b="1">
                <a:solidFill>
                  <a:srgbClr val="003473"/>
                </a:solidFill>
              </a:rPr>
              <a:t>SOAR Annual Conference</a:t>
            </a:r>
          </a:p>
          <a:p>
            <a:pPr algn="ctr"/>
            <a:r>
              <a:rPr lang="en-CA" sz="1800">
                <a:solidFill>
                  <a:srgbClr val="003473"/>
                </a:solidFill>
              </a:rPr>
              <a:t>November 6, 2014</a:t>
            </a:r>
            <a:endParaRPr lang="en-CA" sz="1800"/>
          </a:p>
          <a:p>
            <a:endParaRPr lang="en-CA" sz="1800"/>
          </a:p>
          <a:p>
            <a:endParaRPr lang="en-CA" sz="1800"/>
          </a:p>
          <a:p>
            <a:pPr algn="ctr"/>
            <a:r>
              <a:rPr lang="en-CA" sz="1800"/>
              <a:t>Michael Y Chan</a:t>
            </a:r>
          </a:p>
          <a:p>
            <a:pPr algn="ctr"/>
            <a:r>
              <a:rPr lang="en-CA" sz="1800"/>
              <a:t>Sekaly Osman</a:t>
            </a: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204913"/>
            <a:ext cx="8229600" cy="1143000"/>
          </a:xfrm>
        </p:spPr>
        <p:txBody>
          <a:bodyPr lIns="82003" tIns="41000" rIns="82003" bIns="41000"/>
          <a:lstStyle/>
          <a:p>
            <a:r>
              <a:rPr lang="en-CA" smtClean="0"/>
              <a:t>Tool Registration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8229600" cy="4527550"/>
          </a:xfrm>
        </p:spPr>
        <p:txBody>
          <a:bodyPr lIns="82003" tIns="41000" rIns="82003" bIns="41000"/>
          <a:lstStyle/>
          <a:p>
            <a:pPr marL="276225" indent="-276225" defTabSz="366713"/>
            <a:endParaRPr lang="en-CA" sz="1600" smtClean="0">
              <a:cs typeface="Arial" pitchFamily="34" charset="0"/>
            </a:endParaRPr>
          </a:p>
          <a:p>
            <a:pPr marL="276225" indent="-276225" defTabSz="366713"/>
            <a:r>
              <a:rPr lang="en-CA" b="0" smtClean="0">
                <a:cs typeface="Arial" pitchFamily="34" charset="0"/>
              </a:rPr>
              <a:t>To register and access the tool, please complete the </a:t>
            </a:r>
            <a:r>
              <a:rPr lang="en-CA" smtClean="0">
                <a:cs typeface="Arial" pitchFamily="34" charset="0"/>
              </a:rPr>
              <a:t>HiSoftware Compliance Sheriff Access Request Form</a:t>
            </a:r>
            <a:r>
              <a:rPr lang="en-CA" b="0" smtClean="0">
                <a:cs typeface="Arial" pitchFamily="34" charset="0"/>
              </a:rPr>
              <a:t> available on the ACOE intranet site:</a:t>
            </a:r>
          </a:p>
          <a:p>
            <a:pPr marL="596900" lvl="1" indent="-230188" algn="ctr" defTabSz="366713">
              <a:buFont typeface="Arial" pitchFamily="34" charset="0"/>
              <a:buNone/>
            </a:pPr>
            <a:r>
              <a:rPr lang="en-CA" sz="2900" b="1" smtClean="0">
                <a:cs typeface="Arial" pitchFamily="34" charset="0"/>
                <a:hlinkClick r:id="rId3"/>
              </a:rPr>
              <a:t>http://ontario.ca/itaccessibility</a:t>
            </a:r>
            <a:r>
              <a:rPr lang="en-CA" sz="2900" b="1" smtClean="0">
                <a:cs typeface="Arial" pitchFamily="34" charset="0"/>
              </a:rPr>
              <a:t> </a:t>
            </a:r>
          </a:p>
          <a:p>
            <a:pPr marL="596900" lvl="1" indent="-230188" algn="ctr" defTabSz="366713">
              <a:buFont typeface="Arial" pitchFamily="34" charset="0"/>
              <a:buNone/>
            </a:pPr>
            <a:endParaRPr lang="en-CA" sz="2900" b="1" smtClean="0">
              <a:cs typeface="Arial" pitchFamily="34" charset="0"/>
            </a:endParaRPr>
          </a:p>
          <a:p>
            <a:pPr marL="276225" indent="-276225" defTabSz="366713"/>
            <a:r>
              <a:rPr lang="en-CA" b="0" smtClean="0">
                <a:cs typeface="Arial" pitchFamily="34" charset="0"/>
              </a:rPr>
              <a:t>After you complete the form and receive a user name, password and user guide (within 1 business day), the tool can be accessed at:</a:t>
            </a:r>
          </a:p>
          <a:p>
            <a:pPr marL="596900" lvl="1" indent="-230188" defTabSz="366713">
              <a:buFont typeface="Arial" pitchFamily="34" charset="0"/>
              <a:buNone/>
            </a:pPr>
            <a:endParaRPr lang="en-CA" sz="1800" b="1" smtClean="0">
              <a:cs typeface="Arial" pitchFamily="34" charset="0"/>
            </a:endParaRPr>
          </a:p>
          <a:p>
            <a:pPr marL="276225" indent="-276225" algn="ctr" defTabSz="366713">
              <a:buFont typeface="Arial" pitchFamily="34" charset="0"/>
              <a:buNone/>
            </a:pPr>
            <a:r>
              <a:rPr lang="en-CA" sz="2900" smtClean="0">
                <a:cs typeface="Arial" pitchFamily="34" charset="0"/>
                <a:hlinkClick r:id="rId4" tooltip="http://10.77.8.43/compliancesheriff"/>
              </a:rPr>
              <a:t>http://10.77.8.43/compliancesheriff</a:t>
            </a:r>
            <a:r>
              <a:rPr lang="en-CA" sz="2900" smtClean="0"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CA" dirty="0" smtClean="0"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en-CA" dirty="0"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en-CA" dirty="0" smtClean="0"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en-CA" dirty="0" smtClean="0">
              <a:ea typeface="+mn-ea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CA" sz="2800" dirty="0" smtClean="0">
                <a:ea typeface="+mn-ea"/>
              </a:rPr>
              <a:t>Integrating Accessibility into I&amp;IT Projects Initiative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CA" dirty="0" smtClean="0">
              <a:ea typeface="+mn-ea"/>
            </a:endParaRPr>
          </a:p>
          <a:p>
            <a:pPr>
              <a:buFont typeface="Arial" charset="0"/>
              <a:buChar char="•"/>
              <a:defRPr/>
            </a:pPr>
            <a:endParaRPr lang="en-CA" dirty="0">
              <a:ea typeface="+mn-ea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514350" y="914400"/>
            <a:ext cx="8172450" cy="571500"/>
          </a:xfrm>
        </p:spPr>
        <p:txBody>
          <a:bodyPr/>
          <a:lstStyle/>
          <a:p>
            <a:r>
              <a:rPr lang="en-CA" smtClean="0"/>
              <a:t>Integrating Accessibility into I&amp;IT Projects Initiative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317500" y="1874838"/>
            <a:ext cx="8640763" cy="4222750"/>
          </a:xfrm>
        </p:spPr>
        <p:txBody>
          <a:bodyPr/>
          <a:lstStyle/>
          <a:p>
            <a:r>
              <a:rPr lang="en-CA" sz="2200" smtClean="0">
                <a:cs typeface="Arial" pitchFamily="34" charset="0"/>
              </a:rPr>
              <a:t>Incorporating accessibility into OPS I&amp;IT methodologies and frameworks</a:t>
            </a:r>
          </a:p>
          <a:p>
            <a:pPr lvl="1">
              <a:buFontTx/>
              <a:buChar char="-"/>
            </a:pPr>
            <a:r>
              <a:rPr lang="en-CA" sz="2000" smtClean="0">
                <a:cs typeface="Arial" pitchFamily="34" charset="0"/>
              </a:rPr>
              <a:t>Project Management, Enterprise Architecture, Systems Development Life Cycle (SDLC)</a:t>
            </a:r>
          </a:p>
          <a:p>
            <a:pPr lvl="1">
              <a:buFontTx/>
              <a:buChar char="-"/>
            </a:pPr>
            <a:endParaRPr lang="en-CA" sz="2000" smtClean="0">
              <a:cs typeface="Arial" pitchFamily="34" charset="0"/>
            </a:endParaRPr>
          </a:p>
          <a:p>
            <a:r>
              <a:rPr lang="en-CA" sz="2200" smtClean="0">
                <a:cs typeface="Arial" pitchFamily="34" charset="0"/>
              </a:rPr>
              <a:t>Developed I&amp;IT Accessibility Guidebook (2011)</a:t>
            </a:r>
          </a:p>
          <a:p>
            <a:pPr lvl="1"/>
            <a:r>
              <a:rPr lang="en-CA" sz="2000" smtClean="0">
                <a:cs typeface="Arial" pitchFamily="34" charset="0"/>
              </a:rPr>
              <a:t>Provides guidance to IT professionals on how to consider accessibility at each step of the project life cycle and governance</a:t>
            </a:r>
          </a:p>
          <a:p>
            <a:endParaRPr lang="en-CA" sz="2200" smtClean="0">
              <a:cs typeface="Arial" pitchFamily="34" charset="0"/>
            </a:endParaRPr>
          </a:p>
          <a:p>
            <a:r>
              <a:rPr lang="en-CA" sz="2200" smtClean="0">
                <a:cs typeface="Arial" pitchFamily="34" charset="0"/>
              </a:rPr>
              <a:t>Created supporting documents</a:t>
            </a:r>
          </a:p>
          <a:p>
            <a:pPr lvl="1"/>
            <a:r>
              <a:rPr lang="en-CA" sz="2000" smtClean="0">
                <a:cs typeface="Arial" pitchFamily="34" charset="0"/>
              </a:rPr>
              <a:t>Accessibility Requirement Pattern (ARP) for WCAG 2.0</a:t>
            </a:r>
          </a:p>
          <a:p>
            <a:pPr lvl="1"/>
            <a:r>
              <a:rPr lang="en-CA" sz="2000" smtClean="0">
                <a:cs typeface="Arial" pitchFamily="34" charset="0"/>
              </a:rPr>
              <a:t>IASR enterprise architecture questionnaire</a:t>
            </a: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514350" y="914400"/>
            <a:ext cx="8172450" cy="571500"/>
          </a:xfrm>
        </p:spPr>
        <p:txBody>
          <a:bodyPr/>
          <a:lstStyle/>
          <a:p>
            <a:r>
              <a:rPr lang="en-CA" smtClean="0"/>
              <a:t>Integrating Accessibility into I&amp;IT Projects Initiative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317500" y="1600200"/>
            <a:ext cx="8640763" cy="42227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CA" sz="2200" b="0" dirty="0" smtClean="0">
                <a:ea typeface="+mn-ea"/>
                <a:cs typeface="Arial" charset="0"/>
              </a:rPr>
              <a:t>Conducted 18 workshops to promote the I&amp;IT Accessibility Guidebook to Architecture and </a:t>
            </a:r>
            <a:r>
              <a:rPr lang="en-CA" sz="2200" b="0" dirty="0">
                <a:ea typeface="+mn-ea"/>
                <a:cs typeface="Arial" charset="0"/>
              </a:rPr>
              <a:t>PM </a:t>
            </a:r>
            <a:r>
              <a:rPr lang="en-CA" sz="2200" b="0" dirty="0" smtClean="0">
                <a:ea typeface="+mn-ea"/>
                <a:cs typeface="Arial" charset="0"/>
              </a:rPr>
              <a:t>teams across 9 clusters</a:t>
            </a:r>
          </a:p>
          <a:p>
            <a:pPr marL="0" indent="0">
              <a:buFont typeface="Arial" charset="0"/>
              <a:buNone/>
              <a:defRPr/>
            </a:pPr>
            <a:endParaRPr lang="en-CA" sz="2200" b="0" dirty="0" smtClean="0">
              <a:ea typeface="+mn-ea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CA" sz="2200" b="0" dirty="0" smtClean="0">
                <a:ea typeface="+mn-ea"/>
                <a:cs typeface="Arial" charset="0"/>
              </a:rPr>
              <a:t>Review IT projects for accessibility at Corporate Architecture Core Team (ACT) governance</a:t>
            </a:r>
          </a:p>
          <a:p>
            <a:pPr>
              <a:buFont typeface="Arial" charset="0"/>
              <a:buChar char="•"/>
              <a:defRPr/>
            </a:pPr>
            <a:endParaRPr lang="en-CA" sz="2200" b="0" dirty="0">
              <a:ea typeface="+mn-ea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CA" sz="2200" b="0" dirty="0" smtClean="0">
                <a:ea typeface="+mn-ea"/>
                <a:cs typeface="Arial" charset="0"/>
              </a:rPr>
              <a:t>Cluster Accessibility Governance Model Pilot with LTC</a:t>
            </a:r>
          </a:p>
          <a:p>
            <a:pPr lvl="1">
              <a:buFont typeface="Arial" charset="0"/>
              <a:buChar char="–"/>
              <a:defRPr/>
            </a:pPr>
            <a:r>
              <a:rPr lang="en-CA" sz="2000" dirty="0" smtClean="0">
                <a:ea typeface="+mn-ea"/>
                <a:cs typeface="Arial" charset="0"/>
              </a:rPr>
              <a:t>Knowledge transfer to a LTC lead architect</a:t>
            </a:r>
          </a:p>
          <a:p>
            <a:pPr lvl="1">
              <a:buFont typeface="Arial" charset="0"/>
              <a:buChar char="–"/>
              <a:defRPr/>
            </a:pPr>
            <a:r>
              <a:rPr lang="en-CA" sz="2000" dirty="0" smtClean="0">
                <a:ea typeface="+mn-ea"/>
                <a:cs typeface="Arial" charset="0"/>
              </a:rPr>
              <a:t>Establish IT accessibility lead at cluster ACT governance to help IT projects meet compliance requirements within architecture </a:t>
            </a:r>
          </a:p>
          <a:p>
            <a:pPr>
              <a:buFont typeface="Arial" charset="0"/>
              <a:buNone/>
              <a:defRPr/>
            </a:pPr>
            <a:endParaRPr lang="en-CA" dirty="0" smtClean="0"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531813" y="1663700"/>
            <a:ext cx="8229600" cy="4224338"/>
          </a:xfrm>
        </p:spPr>
        <p:txBody>
          <a:bodyPr/>
          <a:lstStyle/>
          <a:p>
            <a:r>
              <a:rPr lang="en-CA" sz="2200" smtClean="0">
                <a:cs typeface="Arial" pitchFamily="34" charset="0"/>
              </a:rPr>
              <a:t>Consultation Service</a:t>
            </a:r>
          </a:p>
          <a:p>
            <a:pPr lvl="1"/>
            <a:r>
              <a:rPr lang="en-CA" sz="1800" smtClean="0">
                <a:cs typeface="Arial" pitchFamily="34" charset="0"/>
              </a:rPr>
              <a:t>Support project early engagement sessions to inform IT project teams of their accessibility obligations related to PM and EA.</a:t>
            </a:r>
          </a:p>
          <a:p>
            <a:pPr lvl="1"/>
            <a:endParaRPr lang="en-CA" sz="1800" smtClean="0">
              <a:cs typeface="Arial" pitchFamily="34" charset="0"/>
            </a:endParaRPr>
          </a:p>
          <a:p>
            <a:r>
              <a:rPr lang="en-CA" sz="2200" smtClean="0">
                <a:cs typeface="Arial" pitchFamily="34" charset="0"/>
              </a:rPr>
              <a:t>IT Project Evaluation Service</a:t>
            </a:r>
          </a:p>
          <a:p>
            <a:pPr lvl="1"/>
            <a:r>
              <a:rPr lang="en-US" sz="1800" smtClean="0">
                <a:cs typeface="Arial" pitchFamily="34" charset="0"/>
              </a:rPr>
              <a:t>Help project teams address accessibility within their project documents. </a:t>
            </a:r>
          </a:p>
          <a:p>
            <a:pPr lvl="1"/>
            <a:r>
              <a:rPr lang="en-US" sz="1800" smtClean="0">
                <a:cs typeface="Arial" pitchFamily="34" charset="0"/>
              </a:rPr>
              <a:t>ACOE reviews:</a:t>
            </a:r>
            <a:r>
              <a:rPr lang="en-CA" smtClean="0"/>
              <a:t/>
            </a:r>
            <a:br>
              <a:rPr lang="en-CA" smtClean="0"/>
            </a:br>
            <a:r>
              <a:rPr lang="en-CA" smtClean="0"/>
              <a:t>• Business Case</a:t>
            </a:r>
            <a:br>
              <a:rPr lang="en-CA" smtClean="0"/>
            </a:br>
            <a:r>
              <a:rPr lang="en-CA" smtClean="0"/>
              <a:t>• Project Charter</a:t>
            </a:r>
            <a:br>
              <a:rPr lang="en-CA" smtClean="0"/>
            </a:br>
            <a:r>
              <a:rPr lang="en-CA" smtClean="0"/>
              <a:t>• Project Plan</a:t>
            </a:r>
            <a:br>
              <a:rPr lang="en-CA" smtClean="0"/>
            </a:br>
            <a:r>
              <a:rPr lang="en-CA" smtClean="0"/>
              <a:t>• Checkpoint materials and presentations</a:t>
            </a:r>
            <a:br>
              <a:rPr lang="en-CA" smtClean="0"/>
            </a:br>
            <a:r>
              <a:rPr lang="en-CA" smtClean="0"/>
              <a:t>• Business Architecture Report</a:t>
            </a:r>
            <a:br>
              <a:rPr lang="en-CA" smtClean="0"/>
            </a:br>
            <a:r>
              <a:rPr lang="en-CA" smtClean="0"/>
              <a:t>• Logical and Physical artifacts</a:t>
            </a:r>
            <a:br>
              <a:rPr lang="en-CA" smtClean="0"/>
            </a:br>
            <a:r>
              <a:rPr lang="en-CA" smtClean="0"/>
              <a:t>• Any other materials that may be relevant</a:t>
            </a:r>
          </a:p>
          <a:p>
            <a:pPr lvl="1"/>
            <a:r>
              <a:rPr lang="en-US" sz="1800" smtClean="0">
                <a:cs typeface="Arial" pitchFamily="34" charset="0"/>
              </a:rPr>
              <a:t>To request service, fill out ACOE intranet service request form</a:t>
            </a:r>
          </a:p>
          <a:p>
            <a:pPr lvl="1"/>
            <a:endParaRPr lang="en-CA" sz="1800" smtClean="0"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/>
          </p:cNvSpPr>
          <p:nvPr>
            <p:ph type="title" idx="4294967295"/>
          </p:nvPr>
        </p:nvSpPr>
        <p:spPr>
          <a:xfrm>
            <a:off x="514350" y="1141413"/>
            <a:ext cx="7974013" cy="571500"/>
          </a:xfrm>
        </p:spPr>
        <p:txBody>
          <a:bodyPr/>
          <a:lstStyle/>
          <a:p>
            <a:r>
              <a:rPr lang="en-CA" smtClean="0"/>
              <a:t>ACOE – IT Project Evaluation Service</a:t>
            </a: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mtClean="0"/>
              <a:t>ACOE Collaboration</a:t>
            </a:r>
            <a:endParaRPr lang="en-CA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31813" y="1644650"/>
            <a:ext cx="8307387" cy="4222750"/>
          </a:xfrm>
        </p:spPr>
        <p:txBody>
          <a:bodyPr lIns="91440" tIns="45720" rIns="91440" bIns="45720"/>
          <a:lstStyle/>
          <a:p>
            <a:pPr marL="0" indent="0">
              <a:buFont typeface="Arial" charset="0"/>
              <a:buNone/>
              <a:defRPr/>
            </a:pPr>
            <a:r>
              <a:rPr lang="en-CA" sz="2000" b="0" dirty="0"/>
              <a:t>Active participation and meetings for the following working groups</a:t>
            </a:r>
            <a:r>
              <a:rPr lang="en-CA" sz="2000" b="0" dirty="0" smtClean="0"/>
              <a:t>:</a:t>
            </a:r>
            <a:r>
              <a:rPr lang="en-CA" sz="2000" b="0" dirty="0"/>
              <a:t> </a:t>
            </a:r>
          </a:p>
          <a:p>
            <a:pPr>
              <a:defRPr/>
            </a:pPr>
            <a:r>
              <a:rPr lang="en-CA" sz="2000" b="0" dirty="0"/>
              <a:t>Web Coordinators Committee</a:t>
            </a:r>
          </a:p>
          <a:p>
            <a:pPr>
              <a:defRPr/>
            </a:pPr>
            <a:r>
              <a:rPr lang="en-CA" sz="2000" b="0" dirty="0"/>
              <a:t>Diversity Office Accessibility Forum</a:t>
            </a:r>
          </a:p>
          <a:p>
            <a:pPr>
              <a:defRPr/>
            </a:pPr>
            <a:r>
              <a:rPr lang="en-CA" sz="2000" b="0" dirty="0" smtClean="0"/>
              <a:t>ITS </a:t>
            </a:r>
            <a:r>
              <a:rPr lang="en-CA" sz="2000" b="0" dirty="0"/>
              <a:t>TTY / Accessibility Support advisory group</a:t>
            </a:r>
          </a:p>
          <a:p>
            <a:pPr>
              <a:defRPr/>
            </a:pPr>
            <a:r>
              <a:rPr lang="en-CA" sz="2000" b="0" dirty="0"/>
              <a:t>Mobile Application Development committee</a:t>
            </a:r>
          </a:p>
          <a:p>
            <a:pPr>
              <a:defRPr/>
            </a:pPr>
            <a:r>
              <a:rPr lang="en-CA" sz="2000" b="0" dirty="0"/>
              <a:t>Diversity Office Alternate Formats </a:t>
            </a:r>
            <a:r>
              <a:rPr lang="en-CA" sz="2000" b="0" dirty="0" smtClean="0"/>
              <a:t>Working Group</a:t>
            </a:r>
            <a:endParaRPr lang="en-CA" sz="2000" b="0" dirty="0"/>
          </a:p>
          <a:p>
            <a:pPr>
              <a:defRPr/>
            </a:pPr>
            <a:r>
              <a:rPr lang="en-CA" sz="2000" b="0" dirty="0"/>
              <a:t>Diversity Office Documents Training </a:t>
            </a:r>
            <a:r>
              <a:rPr lang="en-CA" sz="2000" b="0" dirty="0" smtClean="0"/>
              <a:t>Working Group</a:t>
            </a:r>
            <a:endParaRPr lang="en-CA" sz="2000" b="0" dirty="0"/>
          </a:p>
          <a:p>
            <a:pPr>
              <a:defRPr/>
            </a:pPr>
            <a:r>
              <a:rPr lang="en-CA" sz="2000" b="0" dirty="0"/>
              <a:t>Diversity and Inclusion I&amp;IT roadmap </a:t>
            </a:r>
            <a:r>
              <a:rPr lang="en-CA" sz="2000" b="0" dirty="0" smtClean="0"/>
              <a:t>Working Group</a:t>
            </a:r>
            <a:endParaRPr lang="en-CA" sz="2000" b="0" dirty="0"/>
          </a:p>
          <a:p>
            <a:pPr>
              <a:defRPr/>
            </a:pPr>
            <a:r>
              <a:rPr lang="en-CA" sz="2000" b="0" dirty="0" smtClean="0"/>
              <a:t>Service </a:t>
            </a:r>
            <a:r>
              <a:rPr lang="en-CA" sz="2000" b="0" dirty="0"/>
              <a:t>Ontario VISION project </a:t>
            </a:r>
            <a:r>
              <a:rPr lang="en-CA" sz="2000" b="0" dirty="0" smtClean="0"/>
              <a:t>Working Group</a:t>
            </a:r>
          </a:p>
          <a:p>
            <a:pPr>
              <a:defRPr/>
            </a:pPr>
            <a:r>
              <a:rPr lang="en-CA" sz="2000" b="0" dirty="0" smtClean="0"/>
              <a:t>Digital Strategies Working Group</a:t>
            </a:r>
            <a:endParaRPr lang="en-CA" sz="2000" b="0" dirty="0"/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457200"/>
          </a:xfrm>
        </p:spPr>
        <p:txBody>
          <a:bodyPr/>
          <a:lstStyle/>
          <a:p>
            <a:r>
              <a:rPr lang="en-CA" sz="1800" smtClean="0">
                <a:solidFill>
                  <a:schemeClr val="tx1"/>
                </a:solidFill>
              </a:rPr>
              <a:t>Integrated Accessibility Standards Regulation (IASR) - excerpt</a:t>
            </a:r>
            <a:br>
              <a:rPr lang="en-CA" sz="1800" smtClean="0">
                <a:solidFill>
                  <a:schemeClr val="tx1"/>
                </a:solidFill>
              </a:rPr>
            </a:br>
            <a:r>
              <a:rPr lang="en-CA" sz="1800" smtClean="0">
                <a:solidFill>
                  <a:schemeClr val="tx1"/>
                </a:solidFill>
              </a:rPr>
              <a:t>Section 14 Accessible websites and web content</a:t>
            </a:r>
            <a:endParaRPr lang="en-US" sz="1000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8382000" cy="52578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NZ" b="0" smtClean="0"/>
              <a:t>The Government of Ontario and the Legislative Assembly, for both their internet and intranet sites, shall meet the requirements in this section in accordance with the following schedule: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NZ" b="0" smtClean="0"/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NZ" b="0" smtClean="0"/>
              <a:t>By January 1, 2012</a:t>
            </a:r>
            <a:r>
              <a:rPr lang="en-NZ" smtClean="0"/>
              <a:t>:  </a:t>
            </a:r>
            <a:r>
              <a:rPr lang="en-NZ" u="sng" smtClean="0"/>
              <a:t>New internet and intranet </a:t>
            </a:r>
            <a:r>
              <a:rPr lang="en-NZ" b="0" smtClean="0"/>
              <a:t>websites and web content on those sites must conform to WCAG 2.0 Level AA, other than:</a:t>
            </a:r>
          </a:p>
          <a:p>
            <a:pPr lvl="1" indent="-266700">
              <a:lnSpc>
                <a:spcPct val="90000"/>
              </a:lnSpc>
            </a:pPr>
            <a:r>
              <a:rPr lang="en-NZ" sz="1800" smtClean="0"/>
              <a:t>Success criteria 1.2.4 Captions (Live), and</a:t>
            </a:r>
          </a:p>
          <a:p>
            <a:pPr lvl="1" indent="-266700">
              <a:lnSpc>
                <a:spcPct val="90000"/>
              </a:lnSpc>
            </a:pPr>
            <a:r>
              <a:rPr lang="en-NZ" sz="1800" smtClean="0"/>
              <a:t>Success criteria 1.2.5 Audio Descriptions (Pre-recorded).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NZ" b="0" smtClean="0"/>
              <a:t> 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NZ" b="0" smtClean="0"/>
              <a:t>By January 1, 2016: </a:t>
            </a:r>
            <a:r>
              <a:rPr lang="en-NZ" u="sng" smtClean="0"/>
              <a:t>All internet </a:t>
            </a:r>
            <a:r>
              <a:rPr lang="en-NZ" b="0" smtClean="0"/>
              <a:t>websites and web content must conform to WCAG 2.0 Level AA other than:</a:t>
            </a:r>
          </a:p>
          <a:p>
            <a:pPr lvl="1" indent="-266700">
              <a:lnSpc>
                <a:spcPct val="90000"/>
              </a:lnSpc>
            </a:pPr>
            <a:r>
              <a:rPr lang="en-NZ" sz="1800" smtClean="0"/>
              <a:t>Success criteria 1.2.4 Captions (Live), and </a:t>
            </a:r>
          </a:p>
          <a:p>
            <a:pPr lvl="1" indent="-266700">
              <a:lnSpc>
                <a:spcPct val="90000"/>
              </a:lnSpc>
            </a:pPr>
            <a:r>
              <a:rPr lang="en-NZ" sz="1800" smtClean="0"/>
              <a:t>Success criteria 1.2.5 Audio Descriptions (Pre-recorded).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NZ" b="0" smtClean="0"/>
              <a:t> 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NZ" b="0" smtClean="0"/>
              <a:t>By January 1, 2020</a:t>
            </a:r>
            <a:r>
              <a:rPr lang="en-NZ" smtClean="0"/>
              <a:t>:  </a:t>
            </a:r>
            <a:r>
              <a:rPr lang="en-NZ" u="sng" smtClean="0"/>
              <a:t>All internet and intranet </a:t>
            </a:r>
            <a:r>
              <a:rPr lang="en-NZ" b="0" smtClean="0"/>
              <a:t>websites and web content must conform to WCAG 2.0 Level AA.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NZ" smtClean="0">
                <a:solidFill>
                  <a:srgbClr val="FF0000"/>
                </a:solidFill>
              </a:rPr>
              <a:t> </a:t>
            </a:r>
            <a:endParaRPr lang="en-NZ" smtClean="0"/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CA" smtClean="0"/>
          </a:p>
          <a:p>
            <a:pPr lvl="2" eaLnBrk="1" hangingPunct="1">
              <a:lnSpc>
                <a:spcPct val="90000"/>
              </a:lnSpc>
            </a:pPr>
            <a:endParaRPr lang="en-CA" sz="1800" b="1" smtClean="0"/>
          </a:p>
          <a:p>
            <a:pPr lvl="2" eaLnBrk="1" hangingPunct="1">
              <a:lnSpc>
                <a:spcPct val="90000"/>
              </a:lnSpc>
              <a:buFont typeface="Arial" pitchFamily="34" charset="0"/>
              <a:buNone/>
            </a:pPr>
            <a:endParaRPr lang="en-CA" sz="1800" smtClean="0">
              <a:latin typeface="Tahoma" pitchFamily="34" charset="0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3200" b="1" dirty="0" smtClean="0">
                <a:latin typeface="Calibri" pitchFamily="34" charset="0"/>
              </a:rPr>
              <a:t>WHAT IS WCAG?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31813" y="1720850"/>
            <a:ext cx="8307387" cy="4222750"/>
          </a:xfrm>
        </p:spPr>
        <p:txBody>
          <a:bodyPr lIns="91440" tIns="45720" rIns="91440" bIns="45720"/>
          <a:lstStyle/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en-US" sz="2000" b="0" kern="12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First introduced as version 1.0 in 1999, and the current WCAG 2.0 standard was released in 2008. </a:t>
            </a: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endParaRPr lang="en-US" sz="2000" b="0" kern="12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en-US" sz="2000" b="0" kern="12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The </a:t>
            </a:r>
            <a:r>
              <a:rPr lang="en-US" sz="2000" kern="12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Web Content Accessibility Guidelines </a:t>
            </a:r>
            <a:r>
              <a:rPr lang="en-US" sz="2000" b="0" kern="12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are typically referred to by their acronym WCAG (pronounced "wick-</a:t>
            </a:r>
            <a:r>
              <a:rPr lang="en-US" sz="2000" b="0" kern="1200" dirty="0" err="1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ag</a:t>
            </a:r>
            <a:r>
              <a:rPr lang="en-US" sz="2000" b="0" kern="12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"). It’s a series of guidelines created by the World Wide Web Consortium (W3C) in order to improve website accessibility.</a:t>
            </a: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endParaRPr lang="en-US" sz="2000" b="0" kern="12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en-US" sz="2000" b="0" kern="12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Following these guidelines will make content accessible to a wider range of people with disabilities, including </a:t>
            </a:r>
            <a:r>
              <a:rPr lang="en-US" sz="2000" kern="12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blindness and low vision, deafness and hearing loss, learning disabilities, cognitive limitations, limited movement, speech disabilities, photosensitivity and combinations of these</a:t>
            </a:r>
            <a:r>
              <a:rPr lang="en-US" sz="2000" b="0" kern="12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5817151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3200" b="1" dirty="0" smtClean="0">
                <a:latin typeface="Calibri" pitchFamily="34" charset="0"/>
              </a:rPr>
              <a:t>WCAG 2.0: A CLOSER LOOK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1752600"/>
            <a:ext cx="7924800" cy="3104226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rgbClr val="D2DDF2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79646">
                <a:lumMod val="50000"/>
              </a:srgbClr>
            </a:solidFill>
            <a:prstDash val="lgDash"/>
          </a:ln>
        </p:spPr>
        <p:txBody>
          <a:bodyPr vert="horz" lIns="274320" tIns="182880" rIns="27432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SUCCESS CRITERIA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WCAG 2.0 success criteria are written as testable statements that are not technology-specific. All Success Criteria are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important access issues for people with disabilities.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Each is assigned a conformance level taking into consideration a wide range of interacting issues. There are 38 Level A and Level AA Success Criteria.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AODA compliance, with regards to obligations for websites, is essentially meeting those 38 criteria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03" y="4376594"/>
            <a:ext cx="6311597" cy="21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30394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3200" b="1" dirty="0" smtClean="0">
                <a:latin typeface="Calibri" pitchFamily="34" charset="0"/>
              </a:rPr>
              <a:t>WCAG 2.0 </a:t>
            </a:r>
            <a:r>
              <a:rPr lang="en-US" sz="3200" b="1" dirty="0" smtClean="0">
                <a:latin typeface="Calibri" pitchFamily="34" charset="0"/>
              </a:rPr>
              <a:t>KEY </a:t>
            </a:r>
            <a:r>
              <a:rPr lang="en-US" sz="3200" b="1" dirty="0" smtClean="0">
                <a:latin typeface="Calibri" pitchFamily="34" charset="0"/>
              </a:rPr>
              <a:t>CONSIDERATIONS</a:t>
            </a:r>
            <a:endParaRPr lang="fr-FR" sz="3200" b="1" dirty="0" smtClean="0">
              <a:latin typeface="Calibri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65902" y="2514600"/>
            <a:ext cx="3396497" cy="3429000"/>
          </a:xfrm>
        </p:spPr>
        <p:txBody>
          <a:bodyPr lIns="91440" tIns="45720" rIns="91440" bIns="45720"/>
          <a:lstStyle/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sz="2400" b="0" dirty="0">
                <a:latin typeface="Calibri" pitchFamily="34" charset="0"/>
              </a:rPr>
              <a:t>All content on a website must be able to be represented in text so that it can be read by screen readers. For example, images must have a text description.</a:t>
            </a:r>
            <a:endParaRPr lang="en-US" sz="2400" b="0" kern="12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Non-Text 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Content </a:t>
            </a:r>
          </a:p>
        </p:txBody>
      </p:sp>
      <p:pic>
        <p:nvPicPr>
          <p:cNvPr id="3074" name="Picture 2" descr="A website sample with a photograph and a text alternative that can be read by a screen read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4762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874674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81100"/>
            <a:ext cx="8686800" cy="1143000"/>
          </a:xfrm>
        </p:spPr>
        <p:txBody>
          <a:bodyPr/>
          <a:lstStyle/>
          <a:p>
            <a:r>
              <a:rPr lang="en-CA" sz="2000" smtClean="0"/>
              <a:t>What is ACOE (Accessibility Centre of Excellence)?</a:t>
            </a:r>
          </a:p>
        </p:txBody>
      </p:sp>
      <p:sp>
        <p:nvSpPr>
          <p:cNvPr id="18534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8399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000" b="0" dirty="0" smtClean="0">
                <a:latin typeface="Arial (Body)"/>
                <a:ea typeface="+mn-ea"/>
              </a:rPr>
              <a:t>March 2007, ITELC approved the Project Charter for the I&amp;IT Accessibility Centre of Excellence (ACOE)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en-US" sz="2000" b="0" dirty="0" smtClean="0">
              <a:latin typeface="Arial (Body)"/>
              <a:ea typeface="+mn-e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CA" sz="2000" b="0" dirty="0" smtClean="0">
                <a:latin typeface="Arial (Body)"/>
                <a:ea typeface="+mn-ea"/>
              </a:rPr>
              <a:t>Advice and guidance on implementing accessible I&amp;IT solutions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CA" dirty="0" smtClean="0">
                <a:latin typeface="Arial (Body)"/>
                <a:ea typeface="+mn-ea"/>
              </a:rPr>
              <a:t>Websites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CA" dirty="0" smtClean="0">
                <a:latin typeface="Arial (Body)"/>
                <a:ea typeface="+mn-ea"/>
              </a:rPr>
              <a:t>Web-based applications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CA" dirty="0" smtClean="0">
                <a:latin typeface="Arial (Body)"/>
                <a:ea typeface="+mn-ea"/>
              </a:rPr>
              <a:t>Documents, Forms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CA" dirty="0" smtClean="0">
                <a:latin typeface="Arial (Body)"/>
                <a:ea typeface="+mn-ea"/>
              </a:rPr>
              <a:t>Enterprise Architecture, Project Management, I&amp;IT Project Governance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en-CA" dirty="0" smtClean="0">
              <a:latin typeface="Arial (Body)"/>
              <a:ea typeface="+mn-ea"/>
            </a:endParaRPr>
          </a:p>
          <a:p>
            <a:pPr>
              <a:lnSpc>
                <a:spcPct val="80000"/>
              </a:lnSpc>
              <a:defRPr/>
            </a:pPr>
            <a:r>
              <a:rPr lang="en-CA" sz="2000" b="0" dirty="0" smtClean="0">
                <a:latin typeface="Arial (Body)"/>
                <a:ea typeface="+mn-ea"/>
              </a:rPr>
              <a:t>Support </a:t>
            </a:r>
            <a:r>
              <a:rPr lang="en-CA" sz="2000" b="0" dirty="0">
                <a:latin typeface="Arial (Body)"/>
                <a:ea typeface="+mn-ea"/>
              </a:rPr>
              <a:t>IT project teams across all Clusters and Ministries in meeting regulatory requirements under Accessibility for Ontarians with Disabilities Act (AODA) Integrated Accessibility Standards Regulation </a:t>
            </a:r>
            <a:r>
              <a:rPr lang="en-CA" sz="2000" b="0" dirty="0" smtClean="0">
                <a:latin typeface="Arial (Body)"/>
                <a:ea typeface="+mn-ea"/>
              </a:rPr>
              <a:t>(IASR)</a:t>
            </a:r>
          </a:p>
          <a:p>
            <a:pPr>
              <a:lnSpc>
                <a:spcPct val="80000"/>
              </a:lnSpc>
              <a:defRPr/>
            </a:pPr>
            <a:endParaRPr lang="en-CA" sz="2000" b="0" dirty="0" smtClean="0">
              <a:latin typeface="Arial (Body)"/>
              <a:ea typeface="+mn-ea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b="0" dirty="0"/>
              <a:t>Provides a centralized OPS resource for staff seeking advice and guidance related to I&amp;IT accessibility</a:t>
            </a:r>
          </a:p>
          <a:p>
            <a:pPr>
              <a:lnSpc>
                <a:spcPct val="80000"/>
              </a:lnSpc>
              <a:defRPr/>
            </a:pPr>
            <a:endParaRPr lang="en-CA" sz="2000" b="0" dirty="0">
              <a:latin typeface="Arial (Body)"/>
              <a:ea typeface="+mn-ea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en-CA" sz="2000" b="0" dirty="0">
              <a:latin typeface="Arial (Body)"/>
              <a:ea typeface="+mn-ea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3200" b="1" dirty="0">
                <a:latin typeface="Calibri" pitchFamily="34" charset="0"/>
              </a:rPr>
              <a:t>WCAG 2.0 KEY CONSIDERATIONS</a:t>
            </a:r>
            <a:endParaRPr lang="fr-F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65902" y="2514600"/>
            <a:ext cx="3396497" cy="3429000"/>
          </a:xfrm>
        </p:spPr>
        <p:txBody>
          <a:bodyPr lIns="91440" tIns="45720" rIns="91440" bIns="45720"/>
          <a:lstStyle/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sz="2400" b="0" dirty="0">
                <a:latin typeface="Calibri" pitchFamily="34" charset="0"/>
              </a:rPr>
              <a:t>To help persons with disabilities avoid making mistakes, it is good to provide simple instructions and cues for entering information into forms.</a:t>
            </a:r>
            <a:endParaRPr lang="en-US" sz="2400" b="0" kern="12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Labels or Instructions</a:t>
            </a:r>
          </a:p>
        </p:txBody>
      </p:sp>
      <p:pic>
        <p:nvPicPr>
          <p:cNvPr id="19458" name="Picture 2" descr="A web form sample with blank field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89" y="2438400"/>
            <a:ext cx="4257389" cy="364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72166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3200" b="1" dirty="0">
                <a:latin typeface="Calibri" pitchFamily="34" charset="0"/>
              </a:rPr>
              <a:t>WCAG 2.0 KEY CONSIDERATIONS</a:t>
            </a:r>
            <a:endParaRPr lang="fr-F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65902" y="2514600"/>
            <a:ext cx="3396497" cy="3429000"/>
          </a:xfrm>
        </p:spPr>
        <p:txBody>
          <a:bodyPr lIns="91440" tIns="45720" rIns="91440" bIns="45720"/>
          <a:lstStyle/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sz="2400" b="0" dirty="0" smtClean="0">
                <a:latin typeface="Calibri" pitchFamily="34" charset="0"/>
              </a:rPr>
              <a:t>Ensure all content and functions can be accessed through the  keyboard and that content does not "trap" keyboard focus.</a:t>
            </a:r>
            <a:endParaRPr lang="en-US" sz="2400" b="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Navigation by Keyboard Alone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www.ogcio.gov.hk/en/community/web_accessibility/handbook/wcag2a/images/8-1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438400"/>
            <a:ext cx="4762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27259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3200" b="1" dirty="0">
                <a:latin typeface="Calibri" pitchFamily="34" charset="0"/>
              </a:rPr>
              <a:t>WCAG 2.0 KEY CONSIDERATIONS</a:t>
            </a:r>
            <a:endParaRPr lang="fr-F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65902" y="3200400"/>
            <a:ext cx="3396497" cy="3429000"/>
          </a:xfrm>
        </p:spPr>
        <p:txBody>
          <a:bodyPr lIns="91440" tIns="45720" rIns="91440" bIns="45720"/>
          <a:lstStyle/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sz="2400" b="0" dirty="0">
                <a:latin typeface="Calibri" pitchFamily="34" charset="0"/>
              </a:rPr>
              <a:t>Users who are not disabled can view the layout of a webpage and quickly determine its </a:t>
            </a:r>
            <a:r>
              <a:rPr lang="en-US" sz="2400" b="0" dirty="0" smtClean="0">
                <a:latin typeface="Calibri" pitchFamily="34" charset="0"/>
              </a:rPr>
              <a:t>heading structure </a:t>
            </a:r>
            <a:r>
              <a:rPr lang="en-US" sz="2400" b="0" dirty="0">
                <a:latin typeface="Calibri" pitchFamily="34" charset="0"/>
              </a:rPr>
              <a:t>and hierarchy</a:t>
            </a:r>
            <a:r>
              <a:rPr lang="en-US" sz="2400" b="0" dirty="0" smtClean="0">
                <a:latin typeface="Calibri" pitchFamily="34" charset="0"/>
              </a:rPr>
              <a:t>.</a:t>
            </a:r>
            <a:endParaRPr lang="en-US" sz="2400" b="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Document</a:t>
            </a:r>
            <a:b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Structure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A webpage sample with content having the addition of headings for the text, link list and table column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4714038" cy="445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08686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3200" b="1" dirty="0">
                <a:latin typeface="Calibri" pitchFamily="34" charset="0"/>
              </a:rPr>
              <a:t>WCAG 2.0 KEY CONSIDERATIONS</a:t>
            </a:r>
            <a:endParaRPr lang="fr-F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65902" y="2514600"/>
            <a:ext cx="3396497" cy="3429000"/>
          </a:xfrm>
        </p:spPr>
        <p:txBody>
          <a:bodyPr lIns="91440" tIns="45720" rIns="91440" bIns="45720"/>
          <a:lstStyle/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sz="2400" b="0" dirty="0">
                <a:latin typeface="Calibri" pitchFamily="34" charset="0"/>
              </a:rPr>
              <a:t>If the content needs to be read in a certain order to make sense, ensure the webpage is </a:t>
            </a:r>
            <a:r>
              <a:rPr lang="en-US" sz="2400" b="0" dirty="0" smtClean="0">
                <a:latin typeface="Calibri" pitchFamily="34" charset="0"/>
              </a:rPr>
              <a:t>written and coded </a:t>
            </a:r>
            <a:r>
              <a:rPr lang="en-US" sz="2400" b="0" dirty="0">
                <a:latin typeface="Calibri" pitchFamily="34" charset="0"/>
              </a:rPr>
              <a:t>in a way which indicates this order.</a:t>
            </a:r>
            <a:endParaRPr lang="en-US" sz="2400" b="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Meaningful </a:t>
            </a: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Sequence 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A web form sample where the visual presentation matches the coding sequenc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463250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02378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3200" b="1" dirty="0">
                <a:latin typeface="Calibri" pitchFamily="34" charset="0"/>
              </a:rPr>
              <a:t>WCAG 2.0 KEY CONSIDERATIONS</a:t>
            </a:r>
            <a:endParaRPr lang="fr-F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65902" y="2514600"/>
            <a:ext cx="3548898" cy="3352800"/>
          </a:xfrm>
        </p:spPr>
        <p:txBody>
          <a:bodyPr lIns="91440" tIns="45720" rIns="91440" bIns="45720"/>
          <a:lstStyle/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sz="2400" b="0" dirty="0">
                <a:latin typeface="Calibri" pitchFamily="34" charset="0"/>
              </a:rPr>
              <a:t>Provide captions </a:t>
            </a:r>
            <a:r>
              <a:rPr lang="en-US" sz="2400" b="0" dirty="0" smtClean="0">
                <a:latin typeface="Calibri" pitchFamily="34" charset="0"/>
              </a:rPr>
              <a:t>and transcripts for audio/v content so </a:t>
            </a:r>
            <a:r>
              <a:rPr lang="en-US" sz="2400" b="0" dirty="0">
                <a:latin typeface="Calibri" pitchFamily="34" charset="0"/>
              </a:rPr>
              <a:t>that they are accessible by persons with hearing impairments. </a:t>
            </a:r>
            <a:endParaRPr lang="en-US" sz="2400" b="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399" y="1752600"/>
            <a:ext cx="6868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Captions &amp; Transcripts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An image of an audio player containing text caption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514599"/>
            <a:ext cx="4762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80934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3200" b="1" dirty="0">
                <a:latin typeface="Calibri" pitchFamily="34" charset="0"/>
              </a:rPr>
              <a:t>WCAG 2.0 KEY CONSIDERATIONS</a:t>
            </a:r>
            <a:endParaRPr lang="fr-F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65902" y="2514600"/>
            <a:ext cx="3282198" cy="3429000"/>
          </a:xfrm>
        </p:spPr>
        <p:txBody>
          <a:bodyPr lIns="91440" tIns="45720" rIns="91440" bIns="45720"/>
          <a:lstStyle/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sz="2400" b="0" dirty="0">
                <a:latin typeface="Calibri" pitchFamily="34" charset="0"/>
              </a:rPr>
              <a:t>Do not rely solely on </a:t>
            </a:r>
            <a:r>
              <a:rPr lang="en-US" sz="2400" b="0" dirty="0" smtClean="0">
                <a:latin typeface="Calibri" pitchFamily="34" charset="0"/>
              </a:rPr>
              <a:t>colors or shapes alone to </a:t>
            </a:r>
            <a:r>
              <a:rPr lang="en-US" sz="2400" b="0" dirty="0">
                <a:latin typeface="Calibri" pitchFamily="34" charset="0"/>
              </a:rPr>
              <a:t>convey information. It is impossible to be sure that everybody perceives </a:t>
            </a:r>
            <a:r>
              <a:rPr lang="en-US" sz="2400" b="0" dirty="0" smtClean="0">
                <a:latin typeface="Calibri" pitchFamily="34" charset="0"/>
              </a:rPr>
              <a:t>colors and shapes in </a:t>
            </a:r>
            <a:r>
              <a:rPr lang="en-US" sz="2400" b="0" dirty="0">
                <a:latin typeface="Calibri" pitchFamily="34" charset="0"/>
              </a:rPr>
              <a:t>the same </a:t>
            </a:r>
            <a:r>
              <a:rPr lang="en-US" sz="2400" b="0" dirty="0" smtClean="0">
                <a:latin typeface="Calibri" pitchFamily="34" charset="0"/>
              </a:rPr>
              <a:t>way. </a:t>
            </a:r>
            <a:endParaRPr lang="en-US" sz="2400" b="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Use of </a:t>
            </a: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Color and Shapes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A web form sample with an arrow pointing to the righ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4349416" cy="36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62531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3200" b="1" dirty="0">
                <a:latin typeface="Calibri" pitchFamily="34" charset="0"/>
              </a:rPr>
              <a:t>WCAG 2.0 KEY CONSIDERATIONS</a:t>
            </a:r>
            <a:endParaRPr lang="fr-F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65902" y="2514600"/>
            <a:ext cx="3777498" cy="3429000"/>
          </a:xfrm>
        </p:spPr>
        <p:txBody>
          <a:bodyPr lIns="91440" tIns="45720" rIns="91440" bIns="45720"/>
          <a:lstStyle/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sz="2400" b="0" dirty="0">
                <a:latin typeface="Calibri" pitchFamily="34" charset="0"/>
              </a:rPr>
              <a:t>Design text and images so that they have a contrast ratio of at least 4.5:1 between the background and the foreground to make it easy to read.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Color Contrast</a:t>
            </a:r>
            <a:r>
              <a:rPr lang="en-US" sz="3600" b="1" dirty="0">
                <a:latin typeface="Calibri" pitchFamily="34" charset="0"/>
              </a:rPr>
              <a:t> 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 descr="A webpage sample with poor colour contrast between the text and backgroun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254482" cy="302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278049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3200" b="1" dirty="0">
                <a:latin typeface="Calibri" pitchFamily="34" charset="0"/>
              </a:rPr>
              <a:t>WCAG 2.0 KEY CONSIDERATIONS</a:t>
            </a:r>
            <a:endParaRPr lang="fr-F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65902" y="2514600"/>
            <a:ext cx="3625098" cy="3429000"/>
          </a:xfrm>
        </p:spPr>
        <p:txBody>
          <a:bodyPr lIns="91440" tIns="45720" rIns="91440" bIns="45720"/>
          <a:lstStyle/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sz="2400" b="0" dirty="0" smtClean="0">
                <a:latin typeface="Calibri" pitchFamily="34" charset="0"/>
              </a:rPr>
              <a:t>Ideally ensure processes on a website are not time dependent. If they are, ensure persons with disabilities can either adjust or stop the time limit.</a:t>
            </a:r>
            <a:endParaRPr lang="en-US" sz="2400" b="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Timing Adjustable</a:t>
            </a:r>
            <a:r>
              <a:rPr lang="en-US" sz="3600" dirty="0" smtClean="0">
                <a:latin typeface="Calibri" pitchFamily="34" charset="0"/>
              </a:rPr>
              <a:t> 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A webpage sample containing a content overlay which warns the user that there are only two minutes remaini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244065" cy="353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18574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3200" b="1" dirty="0">
                <a:latin typeface="Calibri" pitchFamily="34" charset="0"/>
              </a:rPr>
              <a:t>WCAG 2.0 KEY CONSIDERATIONS</a:t>
            </a:r>
            <a:endParaRPr lang="fr-F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65902" y="2514600"/>
            <a:ext cx="3625098" cy="3429000"/>
          </a:xfrm>
        </p:spPr>
        <p:txBody>
          <a:bodyPr lIns="91440" tIns="45720" rIns="91440" bIns="45720"/>
          <a:lstStyle/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sz="2400" b="0" dirty="0">
                <a:latin typeface="Calibri" pitchFamily="34" charset="0"/>
              </a:rPr>
              <a:t>Ensure all flashing items are dimmed, and cover only a small area of the screen or the flash rate is three times per second or less.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No Flashing Content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A webpage sample with an image that contains flashing element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440528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282143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3200" b="1" dirty="0">
                <a:latin typeface="Calibri" pitchFamily="34" charset="0"/>
              </a:rPr>
              <a:t>WCAG 2.0 KEY CONSIDERATIONS</a:t>
            </a:r>
            <a:endParaRPr lang="fr-F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65902" y="2514600"/>
            <a:ext cx="3777498" cy="3429000"/>
          </a:xfrm>
        </p:spPr>
        <p:txBody>
          <a:bodyPr lIns="91440" tIns="45720" rIns="91440" bIns="45720"/>
          <a:lstStyle/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sz="2400" b="0" dirty="0">
                <a:latin typeface="Calibri" pitchFamily="34" charset="0"/>
              </a:rPr>
              <a:t>Give webpages a title that accurately describes what the content is about. This will help persons with disabilities differentiate the webpages in their browser history.</a:t>
            </a:r>
            <a:endParaRPr lang="en-US" sz="2400" b="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itchFamily="34" charset="0"/>
              </a:rPr>
              <a:t>Page Titled 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A website sample in a browser window titled 'Web Browser – Web Accessibility – Hong Kong – Home page'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0455"/>
            <a:ext cx="4495800" cy="364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78480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709613" y="1077913"/>
            <a:ext cx="6096000" cy="1143000"/>
          </a:xfrm>
        </p:spPr>
        <p:txBody>
          <a:bodyPr lIns="82003" tIns="41000" rIns="82003" bIns="41000"/>
          <a:lstStyle/>
          <a:p>
            <a:r>
              <a:rPr lang="en-CA" smtClean="0"/>
              <a:t>What do we do? Services &amp; Initiatives</a:t>
            </a:r>
            <a:endParaRPr lang="en-US" smtClean="0"/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778000"/>
            <a:ext cx="8915400" cy="4953000"/>
          </a:xfrm>
        </p:spPr>
        <p:txBody>
          <a:bodyPr lIns="82003" tIns="41000" rIns="82003" bIns="41000"/>
          <a:lstStyle/>
          <a:p>
            <a:pPr marL="457200" indent="-457200">
              <a:buFont typeface="Arial Black" pitchFamily="34" charset="0"/>
              <a:buAutoNum type="arabicPeriod"/>
              <a:defRPr/>
            </a:pPr>
            <a:r>
              <a:rPr lang="en-CA" sz="2400" dirty="0" smtClean="0"/>
              <a:t>Web and Document Accessibility Assessment Service</a:t>
            </a:r>
          </a:p>
          <a:p>
            <a:pPr marL="457200" indent="-457200">
              <a:buFont typeface="Arial Black" pitchFamily="34" charset="0"/>
              <a:buAutoNum type="arabicPeriod"/>
              <a:defRPr/>
            </a:pPr>
            <a:endParaRPr lang="en-CA" sz="2400" dirty="0" smtClean="0"/>
          </a:p>
          <a:p>
            <a:pPr marL="457200" indent="-457200">
              <a:buFont typeface="Arial Black" pitchFamily="34" charset="0"/>
              <a:buAutoNum type="arabicPeriod"/>
              <a:defRPr/>
            </a:pPr>
            <a:r>
              <a:rPr lang="en-CA" sz="2400" dirty="0" smtClean="0"/>
              <a:t>Automated Testing Tool – </a:t>
            </a:r>
            <a:r>
              <a:rPr lang="en-CA" sz="2400" dirty="0" err="1" smtClean="0"/>
              <a:t>HiSoftware</a:t>
            </a:r>
            <a:r>
              <a:rPr lang="en-CA" sz="2400" dirty="0" smtClean="0"/>
              <a:t> Compliance Sheriff – license and support</a:t>
            </a:r>
          </a:p>
          <a:p>
            <a:pPr marL="457200" indent="-457200">
              <a:buFont typeface="Arial Black" pitchFamily="34" charset="0"/>
              <a:buAutoNum type="arabicPeriod"/>
              <a:defRPr/>
            </a:pPr>
            <a:endParaRPr lang="en-CA" sz="2400" dirty="0" smtClean="0"/>
          </a:p>
          <a:p>
            <a:pPr marL="457200" indent="-457200">
              <a:buFont typeface="Arial Black" pitchFamily="34" charset="0"/>
              <a:buAutoNum type="arabicPeriod"/>
              <a:defRPr/>
            </a:pPr>
            <a:r>
              <a:rPr lang="en-CA" sz="2400" dirty="0" smtClean="0"/>
              <a:t>Integrating Accessibility into I&amp;IT Projects Initiative</a:t>
            </a:r>
          </a:p>
          <a:p>
            <a:pPr marL="358775" lvl="1" indent="0">
              <a:buFont typeface="Arial" pitchFamily="34" charset="0"/>
              <a:buNone/>
              <a:defRPr/>
            </a:pPr>
            <a:r>
              <a:rPr lang="en-CA" sz="2200" dirty="0" smtClean="0"/>
              <a:t>- Incorporate accessibility into Project Management and Enterprise Architecture</a:t>
            </a:r>
          </a:p>
          <a:p>
            <a:pPr lvl="1">
              <a:defRPr/>
            </a:pPr>
            <a:endParaRPr lang="en-CA" sz="2400" dirty="0" smtClean="0"/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3200" b="1" dirty="0" smtClean="0">
                <a:latin typeface="Calibri" pitchFamily="34" charset="0"/>
              </a:rPr>
              <a:t>WCAG 2.0 </a:t>
            </a:r>
            <a:r>
              <a:rPr lang="en-US" sz="3200" b="1" dirty="0" smtClean="0">
                <a:latin typeface="Calibri" pitchFamily="34" charset="0"/>
              </a:rPr>
              <a:t>KEY </a:t>
            </a:r>
            <a:r>
              <a:rPr lang="en-US" sz="3200" b="1" dirty="0" smtClean="0">
                <a:latin typeface="Calibri" pitchFamily="34" charset="0"/>
              </a:rPr>
              <a:t>CONSIDERATIONS</a:t>
            </a:r>
            <a:endParaRPr lang="fr-FR" sz="3200" b="1" dirty="0" smtClean="0">
              <a:latin typeface="Calibri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65902" y="2514600"/>
            <a:ext cx="3396497" cy="3429000"/>
          </a:xfrm>
        </p:spPr>
        <p:txBody>
          <a:bodyPr lIns="91440" tIns="45720" rIns="91440" bIns="45720"/>
          <a:lstStyle/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sz="2400" b="0" dirty="0">
                <a:latin typeface="Calibri" pitchFamily="34" charset="0"/>
              </a:rPr>
              <a:t>Where navigations or links are on multiple webpages, ensure they are presented consistently across all pages.</a:t>
            </a:r>
            <a:endParaRPr lang="en-US" sz="2400" b="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Consistent Navigation </a:t>
            </a:r>
          </a:p>
        </p:txBody>
      </p:sp>
      <p:pic>
        <p:nvPicPr>
          <p:cNvPr id="6" name="Picture 2" descr="http://www.ogcio.gov.hk/en/community/web_accessibility/handbook/wcag2aa/images/9-10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438400"/>
            <a:ext cx="4762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175060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3200" b="1" dirty="0" smtClean="0">
                <a:latin typeface="Calibri" pitchFamily="34" charset="0"/>
              </a:rPr>
              <a:t>WCAG 2.0 </a:t>
            </a:r>
            <a:r>
              <a:rPr lang="en-US" sz="3200" b="1" dirty="0" smtClean="0">
                <a:latin typeface="Calibri" pitchFamily="34" charset="0"/>
              </a:rPr>
              <a:t>KEY </a:t>
            </a:r>
            <a:r>
              <a:rPr lang="en-US" sz="3200" b="1" dirty="0" smtClean="0">
                <a:latin typeface="Calibri" pitchFamily="34" charset="0"/>
              </a:rPr>
              <a:t>CONSIDERATIONS</a:t>
            </a:r>
            <a:endParaRPr lang="fr-FR" sz="3200" b="1" dirty="0" smtClean="0">
              <a:latin typeface="Calibri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65902" y="2514600"/>
            <a:ext cx="3777498" cy="3429000"/>
          </a:xfrm>
        </p:spPr>
        <p:txBody>
          <a:bodyPr lIns="91440" tIns="45720" rIns="91440" bIns="45720"/>
          <a:lstStyle/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sz="2400" b="0" dirty="0">
                <a:latin typeface="Calibri" pitchFamily="34" charset="0"/>
              </a:rPr>
              <a:t>Ensure there is more than one way to access a webpage, for example, by using a search function, site map, standard navigation, etc.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itchFamily="34" charset="0"/>
              </a:rPr>
              <a:t>Multiple Ways </a:t>
            </a:r>
            <a:r>
              <a:rPr lang="en-US" sz="3600" b="1" dirty="0" smtClean="0">
                <a:latin typeface="Calibri" pitchFamily="34" charset="0"/>
              </a:rPr>
              <a:t>Navigate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A webpage sample with a search function and site map link to access the conte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45037"/>
            <a:ext cx="4586637" cy="36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68227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3200" b="1" dirty="0">
                <a:latin typeface="Calibri" pitchFamily="34" charset="0"/>
              </a:rPr>
              <a:t>WCAG 2.0 KEY CONSIDERATIONS</a:t>
            </a:r>
            <a:endParaRPr lang="fr-F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65902" y="2514600"/>
            <a:ext cx="3777498" cy="3429000"/>
          </a:xfrm>
        </p:spPr>
        <p:txBody>
          <a:bodyPr lIns="91440" tIns="45720" rIns="91440" bIns="45720"/>
          <a:lstStyle/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sz="2400" b="0" dirty="0" smtClean="0">
                <a:latin typeface="Calibri" pitchFamily="34" charset="0"/>
              </a:rPr>
              <a:t>Ensure </a:t>
            </a:r>
            <a:r>
              <a:rPr lang="en-US" sz="2400" b="0" dirty="0">
                <a:latin typeface="Calibri" pitchFamily="34" charset="0"/>
              </a:rPr>
              <a:t>the primary language of a webpage is defined within the HTML code. The correct speaking language will be loaded by screen readers to read the words in the webpage.</a:t>
            </a:r>
            <a:endParaRPr lang="en-US" sz="2400" b="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itchFamily="34" charset="0"/>
              </a:rPr>
              <a:t>Language of Page 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://1.bp.blogspot.com/-cR2a18J2bIg/UHo1bUWTUiI/AAAAAAAADOs/aISEmrQ5FmQ/s1600/Hello_World_In_Several_Langu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352800" cy="260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29890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3200" b="1" dirty="0">
                <a:latin typeface="Calibri" pitchFamily="34" charset="0"/>
              </a:rPr>
              <a:t>WCAG 2.0 KEY CONSIDERATIONS</a:t>
            </a:r>
            <a:endParaRPr lang="fr-F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65902" y="3048000"/>
            <a:ext cx="3777498" cy="3429000"/>
          </a:xfrm>
        </p:spPr>
        <p:txBody>
          <a:bodyPr lIns="91440" tIns="45720" rIns="91440" bIns="45720"/>
          <a:lstStyle/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sz="2400" b="0" dirty="0">
                <a:latin typeface="Calibri" pitchFamily="34" charset="0"/>
              </a:rPr>
              <a:t>If a user makes a mistake, use text to show him/her where and what he/she has done wrong, and how he/she can fix it.</a:t>
            </a:r>
            <a:endParaRPr lang="en-US" sz="2400" b="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itchFamily="34" charset="0"/>
              </a:rPr>
              <a:t>Error </a:t>
            </a:r>
            <a:r>
              <a:rPr lang="en-US" sz="3600" b="1" dirty="0" smtClean="0">
                <a:latin typeface="Calibri" pitchFamily="34" charset="0"/>
              </a:rPr>
              <a:t>Identification</a:t>
            </a:r>
          </a:p>
          <a:p>
            <a:r>
              <a:rPr lang="en-US" sz="3600" b="1" dirty="0">
                <a:latin typeface="Calibri" pitchFamily="34" charset="0"/>
              </a:rPr>
              <a:t>&amp;  Suggestion 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A web form sample with an error message 'Please use only numbers in the phone field'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7375"/>
            <a:ext cx="431482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88402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531813" y="1936750"/>
            <a:ext cx="8229600" cy="422433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CA" sz="2200" dirty="0" smtClean="0">
                <a:ea typeface="+mn-ea"/>
                <a:cs typeface="Arial" charset="0"/>
              </a:rPr>
              <a:t>ACOE Intranet website</a:t>
            </a:r>
          </a:p>
          <a:p>
            <a:pPr lvl="1">
              <a:buFont typeface="Arial" charset="0"/>
              <a:buChar char="–"/>
              <a:defRPr/>
            </a:pPr>
            <a:r>
              <a:rPr lang="en-CA" sz="2000" dirty="0" smtClean="0">
                <a:ea typeface="+mn-ea"/>
                <a:cs typeface="Arial" charset="0"/>
                <a:hlinkClick r:id="rId3"/>
              </a:rPr>
              <a:t>www.ontario.ca/itaccessibility</a:t>
            </a:r>
            <a:endParaRPr lang="en-CA" sz="2000" dirty="0" smtClean="0">
              <a:ea typeface="+mn-ea"/>
              <a:cs typeface="Arial" charset="0"/>
            </a:endParaRPr>
          </a:p>
          <a:p>
            <a:pPr marL="409575" lvl="1" indent="0">
              <a:buFont typeface="Arial" charset="0"/>
              <a:buNone/>
              <a:defRPr/>
            </a:pPr>
            <a:endParaRPr lang="en-CA" sz="2000" dirty="0">
              <a:ea typeface="+mn-ea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CA" sz="2200" b="0" dirty="0" smtClean="0">
                <a:ea typeface="+mn-ea"/>
                <a:cs typeface="Arial" charset="0"/>
              </a:rPr>
              <a:t>Resources </a:t>
            </a:r>
            <a:r>
              <a:rPr lang="en-CA" sz="2200" b="0" dirty="0">
                <a:ea typeface="+mn-ea"/>
                <a:cs typeface="Arial" charset="0"/>
              </a:rPr>
              <a:t>related to this presentation are below:</a:t>
            </a:r>
            <a:endParaRPr lang="en-CA" b="0" dirty="0" smtClean="0">
              <a:ea typeface="+mn-ea"/>
              <a:cs typeface="Arial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CA" sz="2000" dirty="0">
                <a:ea typeface="+mn-ea"/>
                <a:cs typeface="Arial" charset="0"/>
                <a:hlinkClick r:id="rId4"/>
              </a:rPr>
              <a:t>I&amp;IT Accessibility Guidebook</a:t>
            </a:r>
            <a:endParaRPr lang="en-CA" sz="2000" dirty="0">
              <a:ea typeface="+mn-ea"/>
              <a:cs typeface="Arial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CA" sz="2000" dirty="0">
                <a:ea typeface="+mn-ea"/>
                <a:cs typeface="Arial" charset="0"/>
                <a:hlinkClick r:id="rId5"/>
              </a:rPr>
              <a:t>I&amp;IT Accessibility Checklist</a:t>
            </a:r>
            <a:endParaRPr lang="en-CA" sz="2000" dirty="0">
              <a:ea typeface="+mn-ea"/>
              <a:cs typeface="Arial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CA" sz="2000" dirty="0">
                <a:ea typeface="+mn-ea"/>
                <a:cs typeface="Arial" charset="0"/>
                <a:hlinkClick r:id="rId6"/>
              </a:rPr>
              <a:t>ACOE Accessibility Requirement Pattern</a:t>
            </a:r>
            <a:endParaRPr lang="en-CA" sz="2000" dirty="0">
              <a:ea typeface="+mn-ea"/>
              <a:cs typeface="Arial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CA" sz="2000" dirty="0" smtClean="0">
                <a:ea typeface="+mn-ea"/>
                <a:cs typeface="Arial" charset="0"/>
                <a:hlinkClick r:id="rId7"/>
              </a:rPr>
              <a:t>Web </a:t>
            </a:r>
            <a:r>
              <a:rPr lang="en-CA" sz="2000" dirty="0">
                <a:ea typeface="+mn-ea"/>
                <a:cs typeface="Arial" charset="0"/>
                <a:hlinkClick r:id="rId7"/>
              </a:rPr>
              <a:t>Content Accessibility Guidelines 2.0</a:t>
            </a:r>
            <a:endParaRPr lang="en-CA" sz="2000" dirty="0">
              <a:ea typeface="+mn-ea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CA" dirty="0" smtClean="0">
              <a:ea typeface="+mn-ea"/>
              <a:cs typeface="Arial" charset="0"/>
            </a:endParaRPr>
          </a:p>
        </p:txBody>
      </p:sp>
      <p:sp>
        <p:nvSpPr>
          <p:cNvPr id="24579" name="Rectangle 2"/>
          <p:cNvSpPr>
            <a:spLocks noGrp="1"/>
          </p:cNvSpPr>
          <p:nvPr>
            <p:ph type="title" idx="4294967295"/>
          </p:nvPr>
        </p:nvSpPr>
        <p:spPr>
          <a:xfrm>
            <a:off x="514350" y="1141413"/>
            <a:ext cx="7974013" cy="571500"/>
          </a:xfrm>
        </p:spPr>
        <p:txBody>
          <a:bodyPr/>
          <a:lstStyle/>
          <a:p>
            <a:r>
              <a:rPr lang="en-CA" smtClean="0"/>
              <a:t>ACOE Resources</a:t>
            </a: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Contact Information</a:t>
            </a:r>
          </a:p>
        </p:txBody>
      </p:sp>
      <p:sp>
        <p:nvSpPr>
          <p:cNvPr id="14339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3429000" cy="42227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n-CA" sz="1000" dirty="0" smtClean="0">
              <a:ea typeface="+mn-ea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CA" sz="1400" dirty="0" smtClean="0">
                <a:ea typeface="+mn-ea"/>
              </a:rPr>
              <a:t>Neill Kernohan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CA" sz="1400" b="0" dirty="0" smtClean="0">
                <a:ea typeface="+mn-ea"/>
              </a:rPr>
              <a:t>Manager, Employee Engagement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CA" sz="1400" b="0" dirty="0" smtClean="0">
                <a:ea typeface="+mn-ea"/>
              </a:rPr>
              <a:t>Telephone: (416) 327-8967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CA" sz="1400" b="0" dirty="0" smtClean="0">
                <a:ea typeface="+mn-ea"/>
              </a:rPr>
              <a:t>Email: </a:t>
            </a:r>
            <a:r>
              <a:rPr lang="en-CA" sz="1400" b="0" dirty="0" smtClean="0">
                <a:ea typeface="+mn-ea"/>
                <a:hlinkClick r:id="rId3"/>
              </a:rPr>
              <a:t>neill.kernohan@ontario.ca</a:t>
            </a:r>
            <a:endParaRPr lang="en-CA" sz="1400" b="0" dirty="0" smtClean="0">
              <a:ea typeface="+mn-ea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CA" sz="1400" b="0" dirty="0" smtClean="0">
                <a:ea typeface="+mn-ea"/>
              </a:rPr>
              <a:t> </a:t>
            </a:r>
            <a:endParaRPr lang="en-CA" sz="1400" dirty="0" smtClean="0">
              <a:ea typeface="+mn-ea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CA" sz="1400" dirty="0" smtClean="0">
                <a:ea typeface="+mn-ea"/>
              </a:rPr>
              <a:t>Michael Chan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en-CA" sz="1400" b="0" dirty="0" smtClean="0">
                <a:ea typeface="+mn-ea"/>
              </a:rPr>
              <a:t>A/ Manager, I&amp;IT Accessibility Planning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en-US" sz="1400" b="0" dirty="0" smtClean="0">
                <a:ea typeface="+mn-ea"/>
              </a:rPr>
              <a:t>Telephone: (416) 212-2213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CA" sz="1400" b="0" dirty="0" smtClean="0">
                <a:ea typeface="+mn-ea"/>
              </a:rPr>
              <a:t>Email: </a:t>
            </a:r>
            <a:r>
              <a:rPr lang="en-CA" sz="1400" b="0" u="sng" dirty="0" smtClean="0">
                <a:ea typeface="+mn-ea"/>
                <a:hlinkClick r:id="rId4"/>
              </a:rPr>
              <a:t>michael.y.chan@ontario.ca</a:t>
            </a:r>
            <a:endParaRPr lang="en-CA" sz="1400" b="0" u="sng" dirty="0" smtClean="0">
              <a:ea typeface="+mn-ea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n-CA" sz="800" b="0" u="sng" dirty="0" smtClean="0">
              <a:ea typeface="+mn-ea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n-CA" sz="800" b="0" u="sng" dirty="0" smtClean="0">
              <a:ea typeface="+mn-e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CA" sz="800" b="0" u="sng" dirty="0" smtClean="0">
              <a:ea typeface="+mn-e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800" b="0" u="sng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23F8D"/>
              </a:buClr>
              <a:buFontTx/>
              <a:buNone/>
              <a:defRPr/>
            </a:pPr>
            <a:endParaRPr lang="en-CA" sz="500" b="0" dirty="0" smtClean="0">
              <a:ea typeface="+mn-ea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876800" y="1752600"/>
            <a:ext cx="38100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CA" b="1"/>
              <a:t>Dan McGuire</a:t>
            </a:r>
          </a:p>
          <a:p>
            <a:pPr eaLnBrk="1" hangingPunct="1"/>
            <a:r>
              <a:rPr lang="en-CA"/>
              <a:t>Accessibility Technology Analyst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Telephone: (416) 212-2560</a:t>
            </a:r>
          </a:p>
          <a:p>
            <a:pPr eaLnBrk="1" hangingPunct="1"/>
            <a:r>
              <a:rPr lang="en-CA"/>
              <a:t>Email: </a:t>
            </a:r>
            <a:r>
              <a:rPr lang="en-CA" u="sng">
                <a:solidFill>
                  <a:schemeClr val="hlink"/>
                </a:solidFill>
                <a:hlinkClick r:id="rId5"/>
              </a:rPr>
              <a:t>dan.mcguire@ontario.ca</a:t>
            </a:r>
            <a:endParaRPr lang="en-CA" u="sng">
              <a:solidFill>
                <a:schemeClr val="hlink"/>
              </a:solidFill>
            </a:endParaRPr>
          </a:p>
          <a:p>
            <a:pPr eaLnBrk="1" hangingPunct="1"/>
            <a:endParaRPr lang="en-CA" sz="1800" u="sng">
              <a:solidFill>
                <a:schemeClr val="hlink"/>
              </a:solidFill>
            </a:endParaRPr>
          </a:p>
          <a:p>
            <a:pPr eaLnBrk="1" hangingPunct="1"/>
            <a:r>
              <a:rPr lang="en-CA" b="1"/>
              <a:t>Amit Aggarwal</a:t>
            </a:r>
          </a:p>
          <a:p>
            <a:pPr eaLnBrk="1" hangingPunct="1"/>
            <a:r>
              <a:rPr lang="en-CA"/>
              <a:t>Sr. Accessibility Technology Analyst </a:t>
            </a:r>
          </a:p>
          <a:p>
            <a:pPr eaLnBrk="1" hangingPunct="1"/>
            <a:r>
              <a:rPr lang="en-CA"/>
              <a:t>Telephone: 647-224-3995</a:t>
            </a:r>
          </a:p>
          <a:p>
            <a:pPr eaLnBrk="1" hangingPunct="1"/>
            <a:r>
              <a:rPr lang="en-CA"/>
              <a:t>Email: </a:t>
            </a:r>
            <a:r>
              <a:rPr lang="en-CA">
                <a:hlinkClick r:id="rId6"/>
              </a:rPr>
              <a:t>Amit.M.Aggarwal@ontario.ca</a:t>
            </a:r>
            <a:endParaRPr lang="en-CA"/>
          </a:p>
          <a:p>
            <a:pPr eaLnBrk="1" hangingPunct="1"/>
            <a:endParaRPr lang="en-CA"/>
          </a:p>
          <a:p>
            <a:pPr eaLnBrk="1" hangingPunct="1"/>
            <a:r>
              <a:rPr lang="en-CA" b="1"/>
              <a:t>Sekaly Osman</a:t>
            </a:r>
          </a:p>
          <a:p>
            <a:pPr eaLnBrk="1" hangingPunct="1"/>
            <a:r>
              <a:rPr lang="en-CA"/>
              <a:t>QA Specialist</a:t>
            </a:r>
          </a:p>
          <a:p>
            <a:pPr eaLnBrk="1" hangingPunct="1"/>
            <a:r>
              <a:rPr lang="en-CA"/>
              <a:t>Telephone: 416-212-4163</a:t>
            </a:r>
          </a:p>
          <a:p>
            <a:pPr eaLnBrk="1" hangingPunct="1"/>
            <a:r>
              <a:rPr lang="en-CA"/>
              <a:t>Email: </a:t>
            </a:r>
            <a:r>
              <a:rPr lang="en-CA">
                <a:hlinkClick r:id="rId7"/>
              </a:rPr>
              <a:t>sekaly.osman@ontario.ca</a:t>
            </a:r>
            <a:endParaRPr lang="en-CA"/>
          </a:p>
          <a:p>
            <a:pPr eaLnBrk="1" hangingPunct="1"/>
            <a:endParaRPr lang="en-CA" sz="1200"/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CA" dirty="0" smtClean="0"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en-CA" dirty="0"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en-CA" dirty="0" smtClean="0">
              <a:ea typeface="+mn-ea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CA" sz="2800" dirty="0" smtClean="0">
                <a:ea typeface="+mn-ea"/>
              </a:rPr>
              <a:t>Web and Document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CA" sz="2800" dirty="0" smtClean="0">
                <a:ea typeface="+mn-ea"/>
              </a:rPr>
              <a:t>Accessibility Assessment Service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CA" dirty="0" smtClean="0">
              <a:ea typeface="+mn-ea"/>
            </a:endParaRPr>
          </a:p>
          <a:p>
            <a:pPr>
              <a:buFont typeface="Arial" charset="0"/>
              <a:buChar char="•"/>
              <a:defRPr/>
            </a:pPr>
            <a:endParaRPr lang="en-CA" dirty="0">
              <a:ea typeface="+mn-ea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41413"/>
            <a:ext cx="8229600" cy="1143000"/>
          </a:xfrm>
        </p:spPr>
        <p:txBody>
          <a:bodyPr lIns="82003" tIns="41000" rIns="82003" bIns="41000"/>
          <a:lstStyle/>
          <a:p>
            <a:r>
              <a:rPr lang="en-CA" smtClean="0"/>
              <a:t>ACOE Assessment Service</a:t>
            </a:r>
          </a:p>
        </p:txBody>
      </p:sp>
      <p:sp>
        <p:nvSpPr>
          <p:cNvPr id="2037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12913"/>
            <a:ext cx="8229600" cy="4525962"/>
          </a:xfrm>
        </p:spPr>
        <p:txBody>
          <a:bodyPr lIns="82003" tIns="41000" rIns="82003" bIns="41000"/>
          <a:lstStyle/>
          <a:p>
            <a:pPr marL="276377" indent="-276377" defTabSz="367553">
              <a:buFont typeface="Arial" charset="0"/>
              <a:buChar char="•"/>
              <a:defRPr/>
            </a:pPr>
            <a:r>
              <a:rPr lang="en-CA" b="0" dirty="0" smtClean="0">
                <a:ea typeface="+mn-ea"/>
              </a:rPr>
              <a:t>ACOE Accessibility Assessment Service available to OPS staff</a:t>
            </a:r>
          </a:p>
          <a:p>
            <a:pPr marL="276377" indent="-276377" defTabSz="367553">
              <a:buFont typeface="Arial" charset="0"/>
              <a:buChar char="•"/>
              <a:defRPr/>
            </a:pPr>
            <a:endParaRPr lang="en-CA" b="0" dirty="0" smtClean="0">
              <a:ea typeface="+mn-ea"/>
            </a:endParaRPr>
          </a:p>
          <a:p>
            <a:pPr marL="276377" indent="-276377" defTabSz="367553">
              <a:buFont typeface="Arial" charset="0"/>
              <a:buChar char="•"/>
              <a:defRPr/>
            </a:pPr>
            <a:r>
              <a:rPr lang="en-CA" b="0" dirty="0" smtClean="0">
                <a:ea typeface="+mn-ea"/>
              </a:rPr>
              <a:t>High level assessments of websites, web applications, documents etc.</a:t>
            </a:r>
          </a:p>
          <a:p>
            <a:pPr lvl="1" defTabSz="367553">
              <a:buFont typeface="Arial" charset="0"/>
              <a:buChar char="–"/>
              <a:defRPr/>
            </a:pPr>
            <a:r>
              <a:rPr lang="en-CA" dirty="0" smtClean="0">
                <a:ea typeface="+mn-ea"/>
              </a:rPr>
              <a:t>Structured and repeatable evaluation methodology modelled after W3C best practices</a:t>
            </a:r>
          </a:p>
          <a:p>
            <a:pPr lvl="1" defTabSz="367553">
              <a:buFont typeface="Arial" charset="0"/>
              <a:buChar char="–"/>
              <a:defRPr/>
            </a:pPr>
            <a:r>
              <a:rPr lang="en-CA" dirty="0" smtClean="0">
                <a:ea typeface="+mn-ea"/>
              </a:rPr>
              <a:t>Accessibility Assessment Outcome (AAO) Reports and remediation tips provided to client</a:t>
            </a:r>
          </a:p>
          <a:p>
            <a:pPr marL="276377" indent="-276377" defTabSz="367553">
              <a:buFont typeface="Arial" charset="0"/>
              <a:buNone/>
              <a:defRPr/>
            </a:pPr>
            <a:endParaRPr lang="en-CA" b="0" dirty="0" smtClean="0">
              <a:ea typeface="+mn-ea"/>
            </a:endParaRPr>
          </a:p>
          <a:p>
            <a:pPr marL="276377" indent="-276377" defTabSz="367553">
              <a:buFont typeface="Arial" charset="0"/>
              <a:buChar char="•"/>
              <a:defRPr/>
            </a:pPr>
            <a:r>
              <a:rPr lang="en-CA" b="0" dirty="0" smtClean="0">
                <a:ea typeface="+mn-ea"/>
              </a:rPr>
              <a:t>To identify key accessibility issues based on WCAG 2.0 Level AA</a:t>
            </a:r>
          </a:p>
          <a:p>
            <a:pPr marL="276377" indent="-276377" defTabSz="367553">
              <a:buFont typeface="Arial" charset="0"/>
              <a:buChar char="•"/>
              <a:defRPr/>
            </a:pPr>
            <a:endParaRPr lang="en-CA" b="0" dirty="0" smtClean="0">
              <a:ea typeface="+mn-ea"/>
            </a:endParaRPr>
          </a:p>
          <a:p>
            <a:pPr marL="276377" indent="-276377" defTabSz="367553">
              <a:buFont typeface="Arial" charset="0"/>
              <a:buChar char="•"/>
              <a:defRPr/>
            </a:pPr>
            <a:r>
              <a:rPr lang="en-CA" b="0" dirty="0" smtClean="0">
                <a:ea typeface="+mn-ea"/>
              </a:rPr>
              <a:t>No direct cost to OPS staff</a:t>
            </a:r>
          </a:p>
          <a:p>
            <a:pPr marL="276377" indent="-276377" defTabSz="367553">
              <a:buFont typeface="Arial" charset="0"/>
              <a:buChar char="•"/>
              <a:defRPr/>
            </a:pPr>
            <a:endParaRPr lang="en-CA" b="0" dirty="0" smtClean="0">
              <a:ea typeface="+mn-ea"/>
            </a:endParaRPr>
          </a:p>
          <a:p>
            <a:pPr marL="276377" indent="-276377" defTabSz="367553">
              <a:buFont typeface="Arial" charset="0"/>
              <a:buChar char="•"/>
              <a:defRPr/>
            </a:pPr>
            <a:r>
              <a:rPr lang="en-CA" b="0" dirty="0" smtClean="0">
                <a:ea typeface="+mn-ea"/>
              </a:rPr>
              <a:t>ACOE do not validate on behalf of the government and do not certify for compliance to AODA.</a:t>
            </a:r>
          </a:p>
          <a:p>
            <a:pPr marL="635152" lvl="1" indent="-276377" defTabSz="367553">
              <a:buFont typeface="Arial" charset="0"/>
              <a:buChar char="–"/>
              <a:defRPr/>
            </a:pPr>
            <a:r>
              <a:rPr lang="en-CA" dirty="0" smtClean="0">
                <a:ea typeface="+mn-ea"/>
              </a:rPr>
              <a:t>For comprehensive assessments, 3</a:t>
            </a:r>
            <a:r>
              <a:rPr lang="en-CA" baseline="30000" dirty="0" smtClean="0">
                <a:ea typeface="+mn-ea"/>
              </a:rPr>
              <a:t>rd</a:t>
            </a:r>
            <a:r>
              <a:rPr lang="en-CA" dirty="0" smtClean="0">
                <a:ea typeface="+mn-ea"/>
              </a:rPr>
              <a:t> party vendors should be acquired</a:t>
            </a:r>
          </a:p>
          <a:p>
            <a:pPr marL="635152" lvl="1" indent="-276377" defTabSz="367553">
              <a:buFont typeface="Arial" charset="0"/>
              <a:buChar char="–"/>
              <a:defRPr/>
            </a:pPr>
            <a:endParaRPr lang="en-CA" dirty="0" smtClean="0">
              <a:ea typeface="+mn-ea"/>
            </a:endParaRPr>
          </a:p>
          <a:p>
            <a:pPr marL="276377" indent="-276377" defTabSz="367553">
              <a:buFont typeface="Arial" charset="0"/>
              <a:buNone/>
              <a:defRPr/>
            </a:pPr>
            <a:endParaRPr lang="en-CA" b="0" dirty="0" smtClean="0">
              <a:ea typeface="+mn-ea"/>
            </a:endParaRPr>
          </a:p>
          <a:p>
            <a:pPr marL="276377" indent="-276377" defTabSz="367553">
              <a:buFont typeface="Arial" charset="0"/>
              <a:buChar char="•"/>
              <a:defRPr/>
            </a:pPr>
            <a:endParaRPr lang="en-CA" b="0" dirty="0" smtClean="0">
              <a:ea typeface="+mn-ea"/>
            </a:endParaRPr>
          </a:p>
          <a:p>
            <a:pPr marL="276377" indent="-276377" defTabSz="367553">
              <a:buFont typeface="Arial" charset="0"/>
              <a:buChar char="•"/>
              <a:defRPr/>
            </a:pPr>
            <a:endParaRPr lang="en-US" b="0" dirty="0" smtClean="0">
              <a:ea typeface="+mn-ea"/>
            </a:endParaRPr>
          </a:p>
          <a:p>
            <a:pPr marL="276377" indent="-276377" defTabSz="367553">
              <a:buFont typeface="Arial" charset="0"/>
              <a:buChar char="•"/>
              <a:defRPr/>
            </a:pPr>
            <a:endParaRPr lang="en-CA" b="0" dirty="0" smtClean="0">
              <a:ea typeface="+mn-ea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xfrm>
            <a:off x="514350" y="1233488"/>
            <a:ext cx="8172450" cy="479425"/>
          </a:xfrm>
        </p:spPr>
        <p:txBody>
          <a:bodyPr lIns="82003" tIns="41000" rIns="82003" bIns="41000"/>
          <a:lstStyle/>
          <a:p>
            <a:r>
              <a:rPr lang="en-CA" smtClean="0"/>
              <a:t>ACOE Assessment - Service Request</a:t>
            </a:r>
          </a:p>
        </p:txBody>
      </p:sp>
      <p:sp>
        <p:nvSpPr>
          <p:cNvPr id="2119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12913"/>
            <a:ext cx="8229600" cy="4525962"/>
          </a:xfrm>
        </p:spPr>
        <p:txBody>
          <a:bodyPr lIns="82003" tIns="41000" rIns="82003" bIns="41000"/>
          <a:lstStyle/>
          <a:p>
            <a:pPr marL="276377" indent="-276377" defTabSz="367553">
              <a:lnSpc>
                <a:spcPct val="90000"/>
              </a:lnSpc>
              <a:buFont typeface="Arial" charset="0"/>
              <a:buChar char="•"/>
              <a:defRPr/>
            </a:pPr>
            <a:r>
              <a:rPr lang="en-CA" dirty="0" smtClean="0">
                <a:ea typeface="+mn-ea"/>
              </a:rPr>
              <a:t>Service Request Process</a:t>
            </a:r>
          </a:p>
          <a:p>
            <a:pPr marL="736529" lvl="2" indent="0" defTabSz="367553">
              <a:lnSpc>
                <a:spcPct val="90000"/>
              </a:lnSpc>
              <a:buFont typeface="Arial" charset="0"/>
              <a:buNone/>
              <a:defRPr/>
            </a:pPr>
            <a:endParaRPr lang="en-CA" sz="1800" dirty="0">
              <a:ea typeface="+mn-ea"/>
            </a:endParaRPr>
          </a:p>
          <a:p>
            <a:pPr marL="598341" lvl="1" indent="-230789" defTabSz="367553">
              <a:lnSpc>
                <a:spcPct val="90000"/>
              </a:lnSpc>
              <a:buFont typeface="Arial" charset="0"/>
              <a:buChar char="–"/>
              <a:defRPr/>
            </a:pPr>
            <a:r>
              <a:rPr lang="en-CA" sz="1800" dirty="0" smtClean="0">
                <a:ea typeface="+mn-ea"/>
              </a:rPr>
              <a:t>Fill out our service </a:t>
            </a:r>
            <a:r>
              <a:rPr lang="en-CA" sz="1800" dirty="0">
                <a:ea typeface="+mn-ea"/>
              </a:rPr>
              <a:t>request form </a:t>
            </a:r>
            <a:r>
              <a:rPr lang="en-CA" dirty="0" err="1" smtClean="0">
                <a:ea typeface="+mn-ea"/>
                <a:hlinkClick r:id="rId3"/>
              </a:rPr>
              <a:t>ontario.ca/itaccessibility</a:t>
            </a:r>
            <a:endParaRPr lang="en-CA" dirty="0" smtClean="0">
              <a:ea typeface="+mn-ea"/>
            </a:endParaRPr>
          </a:p>
          <a:p>
            <a:pPr marL="920306" lvl="2" indent="-183777" defTabSz="367553">
              <a:lnSpc>
                <a:spcPct val="90000"/>
              </a:lnSpc>
              <a:buFont typeface="Arial" charset="0"/>
              <a:buChar char="•"/>
              <a:defRPr/>
            </a:pPr>
            <a:r>
              <a:rPr lang="en-CA" sz="1800" dirty="0" smtClean="0">
                <a:ea typeface="+mn-ea"/>
              </a:rPr>
              <a:t>Provide URL link or document attachments</a:t>
            </a:r>
          </a:p>
          <a:p>
            <a:pPr marL="920306" lvl="2" indent="-183777" defTabSz="367553">
              <a:lnSpc>
                <a:spcPct val="90000"/>
              </a:lnSpc>
              <a:buFont typeface="Arial" charset="0"/>
              <a:buChar char="•"/>
              <a:defRPr/>
            </a:pPr>
            <a:r>
              <a:rPr lang="en-CA" sz="1800" dirty="0" smtClean="0">
                <a:ea typeface="+mn-ea"/>
              </a:rPr>
              <a:t>Provide test scripts / functionalities to test</a:t>
            </a:r>
          </a:p>
          <a:p>
            <a:pPr marL="598341" lvl="1" indent="-230789" defTabSz="367553">
              <a:lnSpc>
                <a:spcPct val="90000"/>
              </a:lnSpc>
              <a:buFont typeface="Arial" charset="0"/>
              <a:buChar char="–"/>
              <a:defRPr/>
            </a:pPr>
            <a:endParaRPr lang="en-CA" sz="1800" dirty="0">
              <a:ea typeface="+mn-ea"/>
            </a:endParaRPr>
          </a:p>
          <a:p>
            <a:pPr marL="598341" lvl="1" indent="-230789" defTabSz="367553">
              <a:lnSpc>
                <a:spcPct val="90000"/>
              </a:lnSpc>
              <a:buFont typeface="Arial" charset="0"/>
              <a:buChar char="–"/>
              <a:defRPr/>
            </a:pPr>
            <a:r>
              <a:rPr lang="en-CA" sz="1800" dirty="0">
                <a:ea typeface="+mn-ea"/>
              </a:rPr>
              <a:t>Acknowledgement reply within 1 business day</a:t>
            </a:r>
          </a:p>
          <a:p>
            <a:pPr marL="598341" lvl="1" indent="-230789" defTabSz="367553">
              <a:lnSpc>
                <a:spcPct val="90000"/>
              </a:lnSpc>
              <a:buFont typeface="Arial" charset="0"/>
              <a:buChar char="–"/>
              <a:defRPr/>
            </a:pPr>
            <a:endParaRPr lang="en-CA" sz="1800" dirty="0">
              <a:ea typeface="+mn-ea"/>
            </a:endParaRPr>
          </a:p>
          <a:p>
            <a:pPr marL="598341" lvl="1" indent="-230789" defTabSz="367553">
              <a:lnSpc>
                <a:spcPct val="90000"/>
              </a:lnSpc>
              <a:buFont typeface="Arial" charset="0"/>
              <a:buChar char="–"/>
              <a:defRPr/>
            </a:pPr>
            <a:r>
              <a:rPr lang="en-CA" sz="1800" dirty="0">
                <a:ea typeface="+mn-ea"/>
              </a:rPr>
              <a:t>Assessment turn-around time depends on size and scope</a:t>
            </a:r>
          </a:p>
          <a:p>
            <a:pPr marL="920306" lvl="2" indent="-183777" defTabSz="367553">
              <a:lnSpc>
                <a:spcPct val="90000"/>
              </a:lnSpc>
              <a:buFont typeface="Arial" charset="0"/>
              <a:buChar char="•"/>
              <a:defRPr/>
            </a:pPr>
            <a:r>
              <a:rPr lang="en-CA" sz="1800" dirty="0" smtClean="0">
                <a:ea typeface="+mn-ea"/>
              </a:rPr>
              <a:t>Up to 10 business days</a:t>
            </a:r>
          </a:p>
          <a:p>
            <a:pPr marL="276377" indent="-276377" defTabSz="367553">
              <a:lnSpc>
                <a:spcPct val="90000"/>
              </a:lnSpc>
              <a:buFont typeface="Arial" charset="0"/>
              <a:buChar char="•"/>
              <a:defRPr/>
            </a:pPr>
            <a:endParaRPr lang="en-CA" dirty="0" smtClean="0">
              <a:ea typeface="+mn-ea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CA" dirty="0" smtClean="0"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en-CA" dirty="0"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en-CA" dirty="0" smtClean="0"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en-CA" dirty="0" smtClean="0">
              <a:ea typeface="+mn-ea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CA" sz="2800" dirty="0" smtClean="0">
                <a:ea typeface="+mn-ea"/>
              </a:rPr>
              <a:t>Automated Testing Tool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CA" sz="2800" dirty="0" smtClean="0">
                <a:ea typeface="+mn-ea"/>
              </a:rPr>
              <a:t>HiSoftware Compliance Sheriff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CA" dirty="0" smtClean="0">
              <a:ea typeface="+mn-ea"/>
            </a:endParaRPr>
          </a:p>
          <a:p>
            <a:pPr>
              <a:buFont typeface="Arial" charset="0"/>
              <a:buChar char="•"/>
              <a:defRPr/>
            </a:pPr>
            <a:endParaRPr lang="en-CA" dirty="0">
              <a:ea typeface="+mn-ea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74750"/>
            <a:ext cx="8229600" cy="1203325"/>
          </a:xfrm>
        </p:spPr>
        <p:txBody>
          <a:bodyPr lIns="82003" tIns="41000" rIns="82003" bIns="41000"/>
          <a:lstStyle/>
          <a:p>
            <a:r>
              <a:rPr lang="en-CA" smtClean="0"/>
              <a:t>Background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78000"/>
            <a:ext cx="8229600" cy="4525963"/>
          </a:xfrm>
        </p:spPr>
        <p:txBody>
          <a:bodyPr lIns="82003" tIns="41000" rIns="82003" bIns="41000"/>
          <a:lstStyle/>
          <a:p>
            <a:pPr marL="276377" indent="-276377" defTabSz="367553">
              <a:buFont typeface="Arial" charset="0"/>
              <a:buChar char="•"/>
              <a:defRPr/>
            </a:pPr>
            <a:r>
              <a:rPr lang="en-CA" b="0" dirty="0" smtClean="0">
                <a:ea typeface="+mn-ea"/>
                <a:cs typeface="Arial" charset="0"/>
              </a:rPr>
              <a:t>June 2010 – ACOE procured HiSoftware Compliance Sheriff subscription licence through a competitive procurement process</a:t>
            </a:r>
          </a:p>
          <a:p>
            <a:pPr marL="276377" indent="-276377" defTabSz="367553">
              <a:buFont typeface="Arial" charset="0"/>
              <a:buChar char="•"/>
              <a:defRPr/>
            </a:pPr>
            <a:endParaRPr lang="en-CA" b="0" dirty="0" smtClean="0">
              <a:ea typeface="+mn-ea"/>
              <a:cs typeface="Arial" charset="0"/>
            </a:endParaRPr>
          </a:p>
          <a:p>
            <a:pPr marL="276377" indent="-276377" defTabSz="367553">
              <a:buFont typeface="Arial" charset="0"/>
              <a:buChar char="•"/>
              <a:defRPr/>
            </a:pPr>
            <a:r>
              <a:rPr lang="en-CA" b="0" dirty="0" smtClean="0">
                <a:ea typeface="+mn-ea"/>
                <a:cs typeface="Arial" charset="0"/>
              </a:rPr>
              <a:t>HiSoftware Compliance Sheriff</a:t>
            </a:r>
          </a:p>
          <a:p>
            <a:pPr marL="598341" lvl="1" indent="-230789" defTabSz="367553">
              <a:buFont typeface="Arial" charset="0"/>
              <a:buChar char="–"/>
              <a:defRPr/>
            </a:pPr>
            <a:r>
              <a:rPr lang="en-CA" sz="1800" dirty="0">
                <a:ea typeface="+mn-ea"/>
                <a:cs typeface="Arial" charset="0"/>
              </a:rPr>
              <a:t>Web-based tool accessed via the browser by the end users</a:t>
            </a:r>
          </a:p>
          <a:p>
            <a:pPr marL="598341" lvl="1" indent="-230789" defTabSz="367553">
              <a:buFont typeface="Arial" charset="0"/>
              <a:buChar char="–"/>
              <a:defRPr/>
            </a:pPr>
            <a:r>
              <a:rPr lang="en-CA" sz="1800" dirty="0">
                <a:ea typeface="+mn-ea"/>
                <a:cs typeface="Arial" charset="0"/>
              </a:rPr>
              <a:t>No client installation is required</a:t>
            </a:r>
          </a:p>
          <a:p>
            <a:pPr marL="598341" lvl="1" indent="-230789" defTabSz="367553">
              <a:buFont typeface="Arial" charset="0"/>
              <a:buChar char="–"/>
              <a:defRPr/>
            </a:pPr>
            <a:r>
              <a:rPr lang="en-CA" sz="1800" dirty="0">
                <a:ea typeface="+mn-ea"/>
                <a:cs typeface="Arial" charset="0"/>
              </a:rPr>
              <a:t>Free to use for OPS staff to assess OPS internet and intranet websites</a:t>
            </a:r>
          </a:p>
          <a:p>
            <a:pPr marL="598341" lvl="1" indent="-230789" defTabSz="367553">
              <a:buFont typeface="Arial" charset="0"/>
              <a:buChar char="–"/>
              <a:defRPr/>
            </a:pPr>
            <a:r>
              <a:rPr lang="en-CA" sz="1800" dirty="0">
                <a:ea typeface="+mn-ea"/>
                <a:cs typeface="Arial" charset="0"/>
              </a:rPr>
              <a:t>Unlimited user seats</a:t>
            </a:r>
          </a:p>
          <a:p>
            <a:pPr marL="598341" lvl="1" indent="-230789" defTabSz="367553">
              <a:buFont typeface="Arial" charset="0"/>
              <a:buChar char="–"/>
              <a:defRPr/>
            </a:pPr>
            <a:endParaRPr lang="en-CA" sz="1800" dirty="0">
              <a:ea typeface="+mn-ea"/>
              <a:cs typeface="Arial" charset="0"/>
            </a:endParaRPr>
          </a:p>
          <a:p>
            <a:pPr marL="276377" indent="-276377" defTabSz="367553">
              <a:buFont typeface="Arial" charset="0"/>
              <a:buChar char="•"/>
              <a:defRPr/>
            </a:pPr>
            <a:r>
              <a:rPr lang="en-CA" b="0" dirty="0" smtClean="0">
                <a:ea typeface="+mn-ea"/>
                <a:cs typeface="Arial" charset="0"/>
              </a:rPr>
              <a:t>Established an </a:t>
            </a:r>
            <a:r>
              <a:rPr lang="en-CA" b="0" dirty="0" err="1" smtClean="0">
                <a:ea typeface="+mn-ea"/>
                <a:cs typeface="Arial" charset="0"/>
              </a:rPr>
              <a:t>OPSPedia</a:t>
            </a:r>
            <a:r>
              <a:rPr lang="en-CA" b="0" dirty="0" smtClean="0">
                <a:ea typeface="+mn-ea"/>
                <a:cs typeface="Arial" charset="0"/>
              </a:rPr>
              <a:t> User Group to support Compliance Sheriff users</a:t>
            </a:r>
          </a:p>
          <a:p>
            <a:pPr marL="276377" indent="-276377" defTabSz="367553">
              <a:buFont typeface="Arial" charset="0"/>
              <a:buChar char="•"/>
              <a:defRPr/>
            </a:pPr>
            <a:endParaRPr lang="en-CA" b="0" dirty="0" smtClean="0">
              <a:ea typeface="+mn-ea"/>
              <a:cs typeface="Arial" charset="0"/>
            </a:endParaRPr>
          </a:p>
          <a:p>
            <a:pPr marL="0" indent="0" defTabSz="367553">
              <a:buFont typeface="Arial" pitchFamily="34" charset="0"/>
              <a:buNone/>
              <a:defRPr/>
            </a:pPr>
            <a:endParaRPr lang="en-CA" b="0" dirty="0" smtClean="0"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41413"/>
            <a:ext cx="8229600" cy="1143000"/>
          </a:xfrm>
        </p:spPr>
        <p:txBody>
          <a:bodyPr lIns="82003" tIns="41000" rIns="82003" bIns="41000"/>
          <a:lstStyle/>
          <a:p>
            <a:r>
              <a:rPr lang="en-CA" sz="1900" smtClean="0"/>
              <a:t>HiSoftware Compliance Sheriff Features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/>
        <p:txBody>
          <a:bodyPr lIns="82003" tIns="41000" rIns="82003" bIns="41000"/>
          <a:lstStyle/>
          <a:p>
            <a:pPr marL="276225" indent="-276225" defTabSz="366713"/>
            <a:r>
              <a:rPr lang="en-CA" b="0" smtClean="0">
                <a:cs typeface="Arial" pitchFamily="34" charset="0"/>
              </a:rPr>
              <a:t>Supports WCAG 2.0 Level A, AA</a:t>
            </a:r>
          </a:p>
          <a:p>
            <a:pPr marL="276225" indent="-276225" defTabSz="366713"/>
            <a:r>
              <a:rPr lang="en-CA" b="0" smtClean="0">
                <a:cs typeface="Arial" pitchFamily="34" charset="0"/>
              </a:rPr>
              <a:t>Provides automated testing for programmatic checkpoints</a:t>
            </a:r>
          </a:p>
          <a:p>
            <a:pPr marL="276225" indent="-276225" defTabSz="366713"/>
            <a:r>
              <a:rPr lang="en-CA" b="0" smtClean="0">
                <a:cs typeface="Arial" pitchFamily="34" charset="0"/>
              </a:rPr>
              <a:t>Wizard to verify manual checkpoints</a:t>
            </a:r>
          </a:p>
          <a:p>
            <a:pPr marL="276225" indent="-276225" defTabSz="366713"/>
            <a:r>
              <a:rPr lang="en-CA" b="0" smtClean="0">
                <a:cs typeface="Arial" pitchFamily="34" charset="0"/>
              </a:rPr>
              <a:t>Customize reports</a:t>
            </a:r>
          </a:p>
          <a:p>
            <a:pPr marL="276225" indent="-276225" defTabSz="366713"/>
            <a:r>
              <a:rPr lang="en-CA" b="0" smtClean="0">
                <a:cs typeface="Arial" pitchFamily="34" charset="0"/>
              </a:rPr>
              <a:t>Ability to scan entire website (crawl site by levels)</a:t>
            </a:r>
          </a:p>
          <a:p>
            <a:pPr marL="276225" indent="-276225" defTabSz="366713"/>
            <a:r>
              <a:rPr lang="en-CA" b="0" smtClean="0">
                <a:cs typeface="Arial" pitchFamily="34" charset="0"/>
              </a:rPr>
              <a:t>Facilitates code-repair suggestions and changes</a:t>
            </a:r>
          </a:p>
          <a:p>
            <a:pPr marL="276225" indent="-276225" defTabSz="366713"/>
            <a:endParaRPr lang="en-CA" b="0" smtClean="0">
              <a:cs typeface="Arial" pitchFamily="34" charset="0"/>
            </a:endParaRPr>
          </a:p>
          <a:p>
            <a:pPr marL="276225" indent="-276225" defTabSz="366713"/>
            <a:endParaRPr lang="en-CA" b="0" smtClean="0">
              <a:cs typeface="Arial" pitchFamily="34" charset="0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 - &amp;quot;Purpose&amp;quot;&quot;/&gt;&lt;property id=&quot;20307&quot; value=&quot;517&quot;/&gt;&lt;/object&gt;&lt;object type=&quot;3&quot; unique_id=&quot;10005&quot;&gt;&lt;property id=&quot;20148&quot; value=&quot;5&quot;/&gt;&lt;property id=&quot;20300&quot; value=&quot;Slide 10 - &amp;quot;Consultations &amp;quot;&quot;/&gt;&lt;property id=&quot;20307&quot; value=&quot;607&quot;/&gt;&lt;/object&gt;&lt;object type=&quot;3&quot; unique_id=&quot;10006&quot;&gt;&lt;property id=&quot;20148&quot; value=&quot;5&quot;/&gt;&lt;property id=&quot;20300&quot; value=&quot;Slide 11 - &amp;quot;Integrated Accessibility Standards Regulation (IASR) - excerpt&amp;quot;&quot;/&gt;&lt;property id=&quot;20307&quot; value=&quot;543&quot;/&gt;&lt;/object&gt;&lt;object type=&quot;3&quot; unique_id=&quot;10008&quot;&gt;&lt;property id=&quot;20148&quot; value=&quot;5&quot;/&gt;&lt;property id=&quot;20300&quot; value=&quot;Slide 4 - &amp;quot;2012-2013 Work Plan&amp;quot;&quot;/&gt;&lt;property id=&quot;20307&quot; value=&quot;594&quot;/&gt;&lt;/object&gt;&lt;object type=&quot;3&quot; unique_id=&quot;10010&quot;&gt;&lt;property id=&quot;20148&quot; value=&quot;5&quot;/&gt;&lt;property id=&quot;20300&quot; value=&quot;Slide 7 - &amp;quot;Proposed Minute&amp;quot;&quot;/&gt;&lt;property id=&quot;20307&quot; value=&quot;596&quot;/&gt;&lt;/object&gt;&lt;object type=&quot;3&quot; unique_id=&quot;10011&quot;&gt;&lt;property id=&quot;20148&quot; value=&quot;5&quot;/&gt;&lt;property id=&quot;20300&quot; value=&quot;Slide 8 - &amp;quot;Contact Information&amp;quot;&quot;/&gt;&lt;property id=&quot;20307&quot; value=&quot;615&quot;/&gt;&lt;/object&gt;&lt;object type=&quot;3&quot; unique_id=&quot;10230&quot;&gt;&lt;property id=&quot;20148&quot; value=&quot;5&quot;/&gt;&lt;property id=&quot;20300&quot; value=&quot;Slide 3 - &amp;quot;2011-2012 Achievements&amp;quot;&quot;/&gt;&lt;property id=&quot;20307&quot; value=&quot;616&quot;/&gt;&lt;/object&gt;&lt;object type=&quot;3&quot; unique_id=&quot;10231&quot;&gt;&lt;property id=&quot;20148&quot; value=&quot;5&quot;/&gt;&lt;property id=&quot;20300&quot; value=&quot;Slide 5 - &amp;quot;2012-2013 Work Plan&amp;quot;&quot;/&gt;&lt;property id=&quot;20307&quot; value=&quot;620&quot;/&gt;&lt;/object&gt;&lt;object type=&quot;3&quot; unique_id=&quot;10232&quot;&gt;&lt;property id=&quot;20148&quot; value=&quot;5&quot;/&gt;&lt;property id=&quot;20300&quot; value=&quot;Slide 9 - &amp;quot;Appendix &amp;quot;&quot;/&gt;&lt;property id=&quot;20307&quot; value=&quot;618&quot;/&gt;&lt;/object&gt;&lt;object type=&quot;3&quot; unique_id=&quot;10247&quot;&gt;&lt;property id=&quot;20148&quot; value=&quot;5&quot;/&gt;&lt;property id=&quot;20300&quot; value=&quot;Slide 6 - &amp;quot;2012/13 Resource and Budget Requirements for ITELC Approval&amp;quot;&quot;/&gt;&lt;property id=&quot;20307&quot; value=&quot;621&quot;/&gt;&lt;/object&gt;&lt;/object&gt;&lt;object type=&quot;8&quot; unique_id=&quot;100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ustom Desig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Custom Desig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Custom Desig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Custom Desig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1537</Words>
  <Application>Microsoft Office PowerPoint</Application>
  <PresentationFormat>On-screen Show (4:3)</PresentationFormat>
  <Paragraphs>248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1_Office Theme</vt:lpstr>
      <vt:lpstr>Office Theme</vt:lpstr>
      <vt:lpstr>Custom Design</vt:lpstr>
      <vt:lpstr>1_Custom Design</vt:lpstr>
      <vt:lpstr>2_Custom Design</vt:lpstr>
      <vt:lpstr>3_Custom Design</vt:lpstr>
      <vt:lpstr>PowerPoint Presentation</vt:lpstr>
      <vt:lpstr>What is ACOE (Accessibility Centre of Excellence)?</vt:lpstr>
      <vt:lpstr>What do we do? Services &amp; Initiatives</vt:lpstr>
      <vt:lpstr>PowerPoint Presentation</vt:lpstr>
      <vt:lpstr>ACOE Assessment Service</vt:lpstr>
      <vt:lpstr>ACOE Assessment - Service Request</vt:lpstr>
      <vt:lpstr>PowerPoint Presentation</vt:lpstr>
      <vt:lpstr>Background</vt:lpstr>
      <vt:lpstr>HiSoftware Compliance Sheriff Features</vt:lpstr>
      <vt:lpstr>Tool Registration</vt:lpstr>
      <vt:lpstr>PowerPoint Presentation</vt:lpstr>
      <vt:lpstr>Integrating Accessibility into I&amp;IT Projects Initiative</vt:lpstr>
      <vt:lpstr>Integrating Accessibility into I&amp;IT Projects Initiative</vt:lpstr>
      <vt:lpstr>ACOE – IT Project Evaluation Service</vt:lpstr>
      <vt:lpstr>ACOE Collaboration</vt:lpstr>
      <vt:lpstr>Integrated Accessibility Standards Regulation (IASR) - excerpt Section 14 Accessible websites and web content</vt:lpstr>
      <vt:lpstr>WHAT IS WCAG?</vt:lpstr>
      <vt:lpstr>WCAG 2.0: A CLOSER LOOK</vt:lpstr>
      <vt:lpstr>WCAG 2.0 KEY CONSIDERATIONS</vt:lpstr>
      <vt:lpstr>WCAG 2.0 KEY CONSIDERATIONS</vt:lpstr>
      <vt:lpstr>WCAG 2.0 KEY CONSIDERATIONS</vt:lpstr>
      <vt:lpstr>WCAG 2.0 KEY CONSIDERATIONS</vt:lpstr>
      <vt:lpstr>WCAG 2.0 KEY CONSIDERATIONS</vt:lpstr>
      <vt:lpstr>WCAG 2.0 KEY CONSIDERATIONS</vt:lpstr>
      <vt:lpstr>WCAG 2.0 KEY CONSIDERATIONS</vt:lpstr>
      <vt:lpstr>WCAG 2.0 KEY CONSIDERATIONS</vt:lpstr>
      <vt:lpstr>WCAG 2.0 KEY CONSIDERATIONS</vt:lpstr>
      <vt:lpstr>WCAG 2.0 KEY CONSIDERATIONS</vt:lpstr>
      <vt:lpstr>WCAG 2.0 KEY CONSIDERATIONS</vt:lpstr>
      <vt:lpstr>WCAG 2.0 KEY CONSIDERATIONS</vt:lpstr>
      <vt:lpstr>WCAG 2.0 KEY CONSIDERATIONS</vt:lpstr>
      <vt:lpstr>WCAG 2.0 KEY CONSIDERATIONS</vt:lpstr>
      <vt:lpstr>WCAG 2.0 KEY CONSIDERATIONS</vt:lpstr>
      <vt:lpstr>ACOE Resources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2013-09-17T18:51:25Z</dcterms:created>
  <dcterms:modified xsi:type="dcterms:W3CDTF">2014-10-28T15:51:26Z</dcterms:modified>
</cp:coreProperties>
</file>