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80" r:id="rId4"/>
    <p:sldId id="259" r:id="rId5"/>
    <p:sldId id="260" r:id="rId6"/>
    <p:sldId id="261" r:id="rId7"/>
    <p:sldId id="262" r:id="rId8"/>
    <p:sldId id="269" r:id="rId9"/>
    <p:sldId id="263" r:id="rId10"/>
    <p:sldId id="281" r:id="rId11"/>
    <p:sldId id="270" r:id="rId12"/>
    <p:sldId id="271" r:id="rId13"/>
    <p:sldId id="264" r:id="rId14"/>
    <p:sldId id="267" r:id="rId15"/>
    <p:sldId id="268" r:id="rId16"/>
    <p:sldId id="272" r:id="rId17"/>
    <p:sldId id="283" r:id="rId18"/>
    <p:sldId id="282" r:id="rId19"/>
    <p:sldId id="284" r:id="rId20"/>
    <p:sldId id="273" r:id="rId21"/>
    <p:sldId id="285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D7BBC-3BE6-438F-89BB-0F33C98E7AE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CDF2FFE-19DE-4A09-89DB-6F7C3524AC51}" type="pres">
      <dgm:prSet presAssocID="{64AD7BBC-3BE6-438F-89BB-0F33C98E7A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</dgm:ptLst>
  <dgm:cxnLst>
    <dgm:cxn modelId="{897D2DB8-BA1E-4B2B-A451-67492C2317FA}" type="presOf" srcId="{64AD7BBC-3BE6-438F-89BB-0F33C98E7AEF}" destId="{9CDF2FFE-19DE-4A09-89DB-6F7C3524AC51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0AF54E-16D8-43F6-B678-0F7E7CB46148}" type="datetimeFigureOut">
              <a:rPr lang="en-CA" smtClean="0"/>
              <a:pPr/>
              <a:t>2014-10-27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38F91A-A273-457F-AE16-F0D242D0A65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9803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4581128"/>
            <a:ext cx="5408352" cy="1728192"/>
          </a:xfrm>
        </p:spPr>
        <p:txBody>
          <a:bodyPr>
            <a:noAutofit/>
          </a:bodyPr>
          <a:lstStyle/>
          <a:p>
            <a:r>
              <a:rPr lang="en-CA" sz="2000" dirty="0" smtClean="0">
                <a:solidFill>
                  <a:schemeClr val="tx1"/>
                </a:solidFill>
              </a:rPr>
              <a:t>SOAR 2014 Annual Conference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dirty="0" smtClean="0"/>
              <a:t>Access To Justice: Change The Culture, Shift the Paradigm</a:t>
            </a:r>
            <a:r>
              <a:rPr lang="en-CA" sz="2000" dirty="0" smtClean="0">
                <a:solidFill>
                  <a:schemeClr val="tx1"/>
                </a:solidFill>
              </a:rPr>
              <a:t/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Presented by: Kwame Addo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November 6,  2014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914400" y="764704"/>
            <a:ext cx="7479792" cy="4081616"/>
          </a:xfrm>
        </p:spPr>
        <p:txBody>
          <a:bodyPr/>
          <a:lstStyle/>
          <a:p>
            <a:pPr algn="ctr">
              <a:buNone/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Making Regulatory Processes More Accessible and Transparent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Making our processes more accessible and transparent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Municipal Code allows Ombudsman to determine procedures</a:t>
            </a:r>
          </a:p>
          <a:p>
            <a:endParaRPr lang="en-CA" dirty="0" smtClean="0"/>
          </a:p>
          <a:p>
            <a:r>
              <a:rPr lang="en-CA" dirty="0" smtClean="0"/>
              <a:t>Flexible</a:t>
            </a:r>
          </a:p>
          <a:p>
            <a:endParaRPr lang="en-CA" dirty="0" smtClean="0"/>
          </a:p>
          <a:p>
            <a:r>
              <a:rPr lang="en-CA" dirty="0" smtClean="0"/>
              <a:t>Complaint doesn’t have to be in writing</a:t>
            </a:r>
          </a:p>
          <a:p>
            <a:endParaRPr lang="en-CA" dirty="0" smtClean="0"/>
          </a:p>
          <a:p>
            <a:r>
              <a:rPr lang="en-CA" dirty="0" smtClean="0"/>
              <a:t>Mail, in-person, on-line/email, phone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Accessing COT Ombudsman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Regular contact with the complainant</a:t>
            </a:r>
          </a:p>
          <a:p>
            <a:endParaRPr lang="en-CA" dirty="0" smtClean="0"/>
          </a:p>
          <a:p>
            <a:r>
              <a:rPr lang="en-CA" dirty="0" smtClean="0"/>
              <a:t>Advise in general terms of progress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Anticipated completion date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During the review/investigation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Complainants and the government organization are made aware of the information that will form the basis for the Ombudsman’s decision</a:t>
            </a:r>
          </a:p>
          <a:p>
            <a:endParaRPr lang="en-CA" dirty="0" smtClean="0"/>
          </a:p>
          <a:p>
            <a:r>
              <a:rPr lang="en-CA" dirty="0" smtClean="0"/>
              <a:t>Parties given an opportunity to respond and/or provide any new information</a:t>
            </a:r>
          </a:p>
          <a:p>
            <a:endParaRPr lang="en-CA" dirty="0" smtClean="0"/>
          </a:p>
          <a:p>
            <a:r>
              <a:rPr lang="en-CA" dirty="0" smtClean="0"/>
              <a:t>Reasons given to explain decisions and conclusions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After the evidence has been gathered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Reports will inform the complaint and the gov’t organization of the results of investigation</a:t>
            </a:r>
          </a:p>
          <a:p>
            <a:endParaRPr lang="en-CA" dirty="0" smtClean="0"/>
          </a:p>
          <a:p>
            <a:r>
              <a:rPr lang="en-CA" dirty="0" smtClean="0"/>
              <a:t>Must comply with s. 173(1)</a:t>
            </a:r>
          </a:p>
          <a:p>
            <a:endParaRPr lang="en-CA" dirty="0" smtClean="0"/>
          </a:p>
          <a:p>
            <a:r>
              <a:rPr lang="en-CA" dirty="0" smtClean="0"/>
              <a:t>Complainant’s name and all other identifying information redacted before release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Release of Investigation Reports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Report is tabled with City Council, relevant division, ABCC before release to the public</a:t>
            </a:r>
          </a:p>
          <a:p>
            <a:endParaRPr lang="en-CA" dirty="0" smtClean="0"/>
          </a:p>
          <a:p>
            <a:r>
              <a:rPr lang="en-CA" dirty="0" smtClean="0"/>
              <a:t>Criteria for release of investigation report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Public interest issue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Systemic or system-wide implications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Release of reports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r>
              <a:rPr lang="en-CA" dirty="0" smtClean="0"/>
              <a:t>Publications</a:t>
            </a:r>
          </a:p>
          <a:p>
            <a:pPr marL="624078" indent="-514350">
              <a:buFont typeface="+mj-lt"/>
              <a:buAutoNum type="romanUcPeriod"/>
            </a:pPr>
            <a:r>
              <a:rPr lang="en-CA" dirty="0" smtClean="0"/>
              <a:t>Working with the Ombudsman: Protocol for TPS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Defining Fairness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Annual Report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Helping the public and TPS understand the Ombuds process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28"/>
            <a:ext cx="55007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04"/>
            <a:ext cx="550072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7912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2006, province enacted </a:t>
            </a:r>
            <a:r>
              <a:rPr lang="en-CA" i="1" dirty="0" smtClean="0"/>
              <a:t>City of Toronto Act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Act established four mandatory accountability officers, including Ombudsman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Ombudsman appointed in 2008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Office open to the public in April 2009</a:t>
            </a: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100" dirty="0" smtClean="0"/>
              <a:t>Background</a:t>
            </a:r>
            <a:endParaRPr lang="en-CA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Website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Plain language text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Compliant with web standards recommended by web accessibility initiative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On-line reports available in alternative formats</a:t>
            </a:r>
          </a:p>
          <a:p>
            <a:pPr marL="681228" indent="-571500">
              <a:buFont typeface="+mj-lt"/>
              <a:buAutoNum type="romanUcPeriod"/>
            </a:pPr>
            <a:r>
              <a:rPr lang="en-CA" dirty="0" smtClean="0"/>
              <a:t>On-line complaint form</a:t>
            </a:r>
          </a:p>
          <a:p>
            <a:pPr marL="681228" indent="-571500">
              <a:buFont typeface="+mj-lt"/>
              <a:buAutoNum type="romanUcPeriod"/>
            </a:pPr>
            <a:endParaRPr lang="en-CA" dirty="0" smtClean="0"/>
          </a:p>
          <a:p>
            <a:pPr marL="681228" indent="-571500">
              <a:buNone/>
            </a:pPr>
            <a:r>
              <a:rPr lang="en-CA" dirty="0" smtClean="0"/>
              <a:t>TTY capability for hearing impaired individuals</a:t>
            </a:r>
          </a:p>
          <a:p>
            <a:pPr marL="681228" indent="-571500">
              <a:buFont typeface="+mj-lt"/>
              <a:buAutoNum type="romanUcPeriod"/>
            </a:pPr>
            <a:endParaRPr lang="en-CA" dirty="0" smtClean="0"/>
          </a:p>
          <a:p>
            <a:pPr marL="681228" indent="-57150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Improving access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Public education</a:t>
            </a:r>
          </a:p>
          <a:p>
            <a:endParaRPr lang="en-CA" dirty="0" smtClean="0"/>
          </a:p>
          <a:p>
            <a:r>
              <a:rPr lang="en-CA" dirty="0" smtClean="0"/>
              <a:t>Demographic survey</a:t>
            </a:r>
          </a:p>
          <a:p>
            <a:endParaRPr lang="en-CA" dirty="0" smtClean="0"/>
          </a:p>
          <a:p>
            <a:r>
              <a:rPr lang="en-CA" dirty="0" smtClean="0"/>
              <a:t>Time lines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Improving access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9600" dirty="0" smtClean="0">
                <a:sym typeface="Webdings"/>
              </a:rPr>
              <a:t></a:t>
            </a:r>
            <a:endParaRPr lang="en-CA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/>
              <a:t>Questions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7772400" cy="1829761"/>
          </a:xfrm>
        </p:spPr>
        <p:txBody>
          <a:bodyPr/>
          <a:lstStyle/>
          <a:p>
            <a:pPr algn="ctr"/>
            <a:r>
              <a:rPr lang="en-CA" dirty="0" smtClean="0"/>
              <a:t>It’s a Balancing Act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City of Toronto Act</a:t>
            </a:r>
            <a:r>
              <a:rPr lang="en-CA" dirty="0" smtClean="0"/>
              <a:t> (sections 170- 176)</a:t>
            </a:r>
          </a:p>
          <a:p>
            <a:endParaRPr lang="en-CA" dirty="0" smtClean="0"/>
          </a:p>
          <a:p>
            <a:r>
              <a:rPr lang="en-CA" i="1" dirty="0" smtClean="0"/>
              <a:t>Ombudsman Act</a:t>
            </a:r>
            <a:r>
              <a:rPr lang="en-CA" dirty="0" smtClean="0"/>
              <a:t> (s. 19)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Toronto Municipal Code, Chapter 3 </a:t>
            </a:r>
          </a:p>
          <a:p>
            <a:pPr lvl="1"/>
            <a:r>
              <a:rPr lang="en-CA" dirty="0" smtClean="0"/>
              <a:t>Section 3-30 (A)</a:t>
            </a:r>
          </a:p>
          <a:p>
            <a:pPr lvl="1"/>
            <a:r>
              <a:rPr lang="en-CA" dirty="0" smtClean="0"/>
              <a:t>Section 3-34 (B)</a:t>
            </a:r>
          </a:p>
          <a:p>
            <a:pPr lvl="1"/>
            <a:r>
              <a:rPr lang="en-CA" dirty="0" smtClean="0"/>
              <a:t>Section 3-35 (A)</a:t>
            </a:r>
          </a:p>
          <a:p>
            <a:pPr lvl="1"/>
            <a:r>
              <a:rPr lang="en-CA" dirty="0" smtClean="0"/>
              <a:t>Section 3-37 </a:t>
            </a:r>
          </a:p>
          <a:p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Relevant legislation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Investigations must be conducted in private</a:t>
            </a:r>
          </a:p>
          <a:p>
            <a:endParaRPr lang="en-CA" dirty="0" smtClean="0"/>
          </a:p>
          <a:p>
            <a:r>
              <a:rPr lang="en-CA" dirty="0" smtClean="0"/>
              <a:t>Ombudsman and staff shall preserve secrecy</a:t>
            </a:r>
          </a:p>
          <a:p>
            <a:endParaRPr lang="en-CA" dirty="0" smtClean="0"/>
          </a:p>
          <a:p>
            <a:r>
              <a:rPr lang="en-CA" dirty="0" smtClean="0"/>
              <a:t>Ombudsman may disclose in any report, information in her opinion that ought to be disclosed in order to establish grounds for his or her conclusions and recommendations 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City of Toronto Act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Ombudsman files are exempt from MFIPPA </a:t>
            </a:r>
          </a:p>
          <a:p>
            <a:endParaRPr lang="en-CA" dirty="0" smtClean="0"/>
          </a:p>
          <a:p>
            <a:r>
              <a:rPr lang="en-CA" dirty="0" smtClean="0"/>
              <a:t>Ombudsman or anyone working under the  instruction of the Ombudsman cannot be compelled to give evidence in a court proceeding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City of Toronto Act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Own motion investigations</a:t>
            </a:r>
          </a:p>
          <a:p>
            <a:endParaRPr lang="en-CA" dirty="0" smtClean="0"/>
          </a:p>
          <a:p>
            <a:r>
              <a:rPr lang="en-CA" dirty="0" smtClean="0"/>
              <a:t>Inform the complainant in writing if the Ombudsman refuses to investigate or discontinue an investigation</a:t>
            </a:r>
          </a:p>
          <a:p>
            <a:endParaRPr lang="en-CA" dirty="0" smtClean="0"/>
          </a:p>
          <a:p>
            <a:r>
              <a:rPr lang="en-CA" dirty="0" smtClean="0"/>
              <a:t>After investigation, inform complainant in writing of the results</a:t>
            </a:r>
          </a:p>
          <a:p>
            <a:endParaRPr lang="en-CA" dirty="0" smtClean="0"/>
          </a:p>
          <a:p>
            <a:r>
              <a:rPr lang="en-CA" dirty="0" smtClean="0"/>
              <a:t>Inform other affected parties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Municipal Code Chapter 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Emails</a:t>
            </a:r>
          </a:p>
          <a:p>
            <a:endParaRPr lang="en-CA" dirty="0" smtClean="0"/>
          </a:p>
          <a:p>
            <a:r>
              <a:rPr lang="en-CA" dirty="0" smtClean="0"/>
              <a:t>Third party inquiries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Additional confidentiality measures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721821" cy="593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Wingdings 3" pitchFamily="18" charset="2"/>
              <a:buNone/>
            </a:pPr>
            <a:endParaRPr lang="en-CA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335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0152" y="5157192"/>
            <a:ext cx="309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Source: Working With The Ombudsman: A Guide for the Toronto Public Service.  September 2013</a:t>
            </a:r>
            <a:endParaRPr lang="en-CA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1107</TotalTime>
  <Words>443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Lucida Sans Unicode</vt:lpstr>
      <vt:lpstr>Verdana</vt:lpstr>
      <vt:lpstr>Webdings</vt:lpstr>
      <vt:lpstr>Wingdings 2</vt:lpstr>
      <vt:lpstr>Wingdings 3</vt:lpstr>
      <vt:lpstr>Concourse</vt:lpstr>
      <vt:lpstr>SOAR 2014 Annual Conference Access To Justice: Change The Culture, Shift the Paradigm Presented by: Kwame Addo November 6,  2014</vt:lpstr>
      <vt:lpstr>Background</vt:lpstr>
      <vt:lpstr>It’s a Balancing Act</vt:lpstr>
      <vt:lpstr>Relevant legislation</vt:lpstr>
      <vt:lpstr>City of Toronto Act</vt:lpstr>
      <vt:lpstr>City of Toronto Act </vt:lpstr>
      <vt:lpstr>Municipal Code Chapter 3</vt:lpstr>
      <vt:lpstr>Additional confidentiality measures</vt:lpstr>
      <vt:lpstr>PowerPoint Presentation</vt:lpstr>
      <vt:lpstr>Making our processes more accessible and transparent</vt:lpstr>
      <vt:lpstr>Accessing COT Ombudsman</vt:lpstr>
      <vt:lpstr>During the review/investigation</vt:lpstr>
      <vt:lpstr>After the evidence has been gathered</vt:lpstr>
      <vt:lpstr>Release of Investigation Reports</vt:lpstr>
      <vt:lpstr>Release of reports </vt:lpstr>
      <vt:lpstr>Helping the public and TPS understand the Ombuds process</vt:lpstr>
      <vt:lpstr>PowerPoint Presentation</vt:lpstr>
      <vt:lpstr>PowerPoint Presentation</vt:lpstr>
      <vt:lpstr>PowerPoint Presentation</vt:lpstr>
      <vt:lpstr>Improving access</vt:lpstr>
      <vt:lpstr>Improving access</vt:lpstr>
      <vt:lpstr></vt:lpstr>
    </vt:vector>
  </TitlesOfParts>
  <Company>City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kaddo</dc:creator>
  <cp:lastModifiedBy>Microsoft account</cp:lastModifiedBy>
  <cp:revision>111</cp:revision>
  <dcterms:created xsi:type="dcterms:W3CDTF">2014-10-21T18:08:46Z</dcterms:created>
  <dcterms:modified xsi:type="dcterms:W3CDTF">2014-10-27T13:51:12Z</dcterms:modified>
  <cp:contentStatus/>
</cp:coreProperties>
</file>