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85" r:id="rId3"/>
    <p:sldId id="286" r:id="rId4"/>
    <p:sldId id="287" r:id="rId5"/>
    <p:sldId id="288" r:id="rId6"/>
    <p:sldId id="289" r:id="rId7"/>
    <p:sldId id="294" r:id="rId8"/>
    <p:sldId id="313" r:id="rId9"/>
    <p:sldId id="314" r:id="rId10"/>
    <p:sldId id="295" r:id="rId11"/>
    <p:sldId id="297" r:id="rId12"/>
    <p:sldId id="298" r:id="rId13"/>
    <p:sldId id="299" r:id="rId14"/>
    <p:sldId id="300" r:id="rId15"/>
    <p:sldId id="301" r:id="rId16"/>
    <p:sldId id="303" r:id="rId17"/>
    <p:sldId id="305" r:id="rId18"/>
    <p:sldId id="306" r:id="rId19"/>
    <p:sldId id="31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C3B"/>
    <a:srgbClr val="D8D9DA"/>
    <a:srgbClr val="000000"/>
    <a:srgbClr val="B58663"/>
    <a:srgbClr val="008448"/>
    <a:srgbClr val="807F83"/>
    <a:srgbClr val="BABC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p:cViewPr varScale="1">
        <p:scale>
          <a:sx n="68" d="100"/>
          <a:sy n="68" d="100"/>
        </p:scale>
        <p:origin x="1212"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8CF6BB-738C-44F4-87D2-41B248010BCF}" type="datetimeFigureOut">
              <a:rPr lang="en-CA" smtClean="0"/>
              <a:t>2018-10-12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54170C-1D3E-4CBD-A726-475DBB500899}" type="slidenum">
              <a:rPr lang="en-CA" smtClean="0"/>
              <a:t>‹#›</a:t>
            </a:fld>
            <a:endParaRPr lang="en-CA"/>
          </a:p>
        </p:txBody>
      </p:sp>
    </p:spTree>
    <p:extLst>
      <p:ext uri="{BB962C8B-B14F-4D97-AF65-F5344CB8AC3E}">
        <p14:creationId xmlns:p14="http://schemas.microsoft.com/office/powerpoint/2010/main" val="2314376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All appeal forms and other useful resources/guidelines continue to be on our website.</a:t>
            </a:r>
          </a:p>
        </p:txBody>
      </p:sp>
      <p:sp>
        <p:nvSpPr>
          <p:cNvPr id="4" name="Slide Number Placeholder 3"/>
          <p:cNvSpPr>
            <a:spLocks noGrp="1"/>
          </p:cNvSpPr>
          <p:nvPr>
            <p:ph type="sldNum" sz="quarter" idx="10"/>
          </p:nvPr>
        </p:nvSpPr>
        <p:spPr/>
        <p:txBody>
          <a:bodyPr/>
          <a:lstStyle/>
          <a:p>
            <a:fld id="{7754170C-1D3E-4CBD-A726-475DBB500899}" type="slidenum">
              <a:rPr lang="en-CA" smtClean="0"/>
              <a:t>19</a:t>
            </a:fld>
            <a:endParaRPr lang="en-CA"/>
          </a:p>
        </p:txBody>
      </p:sp>
    </p:spTree>
    <p:extLst>
      <p:ext uri="{BB962C8B-B14F-4D97-AF65-F5344CB8AC3E}">
        <p14:creationId xmlns:p14="http://schemas.microsoft.com/office/powerpoint/2010/main" val="2889144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E3F0F60B-9D49-4CBF-B8AC-2B5C03B7FD54}" type="datetime1">
              <a:rPr lang="en-CA" smtClean="0"/>
              <a:t>2018-10-12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CCC432-C880-4B8A-A962-E599706BC8F4}" type="slidenum">
              <a:rPr lang="en-CA" smtClean="0"/>
              <a:t>‹#›</a:t>
            </a:fld>
            <a:endParaRPr lang="en-CA"/>
          </a:p>
        </p:txBody>
      </p:sp>
    </p:spTree>
    <p:extLst>
      <p:ext uri="{BB962C8B-B14F-4D97-AF65-F5344CB8AC3E}">
        <p14:creationId xmlns:p14="http://schemas.microsoft.com/office/powerpoint/2010/main" val="3251308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67D43727-F897-4D3A-8719-D4D1DBC6B2F6}" type="datetime1">
              <a:rPr lang="en-CA" smtClean="0"/>
              <a:t>2018-10-12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CCC432-C880-4B8A-A962-E599706BC8F4}" type="slidenum">
              <a:rPr lang="en-CA" smtClean="0"/>
              <a:t>‹#›</a:t>
            </a:fld>
            <a:endParaRPr lang="en-CA"/>
          </a:p>
        </p:txBody>
      </p:sp>
    </p:spTree>
    <p:extLst>
      <p:ext uri="{BB962C8B-B14F-4D97-AF65-F5344CB8AC3E}">
        <p14:creationId xmlns:p14="http://schemas.microsoft.com/office/powerpoint/2010/main" val="3005217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D7585CE-3EFD-485C-9D2D-F1CBF73D560D}" type="datetime1">
              <a:rPr lang="en-CA" smtClean="0"/>
              <a:t>2018-10-12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CCC432-C880-4B8A-A962-E599706BC8F4}" type="slidenum">
              <a:rPr lang="en-CA" smtClean="0"/>
              <a:t>‹#›</a:t>
            </a:fld>
            <a:endParaRPr lang="en-CA"/>
          </a:p>
        </p:txBody>
      </p:sp>
    </p:spTree>
    <p:extLst>
      <p:ext uri="{BB962C8B-B14F-4D97-AF65-F5344CB8AC3E}">
        <p14:creationId xmlns:p14="http://schemas.microsoft.com/office/powerpoint/2010/main" val="2849577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6581937E-CEDF-4448-BD4C-839F096CEBB8}" type="datetime1">
              <a:rPr lang="en-CA" smtClean="0"/>
              <a:t>2018-10-12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CCC432-C880-4B8A-A962-E599706BC8F4}" type="slidenum">
              <a:rPr lang="en-CA" smtClean="0"/>
              <a:t>‹#›</a:t>
            </a:fld>
            <a:endParaRPr lang="en-CA"/>
          </a:p>
        </p:txBody>
      </p:sp>
    </p:spTree>
    <p:extLst>
      <p:ext uri="{BB962C8B-B14F-4D97-AF65-F5344CB8AC3E}">
        <p14:creationId xmlns:p14="http://schemas.microsoft.com/office/powerpoint/2010/main" val="3873183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04FD96-A67C-434B-8739-5A366779C0FA}" type="datetime1">
              <a:rPr lang="en-CA" smtClean="0"/>
              <a:t>2018-10-12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CCC432-C880-4B8A-A962-E599706BC8F4}" type="slidenum">
              <a:rPr lang="en-CA" smtClean="0"/>
              <a:t>‹#›</a:t>
            </a:fld>
            <a:endParaRPr lang="en-CA"/>
          </a:p>
        </p:txBody>
      </p:sp>
    </p:spTree>
    <p:extLst>
      <p:ext uri="{BB962C8B-B14F-4D97-AF65-F5344CB8AC3E}">
        <p14:creationId xmlns:p14="http://schemas.microsoft.com/office/powerpoint/2010/main" val="3560648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617A58D-FB3C-4077-A5E4-6354474F3FED}" type="datetime1">
              <a:rPr lang="en-CA" smtClean="0"/>
              <a:t>2018-10-12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CCC432-C880-4B8A-A962-E599706BC8F4}" type="slidenum">
              <a:rPr lang="en-CA" smtClean="0"/>
              <a:t>‹#›</a:t>
            </a:fld>
            <a:endParaRPr lang="en-CA"/>
          </a:p>
        </p:txBody>
      </p:sp>
    </p:spTree>
    <p:extLst>
      <p:ext uri="{BB962C8B-B14F-4D97-AF65-F5344CB8AC3E}">
        <p14:creationId xmlns:p14="http://schemas.microsoft.com/office/powerpoint/2010/main" val="52747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6AD234A6-13F6-4ACD-93C0-DD309F4F180C}" type="datetime1">
              <a:rPr lang="en-CA" smtClean="0"/>
              <a:t>2018-10-12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9CCC432-C880-4B8A-A962-E599706BC8F4}" type="slidenum">
              <a:rPr lang="en-CA" smtClean="0"/>
              <a:t>‹#›</a:t>
            </a:fld>
            <a:endParaRPr lang="en-CA"/>
          </a:p>
        </p:txBody>
      </p:sp>
    </p:spTree>
    <p:extLst>
      <p:ext uri="{BB962C8B-B14F-4D97-AF65-F5344CB8AC3E}">
        <p14:creationId xmlns:p14="http://schemas.microsoft.com/office/powerpoint/2010/main" val="3026631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38829AF3-A551-4FB9-9D83-32689E5F3956}" type="datetime1">
              <a:rPr lang="en-CA" smtClean="0"/>
              <a:t>2018-10-12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9CCC432-C880-4B8A-A962-E599706BC8F4}" type="slidenum">
              <a:rPr lang="en-CA" smtClean="0"/>
              <a:t>‹#›</a:t>
            </a:fld>
            <a:endParaRPr lang="en-CA"/>
          </a:p>
        </p:txBody>
      </p:sp>
    </p:spTree>
    <p:extLst>
      <p:ext uri="{BB962C8B-B14F-4D97-AF65-F5344CB8AC3E}">
        <p14:creationId xmlns:p14="http://schemas.microsoft.com/office/powerpoint/2010/main" val="2679156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3DFE8-77B5-495B-AC4F-90F1339DA339}" type="datetime1">
              <a:rPr lang="en-CA" smtClean="0"/>
              <a:t>2018-10-12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9CCC432-C880-4B8A-A962-E599706BC8F4}" type="slidenum">
              <a:rPr lang="en-CA" smtClean="0"/>
              <a:t>‹#›</a:t>
            </a:fld>
            <a:endParaRPr lang="en-CA"/>
          </a:p>
        </p:txBody>
      </p:sp>
    </p:spTree>
    <p:extLst>
      <p:ext uri="{BB962C8B-B14F-4D97-AF65-F5344CB8AC3E}">
        <p14:creationId xmlns:p14="http://schemas.microsoft.com/office/powerpoint/2010/main" val="2449470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7CEF7A-08ED-4D1F-A277-0A324101329D}" type="datetime1">
              <a:rPr lang="en-CA" smtClean="0"/>
              <a:t>2018-10-12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CCC432-C880-4B8A-A962-E599706BC8F4}" type="slidenum">
              <a:rPr lang="en-CA" smtClean="0"/>
              <a:t>‹#›</a:t>
            </a:fld>
            <a:endParaRPr lang="en-CA"/>
          </a:p>
        </p:txBody>
      </p:sp>
    </p:spTree>
    <p:extLst>
      <p:ext uri="{BB962C8B-B14F-4D97-AF65-F5344CB8AC3E}">
        <p14:creationId xmlns:p14="http://schemas.microsoft.com/office/powerpoint/2010/main" val="73867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A426A5-1F27-4987-BF84-93196B3F38AF}" type="datetime1">
              <a:rPr lang="en-CA" smtClean="0"/>
              <a:t>2018-10-12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CCC432-C880-4B8A-A962-E599706BC8F4}" type="slidenum">
              <a:rPr lang="en-CA" smtClean="0"/>
              <a:t>‹#›</a:t>
            </a:fld>
            <a:endParaRPr lang="en-CA"/>
          </a:p>
        </p:txBody>
      </p:sp>
    </p:spTree>
    <p:extLst>
      <p:ext uri="{BB962C8B-B14F-4D97-AF65-F5344CB8AC3E}">
        <p14:creationId xmlns:p14="http://schemas.microsoft.com/office/powerpoint/2010/main" val="2008149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1DE4C-798C-4DFE-A15E-AC064511D5A2}" type="datetime1">
              <a:rPr lang="en-CA" smtClean="0"/>
              <a:t>2018-10-12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CCC432-C880-4B8A-A962-E599706BC8F4}" type="slidenum">
              <a:rPr lang="en-CA" smtClean="0"/>
              <a:t>‹#›</a:t>
            </a:fld>
            <a:endParaRPr lang="en-CA"/>
          </a:p>
        </p:txBody>
      </p:sp>
    </p:spTree>
    <p:extLst>
      <p:ext uri="{BB962C8B-B14F-4D97-AF65-F5344CB8AC3E}">
        <p14:creationId xmlns:p14="http://schemas.microsoft.com/office/powerpoint/2010/main" val="1634785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ARB.Registrar@ontario.ca" TargetMode="External"/><Relationship Id="rId2" Type="http://schemas.openxmlformats.org/officeDocument/2006/relationships/hyperlink" Target="http://www.elto.gov.on.c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466" y="6025031"/>
            <a:ext cx="730663" cy="623400"/>
          </a:xfrm>
          <a:prstGeom prst="rect">
            <a:avLst/>
          </a:prstGeom>
        </p:spPr>
      </p:pic>
      <p:grpSp>
        <p:nvGrpSpPr>
          <p:cNvPr id="4" name="Group 3"/>
          <p:cNvGrpSpPr/>
          <p:nvPr/>
        </p:nvGrpSpPr>
        <p:grpSpPr>
          <a:xfrm>
            <a:off x="95249" y="93345"/>
            <a:ext cx="8955406" cy="6669405"/>
            <a:chOff x="95249" y="93345"/>
            <a:chExt cx="8955406" cy="6669405"/>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9751" y="5898946"/>
              <a:ext cx="1832400" cy="858185"/>
            </a:xfrm>
            <a:prstGeom prst="rect">
              <a:avLst/>
            </a:prstGeom>
          </p:spPr>
        </p:pic>
        <p:grpSp>
          <p:nvGrpSpPr>
            <p:cNvPr id="5" name="Group 4"/>
            <p:cNvGrpSpPr/>
            <p:nvPr/>
          </p:nvGrpSpPr>
          <p:grpSpPr>
            <a:xfrm>
              <a:off x="95249" y="93345"/>
              <a:ext cx="8955406" cy="6669405"/>
              <a:chOff x="95249" y="93345"/>
              <a:chExt cx="8955406" cy="6669405"/>
            </a:xfrm>
          </p:grpSpPr>
          <p:cxnSp>
            <p:nvCxnSpPr>
              <p:cNvPr id="7" name="Straight Connector 6"/>
              <p:cNvCxnSpPr/>
              <p:nvPr/>
            </p:nvCxnSpPr>
            <p:spPr>
              <a:xfrm>
                <a:off x="100962" y="885825"/>
                <a:ext cx="8949693" cy="0"/>
              </a:xfrm>
              <a:prstGeom prst="line">
                <a:avLst/>
              </a:prstGeom>
              <a:ln w="38100">
                <a:solidFill>
                  <a:srgbClr val="D8D9DA"/>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95249" y="93345"/>
                <a:ext cx="8955406" cy="733425"/>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100962" y="93345"/>
                <a:ext cx="8949693" cy="6669405"/>
              </a:xfrm>
              <a:prstGeom prst="rect">
                <a:avLst/>
              </a:prstGeom>
              <a:noFill/>
              <a:ln w="127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807F83"/>
                  </a:solidFill>
                </a:endParaRPr>
              </a:p>
            </p:txBody>
          </p:sp>
        </p:grpSp>
      </p:grpSp>
      <p:sp>
        <p:nvSpPr>
          <p:cNvPr id="10" name="Title 3"/>
          <p:cNvSpPr txBox="1">
            <a:spLocks/>
          </p:cNvSpPr>
          <p:nvPr/>
        </p:nvSpPr>
        <p:spPr>
          <a:xfrm>
            <a:off x="732792" y="244033"/>
            <a:ext cx="4127239"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dirty="0">
                <a:solidFill>
                  <a:schemeClr val="bg1"/>
                </a:solidFill>
                <a:latin typeface="Arial" panose="020B0604020202020204" pitchFamily="34" charset="0"/>
                <a:cs typeface="Arial" panose="020B0604020202020204" pitchFamily="34" charset="0"/>
              </a:rPr>
              <a:t>Assessment Review Board (ARB)</a:t>
            </a:r>
          </a:p>
        </p:txBody>
      </p:sp>
      <p:sp>
        <p:nvSpPr>
          <p:cNvPr id="11" name="Title 3"/>
          <p:cNvSpPr txBox="1">
            <a:spLocks/>
          </p:cNvSpPr>
          <p:nvPr/>
        </p:nvSpPr>
        <p:spPr>
          <a:xfrm>
            <a:off x="692124" y="1240625"/>
            <a:ext cx="7696300" cy="147002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b="1" dirty="0">
                <a:solidFill>
                  <a:srgbClr val="006C3B"/>
                </a:solidFill>
              </a:rPr>
              <a:t>Strategic Plan </a:t>
            </a:r>
            <a:br>
              <a:rPr lang="en-CA" b="1" dirty="0">
                <a:solidFill>
                  <a:srgbClr val="006C3B"/>
                </a:solidFill>
              </a:rPr>
            </a:br>
            <a:r>
              <a:rPr lang="en-CA" b="1" dirty="0">
                <a:solidFill>
                  <a:srgbClr val="006C3B"/>
                </a:solidFill>
              </a:rPr>
              <a:t>to Resolve Appeals</a:t>
            </a:r>
            <a:endParaRPr lang="en-US" b="1" dirty="0">
              <a:solidFill>
                <a:srgbClr val="006C3B"/>
              </a:solidFill>
              <a:cs typeface="Arial" panose="020B0604020202020204" pitchFamily="34" charset="0"/>
            </a:endParaRPr>
          </a:p>
        </p:txBody>
      </p:sp>
      <p:sp>
        <p:nvSpPr>
          <p:cNvPr id="12" name="Subtitle 6"/>
          <p:cNvSpPr>
            <a:spLocks noGrp="1"/>
          </p:cNvSpPr>
          <p:nvPr>
            <p:ph type="subTitle" idx="1"/>
          </p:nvPr>
        </p:nvSpPr>
        <p:spPr>
          <a:xfrm>
            <a:off x="698512" y="3353008"/>
            <a:ext cx="7696800" cy="648072"/>
          </a:xfrm>
        </p:spPr>
        <p:txBody>
          <a:bodyPr>
            <a:normAutofit/>
          </a:bodyPr>
          <a:lstStyle/>
          <a:p>
            <a:pPr algn="l"/>
            <a:r>
              <a:rPr lang="en-CA" dirty="0">
                <a:solidFill>
                  <a:schemeClr val="tx1"/>
                </a:solidFill>
              </a:rPr>
              <a:t>Presentation to SOAR</a:t>
            </a:r>
          </a:p>
        </p:txBody>
      </p:sp>
      <p:sp>
        <p:nvSpPr>
          <p:cNvPr id="13" name="Text Placeholder 11"/>
          <p:cNvSpPr txBox="1">
            <a:spLocks/>
          </p:cNvSpPr>
          <p:nvPr/>
        </p:nvSpPr>
        <p:spPr>
          <a:xfrm>
            <a:off x="732792" y="4643438"/>
            <a:ext cx="7696800" cy="446203"/>
          </a:xfrm>
          <a:prstGeom prst="rect">
            <a:avLst/>
          </a:prstGeom>
        </p:spPr>
        <p:txBody>
          <a:bodyPr>
            <a:noAutofit/>
          </a:bodyPr>
          <a:lstStyle>
            <a:lvl1pPr marL="0" indent="0" algn="l" defTabSz="457200" rtl="0" eaLnBrk="1" latinLnBrk="0" hangingPunct="1">
              <a:spcBef>
                <a:spcPct val="20000"/>
              </a:spcBef>
              <a:buFont typeface="Arial"/>
              <a:buNone/>
              <a:defRPr sz="2000" kern="1200">
                <a:solidFill>
                  <a:srgbClr val="007A87"/>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rgbClr val="807F83"/>
                </a:solidFill>
                <a:latin typeface="Arial" panose="020B0604020202020204" pitchFamily="34" charset="0"/>
                <a:cs typeface="Arial" panose="020B0604020202020204" pitchFamily="34" charset="0"/>
              </a:rPr>
              <a:t>Paul Muldoon, Associate Chair</a:t>
            </a:r>
          </a:p>
          <a:p>
            <a:r>
              <a:rPr lang="en-US" dirty="0">
                <a:solidFill>
                  <a:srgbClr val="807F83"/>
                </a:solidFill>
                <a:latin typeface="Arial" panose="020B0604020202020204" pitchFamily="34" charset="0"/>
                <a:cs typeface="Arial" panose="020B0604020202020204" pitchFamily="34" charset="0"/>
              </a:rPr>
              <a:t>November 1, 2018</a:t>
            </a:r>
          </a:p>
        </p:txBody>
      </p:sp>
      <p:grpSp>
        <p:nvGrpSpPr>
          <p:cNvPr id="2" name="Group 1"/>
          <p:cNvGrpSpPr/>
          <p:nvPr/>
        </p:nvGrpSpPr>
        <p:grpSpPr>
          <a:xfrm>
            <a:off x="100962" y="5712603"/>
            <a:ext cx="8941189" cy="171450"/>
            <a:chOff x="100962" y="5618956"/>
            <a:chExt cx="8898865" cy="171450"/>
          </a:xfrm>
        </p:grpSpPr>
        <p:cxnSp>
          <p:nvCxnSpPr>
            <p:cNvPr id="15" name="Straight Connector 14"/>
            <p:cNvCxnSpPr/>
            <p:nvPr/>
          </p:nvCxnSpPr>
          <p:spPr>
            <a:xfrm>
              <a:off x="100962" y="5618956"/>
              <a:ext cx="8898865" cy="0"/>
            </a:xfrm>
            <a:prstGeom prst="line">
              <a:avLst/>
            </a:prstGeom>
            <a:ln>
              <a:solidFill>
                <a:srgbClr val="D8D9DA"/>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00962" y="5676106"/>
              <a:ext cx="8898865" cy="0"/>
            </a:xfrm>
            <a:prstGeom prst="line">
              <a:avLst/>
            </a:prstGeom>
            <a:ln>
              <a:solidFill>
                <a:srgbClr val="B58663"/>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00962" y="5733256"/>
              <a:ext cx="8898865" cy="0"/>
            </a:xfrm>
            <a:prstGeom prst="line">
              <a:avLst/>
            </a:prstGeom>
            <a:ln>
              <a:solidFill>
                <a:srgbClr val="006C3B"/>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00962" y="5790406"/>
              <a:ext cx="8898865"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785207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0962" y="93345"/>
            <a:ext cx="8949693" cy="6669405"/>
          </a:xfrm>
          <a:prstGeom prst="rect">
            <a:avLst/>
          </a:prstGeom>
          <a:noFill/>
          <a:ln w="127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807F83"/>
              </a:solidFill>
            </a:endParaRPr>
          </a:p>
        </p:txBody>
      </p:sp>
      <p:sp>
        <p:nvSpPr>
          <p:cNvPr id="10" name="Title 3"/>
          <p:cNvSpPr txBox="1">
            <a:spLocks/>
          </p:cNvSpPr>
          <p:nvPr/>
        </p:nvSpPr>
        <p:spPr>
          <a:xfrm>
            <a:off x="732793" y="244033"/>
            <a:ext cx="316612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dirty="0">
                <a:solidFill>
                  <a:schemeClr val="bg1"/>
                </a:solidFill>
                <a:latin typeface="Arial" panose="020B0604020202020204" pitchFamily="34" charset="0"/>
                <a:cs typeface="Arial" panose="020B0604020202020204" pitchFamily="34" charset="0"/>
              </a:rPr>
              <a:t>Environment and Land Tribunals Ontario</a:t>
            </a:r>
          </a:p>
        </p:txBody>
      </p:sp>
      <p:sp>
        <p:nvSpPr>
          <p:cNvPr id="3" name="Title 2"/>
          <p:cNvSpPr>
            <a:spLocks noGrp="1"/>
          </p:cNvSpPr>
          <p:nvPr>
            <p:ph type="title"/>
          </p:nvPr>
        </p:nvSpPr>
        <p:spPr/>
        <p:txBody>
          <a:bodyPr>
            <a:normAutofit/>
          </a:bodyPr>
          <a:lstStyle/>
          <a:p>
            <a:pPr algn="l"/>
            <a:r>
              <a:rPr lang="en-CA" b="1" dirty="0">
                <a:solidFill>
                  <a:srgbClr val="006C3B"/>
                </a:solidFill>
                <a:latin typeface="Arial" panose="020B0604020202020204" pitchFamily="34" charset="0"/>
                <a:cs typeface="Arial" panose="020B0604020202020204" pitchFamily="34" charset="0"/>
              </a:rPr>
              <a:t>Schedule of Events </a:t>
            </a:r>
          </a:p>
        </p:txBody>
      </p:sp>
      <p:sp>
        <p:nvSpPr>
          <p:cNvPr id="15" name="Content Placeholder 14"/>
          <p:cNvSpPr>
            <a:spLocks noGrp="1"/>
          </p:cNvSpPr>
          <p:nvPr>
            <p:ph idx="1"/>
          </p:nvPr>
        </p:nvSpPr>
        <p:spPr/>
        <p:txBody>
          <a:bodyPr>
            <a:normAutofit/>
          </a:bodyPr>
          <a:lstStyle/>
          <a:p>
            <a:r>
              <a:rPr lang="en-CA" sz="2800" dirty="0"/>
              <a:t>At the Commencement Date, there is a schedule of events outlined in the Rules that articulates the duties of the parties (exchange of pleadings, disclosure, inspection, etc.)</a:t>
            </a:r>
          </a:p>
          <a:p>
            <a:r>
              <a:rPr lang="en-CA" sz="2800" dirty="0"/>
              <a:t>One of the “events” is a mandatory meeting of the parties, at the end of which, the parties must inform the Board if the matter is settled</a:t>
            </a:r>
          </a:p>
        </p:txBody>
      </p:sp>
      <p:sp>
        <p:nvSpPr>
          <p:cNvPr id="2" name="Date Placeholder 1"/>
          <p:cNvSpPr>
            <a:spLocks noGrp="1"/>
          </p:cNvSpPr>
          <p:nvPr>
            <p:ph type="dt" sz="half" idx="10"/>
          </p:nvPr>
        </p:nvSpPr>
        <p:spPr/>
        <p:txBody>
          <a:bodyPr/>
          <a:lstStyle/>
          <a:p>
            <a:fld id="{D0D57A21-6920-44FC-93BE-039A707C5043}" type="datetime1">
              <a:rPr lang="en-CA" smtClean="0">
                <a:latin typeface="Arial" panose="020B0604020202020204" pitchFamily="34" charset="0"/>
                <a:cs typeface="Arial" panose="020B0604020202020204" pitchFamily="34" charset="0"/>
              </a:rPr>
              <a:t>2018-10-12</a:t>
            </a:fld>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9CCC432-C880-4B8A-A962-E599706BC8F4}" type="slidenum">
              <a:rPr lang="en-CA" smtClean="0">
                <a:latin typeface="Arial" panose="020B0604020202020204" pitchFamily="34" charset="0"/>
                <a:cs typeface="Arial" panose="020B0604020202020204" pitchFamily="34" charset="0"/>
              </a:rPr>
              <a:t>10</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5860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0962" y="93345"/>
            <a:ext cx="8949693" cy="6669405"/>
          </a:xfrm>
          <a:prstGeom prst="rect">
            <a:avLst/>
          </a:prstGeom>
          <a:noFill/>
          <a:ln w="127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807F83"/>
              </a:solidFill>
            </a:endParaRPr>
          </a:p>
        </p:txBody>
      </p:sp>
      <p:sp>
        <p:nvSpPr>
          <p:cNvPr id="10" name="Title 3"/>
          <p:cNvSpPr txBox="1">
            <a:spLocks/>
          </p:cNvSpPr>
          <p:nvPr/>
        </p:nvSpPr>
        <p:spPr>
          <a:xfrm>
            <a:off x="732793" y="244033"/>
            <a:ext cx="316612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dirty="0">
                <a:solidFill>
                  <a:schemeClr val="bg1"/>
                </a:solidFill>
                <a:latin typeface="Arial" panose="020B0604020202020204" pitchFamily="34" charset="0"/>
                <a:cs typeface="Arial" panose="020B0604020202020204" pitchFamily="34" charset="0"/>
              </a:rPr>
              <a:t>Environment and Land Tribunals Ontario</a:t>
            </a:r>
          </a:p>
        </p:txBody>
      </p:sp>
      <p:sp>
        <p:nvSpPr>
          <p:cNvPr id="3" name="Title 2"/>
          <p:cNvSpPr>
            <a:spLocks noGrp="1"/>
          </p:cNvSpPr>
          <p:nvPr>
            <p:ph type="title"/>
          </p:nvPr>
        </p:nvSpPr>
        <p:spPr/>
        <p:txBody>
          <a:bodyPr>
            <a:normAutofit/>
          </a:bodyPr>
          <a:lstStyle/>
          <a:p>
            <a:pPr algn="l"/>
            <a:r>
              <a:rPr lang="en-CA" b="1" dirty="0">
                <a:solidFill>
                  <a:srgbClr val="006C3B"/>
                </a:solidFill>
                <a:latin typeface="Arial" panose="020B0604020202020204" pitchFamily="34" charset="0"/>
                <a:cs typeface="Arial" panose="020B0604020202020204" pitchFamily="34" charset="0"/>
              </a:rPr>
              <a:t>Mandatory Meeting</a:t>
            </a:r>
          </a:p>
        </p:txBody>
      </p:sp>
      <p:sp>
        <p:nvSpPr>
          <p:cNvPr id="15" name="Content Placeholder 14"/>
          <p:cNvSpPr>
            <a:spLocks noGrp="1"/>
          </p:cNvSpPr>
          <p:nvPr>
            <p:ph idx="1"/>
          </p:nvPr>
        </p:nvSpPr>
        <p:spPr/>
        <p:txBody>
          <a:bodyPr>
            <a:normAutofit/>
          </a:bodyPr>
          <a:lstStyle/>
          <a:p>
            <a:r>
              <a:rPr lang="en-CA" sz="2800" dirty="0"/>
              <a:t>With respect to this event in the Schedule of Events, MPAC is required to notify the Board:</a:t>
            </a:r>
          </a:p>
          <a:p>
            <a:r>
              <a:rPr lang="en-CA" sz="2800" dirty="0"/>
              <a:t>if the meeting took place; </a:t>
            </a:r>
          </a:p>
          <a:p>
            <a:r>
              <a:rPr lang="en-CA" sz="2800" dirty="0"/>
              <a:t>whether the appeal is settled; </a:t>
            </a:r>
          </a:p>
          <a:p>
            <a:r>
              <a:rPr lang="en-CA" sz="2800" dirty="0"/>
              <a:t>whether a hearing is required, and if so,</a:t>
            </a:r>
          </a:p>
          <a:p>
            <a:r>
              <a:rPr lang="en-CA" sz="2800" dirty="0"/>
              <a:t>the length of the hearing; and</a:t>
            </a:r>
          </a:p>
          <a:p>
            <a:r>
              <a:rPr lang="en-CA" sz="2800" dirty="0"/>
              <a:t>whether it will be in-person, the TCC or by video conference</a:t>
            </a:r>
          </a:p>
          <a:p>
            <a:pPr marL="0" indent="0">
              <a:buNone/>
            </a:pPr>
            <a:endParaRPr lang="en-CA" sz="2800" dirty="0"/>
          </a:p>
        </p:txBody>
      </p:sp>
      <p:sp>
        <p:nvSpPr>
          <p:cNvPr id="2" name="Date Placeholder 1"/>
          <p:cNvSpPr>
            <a:spLocks noGrp="1"/>
          </p:cNvSpPr>
          <p:nvPr>
            <p:ph type="dt" sz="half" idx="10"/>
          </p:nvPr>
        </p:nvSpPr>
        <p:spPr/>
        <p:txBody>
          <a:bodyPr/>
          <a:lstStyle/>
          <a:p>
            <a:fld id="{D0D57A21-6920-44FC-93BE-039A707C5043}" type="datetime1">
              <a:rPr lang="en-CA" smtClean="0">
                <a:latin typeface="Arial" panose="020B0604020202020204" pitchFamily="34" charset="0"/>
                <a:cs typeface="Arial" panose="020B0604020202020204" pitchFamily="34" charset="0"/>
              </a:rPr>
              <a:t>2018-10-12</a:t>
            </a:fld>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9CCC432-C880-4B8A-A962-E599706BC8F4}" type="slidenum">
              <a:rPr lang="en-CA" smtClean="0">
                <a:latin typeface="Arial" panose="020B0604020202020204" pitchFamily="34" charset="0"/>
                <a:cs typeface="Arial" panose="020B0604020202020204" pitchFamily="34" charset="0"/>
              </a:rPr>
              <a:t>11</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686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0962" y="93345"/>
            <a:ext cx="8949693" cy="6669405"/>
          </a:xfrm>
          <a:prstGeom prst="rect">
            <a:avLst/>
          </a:prstGeom>
          <a:noFill/>
          <a:ln w="127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807F83"/>
              </a:solidFill>
            </a:endParaRPr>
          </a:p>
        </p:txBody>
      </p:sp>
      <p:sp>
        <p:nvSpPr>
          <p:cNvPr id="10" name="Title 3"/>
          <p:cNvSpPr txBox="1">
            <a:spLocks/>
          </p:cNvSpPr>
          <p:nvPr/>
        </p:nvSpPr>
        <p:spPr>
          <a:xfrm>
            <a:off x="732793" y="244033"/>
            <a:ext cx="316612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dirty="0">
                <a:solidFill>
                  <a:schemeClr val="bg1"/>
                </a:solidFill>
                <a:latin typeface="Arial" panose="020B0604020202020204" pitchFamily="34" charset="0"/>
                <a:cs typeface="Arial" panose="020B0604020202020204" pitchFamily="34" charset="0"/>
              </a:rPr>
              <a:t>Environment and Land Tribunals Ontario</a:t>
            </a:r>
          </a:p>
        </p:txBody>
      </p:sp>
      <p:sp>
        <p:nvSpPr>
          <p:cNvPr id="3" name="Title 2"/>
          <p:cNvSpPr>
            <a:spLocks noGrp="1"/>
          </p:cNvSpPr>
          <p:nvPr>
            <p:ph type="title"/>
          </p:nvPr>
        </p:nvSpPr>
        <p:spPr/>
        <p:txBody>
          <a:bodyPr>
            <a:normAutofit/>
          </a:bodyPr>
          <a:lstStyle/>
          <a:p>
            <a:pPr algn="l"/>
            <a:r>
              <a:rPr lang="en-CA" b="1" dirty="0">
                <a:solidFill>
                  <a:srgbClr val="006C3B"/>
                </a:solidFill>
                <a:latin typeface="Arial" panose="020B0604020202020204" pitchFamily="34" charset="0"/>
                <a:cs typeface="Arial" panose="020B0604020202020204" pitchFamily="34" charset="0"/>
              </a:rPr>
              <a:t>Settlement Conference</a:t>
            </a:r>
          </a:p>
        </p:txBody>
      </p:sp>
      <p:sp>
        <p:nvSpPr>
          <p:cNvPr id="15" name="Content Placeholder 14"/>
          <p:cNvSpPr>
            <a:spLocks noGrp="1"/>
          </p:cNvSpPr>
          <p:nvPr>
            <p:ph idx="1"/>
          </p:nvPr>
        </p:nvSpPr>
        <p:spPr/>
        <p:txBody>
          <a:bodyPr>
            <a:normAutofit/>
          </a:bodyPr>
          <a:lstStyle/>
          <a:p>
            <a:r>
              <a:rPr lang="en-CA" sz="2800" dirty="0"/>
              <a:t>Summary Appeals, if the Mandatory Meeting notice informs the Board that the appeal is not resolved, a hearing is scheduled.</a:t>
            </a:r>
          </a:p>
          <a:p>
            <a:r>
              <a:rPr lang="en-CA" sz="2800" dirty="0"/>
              <a:t>General Appeals, the matter will go directly to a Settlement Conference.</a:t>
            </a:r>
          </a:p>
          <a:p>
            <a:pPr marL="0" indent="0">
              <a:buNone/>
            </a:pPr>
            <a:endParaRPr lang="en-CA" sz="2800" dirty="0"/>
          </a:p>
        </p:txBody>
      </p:sp>
      <p:sp>
        <p:nvSpPr>
          <p:cNvPr id="2" name="Date Placeholder 1"/>
          <p:cNvSpPr>
            <a:spLocks noGrp="1"/>
          </p:cNvSpPr>
          <p:nvPr>
            <p:ph type="dt" sz="half" idx="10"/>
          </p:nvPr>
        </p:nvSpPr>
        <p:spPr/>
        <p:txBody>
          <a:bodyPr/>
          <a:lstStyle/>
          <a:p>
            <a:fld id="{D0D57A21-6920-44FC-93BE-039A707C5043}" type="datetime1">
              <a:rPr lang="en-CA" smtClean="0">
                <a:latin typeface="Arial" panose="020B0604020202020204" pitchFamily="34" charset="0"/>
                <a:cs typeface="Arial" panose="020B0604020202020204" pitchFamily="34" charset="0"/>
              </a:rPr>
              <a:t>2018-10-12</a:t>
            </a:fld>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9CCC432-C880-4B8A-A962-E599706BC8F4}" type="slidenum">
              <a:rPr lang="en-CA" smtClean="0">
                <a:latin typeface="Arial" panose="020B0604020202020204" pitchFamily="34" charset="0"/>
                <a:cs typeface="Arial" panose="020B0604020202020204" pitchFamily="34" charset="0"/>
              </a:rPr>
              <a:t>12</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8219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0962" y="93345"/>
            <a:ext cx="8949693" cy="6669405"/>
          </a:xfrm>
          <a:prstGeom prst="rect">
            <a:avLst/>
          </a:prstGeom>
          <a:noFill/>
          <a:ln w="127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807F83"/>
              </a:solidFill>
            </a:endParaRPr>
          </a:p>
        </p:txBody>
      </p:sp>
      <p:sp>
        <p:nvSpPr>
          <p:cNvPr id="10" name="Title 3"/>
          <p:cNvSpPr txBox="1">
            <a:spLocks/>
          </p:cNvSpPr>
          <p:nvPr/>
        </p:nvSpPr>
        <p:spPr>
          <a:xfrm>
            <a:off x="732793" y="244033"/>
            <a:ext cx="316612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dirty="0">
                <a:solidFill>
                  <a:schemeClr val="bg1"/>
                </a:solidFill>
                <a:latin typeface="Arial" panose="020B0604020202020204" pitchFamily="34" charset="0"/>
                <a:cs typeface="Arial" panose="020B0604020202020204" pitchFamily="34" charset="0"/>
              </a:rPr>
              <a:t>Environment and Land Tribunals Ontario</a:t>
            </a:r>
          </a:p>
        </p:txBody>
      </p:sp>
      <p:sp>
        <p:nvSpPr>
          <p:cNvPr id="3" name="Title 2"/>
          <p:cNvSpPr>
            <a:spLocks noGrp="1"/>
          </p:cNvSpPr>
          <p:nvPr>
            <p:ph type="title"/>
          </p:nvPr>
        </p:nvSpPr>
        <p:spPr/>
        <p:txBody>
          <a:bodyPr>
            <a:normAutofit/>
          </a:bodyPr>
          <a:lstStyle/>
          <a:p>
            <a:pPr algn="l"/>
            <a:r>
              <a:rPr lang="en-CA" b="1" dirty="0">
                <a:solidFill>
                  <a:srgbClr val="006C3B"/>
                </a:solidFill>
                <a:latin typeface="Arial" panose="020B0604020202020204" pitchFamily="34" charset="0"/>
                <a:cs typeface="Arial" panose="020B0604020202020204" pitchFamily="34" charset="0"/>
              </a:rPr>
              <a:t>Settlement Conferences</a:t>
            </a:r>
          </a:p>
        </p:txBody>
      </p:sp>
      <p:sp>
        <p:nvSpPr>
          <p:cNvPr id="15" name="Content Placeholder 14"/>
          <p:cNvSpPr>
            <a:spLocks noGrp="1"/>
          </p:cNvSpPr>
          <p:nvPr>
            <p:ph idx="1"/>
          </p:nvPr>
        </p:nvSpPr>
        <p:spPr/>
        <p:txBody>
          <a:bodyPr>
            <a:normAutofit/>
          </a:bodyPr>
          <a:lstStyle/>
          <a:p>
            <a:r>
              <a:rPr lang="en-CA" sz="2800" dirty="0"/>
              <a:t>This is a new hearing event for the Board – it is intended to have the Board “triage” the matter</a:t>
            </a:r>
          </a:p>
          <a:p>
            <a:pPr marL="0" indent="0">
              <a:buNone/>
            </a:pPr>
            <a:endParaRPr lang="en-CA" sz="2800" dirty="0"/>
          </a:p>
          <a:p>
            <a:r>
              <a:rPr lang="en-CA" sz="2800" dirty="0"/>
              <a:t>There are aspect of both mediation and adjudication in that the Board will be inquiring as to what are the key issues to be resolved and how best to move forward </a:t>
            </a:r>
            <a:r>
              <a:rPr lang="en-CA" sz="2800" dirty="0">
                <a:sym typeface="Wingdings" panose="05000000000000000000" pitchFamily="2" charset="2"/>
              </a:rPr>
              <a:t>formal mediation or a formal hearing</a:t>
            </a:r>
            <a:endParaRPr lang="en-CA" sz="2800" dirty="0"/>
          </a:p>
          <a:p>
            <a:pPr marL="0" indent="0">
              <a:buNone/>
            </a:pPr>
            <a:endParaRPr lang="en-CA" sz="2800" dirty="0"/>
          </a:p>
        </p:txBody>
      </p:sp>
      <p:sp>
        <p:nvSpPr>
          <p:cNvPr id="2" name="Date Placeholder 1"/>
          <p:cNvSpPr>
            <a:spLocks noGrp="1"/>
          </p:cNvSpPr>
          <p:nvPr>
            <p:ph type="dt" sz="half" idx="10"/>
          </p:nvPr>
        </p:nvSpPr>
        <p:spPr/>
        <p:txBody>
          <a:bodyPr/>
          <a:lstStyle/>
          <a:p>
            <a:fld id="{D0D57A21-6920-44FC-93BE-039A707C5043}" type="datetime1">
              <a:rPr lang="en-CA" smtClean="0">
                <a:latin typeface="Arial" panose="020B0604020202020204" pitchFamily="34" charset="0"/>
                <a:cs typeface="Arial" panose="020B0604020202020204" pitchFamily="34" charset="0"/>
              </a:rPr>
              <a:t>2018-10-12</a:t>
            </a:fld>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9CCC432-C880-4B8A-A962-E599706BC8F4}" type="slidenum">
              <a:rPr lang="en-CA" smtClean="0">
                <a:latin typeface="Arial" panose="020B0604020202020204" pitchFamily="34" charset="0"/>
                <a:cs typeface="Arial" panose="020B0604020202020204" pitchFamily="34" charset="0"/>
              </a:rPr>
              <a:t>13</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7719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0962" y="93345"/>
            <a:ext cx="8949693" cy="6669405"/>
          </a:xfrm>
          <a:prstGeom prst="rect">
            <a:avLst/>
          </a:prstGeom>
          <a:noFill/>
          <a:ln w="127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807F83"/>
              </a:solidFill>
            </a:endParaRPr>
          </a:p>
        </p:txBody>
      </p:sp>
      <p:sp>
        <p:nvSpPr>
          <p:cNvPr id="10" name="Title 3"/>
          <p:cNvSpPr txBox="1">
            <a:spLocks/>
          </p:cNvSpPr>
          <p:nvPr/>
        </p:nvSpPr>
        <p:spPr>
          <a:xfrm>
            <a:off x="732793" y="244033"/>
            <a:ext cx="316612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dirty="0">
                <a:solidFill>
                  <a:schemeClr val="bg1"/>
                </a:solidFill>
                <a:latin typeface="Arial" panose="020B0604020202020204" pitchFamily="34" charset="0"/>
                <a:cs typeface="Arial" panose="020B0604020202020204" pitchFamily="34" charset="0"/>
              </a:rPr>
              <a:t>Environment and Land Tribunals Ontario</a:t>
            </a:r>
          </a:p>
        </p:txBody>
      </p:sp>
      <p:sp>
        <p:nvSpPr>
          <p:cNvPr id="3" name="Title 2"/>
          <p:cNvSpPr>
            <a:spLocks noGrp="1"/>
          </p:cNvSpPr>
          <p:nvPr>
            <p:ph type="title"/>
          </p:nvPr>
        </p:nvSpPr>
        <p:spPr/>
        <p:txBody>
          <a:bodyPr>
            <a:normAutofit fontScale="90000"/>
          </a:bodyPr>
          <a:lstStyle/>
          <a:p>
            <a:pPr algn="l"/>
            <a:r>
              <a:rPr lang="en-CA" b="1" dirty="0">
                <a:solidFill>
                  <a:srgbClr val="006C3B"/>
                </a:solidFill>
              </a:rPr>
              <a:t>Appeal Management Advisory Committee (AMAC)</a:t>
            </a:r>
            <a:endParaRPr lang="en-CA" b="1" dirty="0">
              <a:solidFill>
                <a:srgbClr val="006C3B"/>
              </a:solidFill>
              <a:latin typeface="Arial" panose="020B0604020202020204" pitchFamily="34" charset="0"/>
              <a:cs typeface="Arial" panose="020B0604020202020204" pitchFamily="34" charset="0"/>
            </a:endParaRPr>
          </a:p>
        </p:txBody>
      </p:sp>
      <p:sp>
        <p:nvSpPr>
          <p:cNvPr id="15" name="Content Placeholder 14"/>
          <p:cNvSpPr>
            <a:spLocks noGrp="1"/>
          </p:cNvSpPr>
          <p:nvPr>
            <p:ph idx="1"/>
          </p:nvPr>
        </p:nvSpPr>
        <p:spPr/>
        <p:txBody>
          <a:bodyPr>
            <a:normAutofit lnSpcReduction="10000"/>
          </a:bodyPr>
          <a:lstStyle/>
          <a:p>
            <a:pPr marL="57150" indent="0">
              <a:buNone/>
            </a:pPr>
            <a:r>
              <a:rPr lang="en-CA" sz="2800" dirty="0"/>
              <a:t>An administrative committee comprised of Board, MPAC, and Appellant Firms (AMAC) representatives who will meet regularly to achieve the following goals:</a:t>
            </a:r>
          </a:p>
          <a:p>
            <a:pPr marL="400050"/>
            <a:r>
              <a:rPr lang="en-CA" sz="2800" dirty="0"/>
              <a:t>Oversee the Scheduling of Appeals over the 4 year cycle, </a:t>
            </a:r>
            <a:r>
              <a:rPr lang="en-CA" sz="2800" i="1" dirty="0"/>
              <a:t>including scheduling of backlog appeals that have not already been assigned a hearing date;</a:t>
            </a:r>
          </a:p>
          <a:p>
            <a:pPr marL="400050"/>
            <a:r>
              <a:rPr lang="en-CA" sz="2800" dirty="0"/>
              <a:t>Provide an mechanism where stakeholders can provide advice and comment on system issues (not case specific matters)</a:t>
            </a:r>
          </a:p>
          <a:p>
            <a:pPr marL="0" indent="0">
              <a:buNone/>
            </a:pPr>
            <a:endParaRPr lang="en-CA" sz="2800" dirty="0"/>
          </a:p>
        </p:txBody>
      </p:sp>
      <p:sp>
        <p:nvSpPr>
          <p:cNvPr id="2" name="Date Placeholder 1"/>
          <p:cNvSpPr>
            <a:spLocks noGrp="1"/>
          </p:cNvSpPr>
          <p:nvPr>
            <p:ph type="dt" sz="half" idx="10"/>
          </p:nvPr>
        </p:nvSpPr>
        <p:spPr/>
        <p:txBody>
          <a:bodyPr/>
          <a:lstStyle/>
          <a:p>
            <a:fld id="{D0D57A21-6920-44FC-93BE-039A707C5043}" type="datetime1">
              <a:rPr lang="en-CA" smtClean="0">
                <a:latin typeface="Arial" panose="020B0604020202020204" pitchFamily="34" charset="0"/>
                <a:cs typeface="Arial" panose="020B0604020202020204" pitchFamily="34" charset="0"/>
              </a:rPr>
              <a:t>2018-10-12</a:t>
            </a:fld>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9CCC432-C880-4B8A-A962-E599706BC8F4}" type="slidenum">
              <a:rPr lang="en-CA" smtClean="0">
                <a:latin typeface="Arial" panose="020B0604020202020204" pitchFamily="34" charset="0"/>
                <a:cs typeface="Arial" panose="020B0604020202020204" pitchFamily="34" charset="0"/>
              </a:rPr>
              <a:t>14</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9513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0962" y="93345"/>
            <a:ext cx="8949693" cy="6669405"/>
          </a:xfrm>
          <a:prstGeom prst="rect">
            <a:avLst/>
          </a:prstGeom>
          <a:noFill/>
          <a:ln w="127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807F83"/>
              </a:solidFill>
            </a:endParaRPr>
          </a:p>
        </p:txBody>
      </p:sp>
      <p:sp>
        <p:nvSpPr>
          <p:cNvPr id="10" name="Title 3"/>
          <p:cNvSpPr txBox="1">
            <a:spLocks/>
          </p:cNvSpPr>
          <p:nvPr/>
        </p:nvSpPr>
        <p:spPr>
          <a:xfrm>
            <a:off x="732793" y="244033"/>
            <a:ext cx="316612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dirty="0">
                <a:solidFill>
                  <a:schemeClr val="bg1"/>
                </a:solidFill>
                <a:latin typeface="Arial" panose="020B0604020202020204" pitchFamily="34" charset="0"/>
                <a:cs typeface="Arial" panose="020B0604020202020204" pitchFamily="34" charset="0"/>
              </a:rPr>
              <a:t>Environment and Land Tribunals Ontario</a:t>
            </a:r>
          </a:p>
        </p:txBody>
      </p:sp>
      <p:sp>
        <p:nvSpPr>
          <p:cNvPr id="3" name="Title 2"/>
          <p:cNvSpPr>
            <a:spLocks noGrp="1"/>
          </p:cNvSpPr>
          <p:nvPr>
            <p:ph type="title"/>
          </p:nvPr>
        </p:nvSpPr>
        <p:spPr/>
        <p:txBody>
          <a:bodyPr>
            <a:normAutofit fontScale="90000"/>
          </a:bodyPr>
          <a:lstStyle/>
          <a:p>
            <a:pPr algn="l"/>
            <a:r>
              <a:rPr lang="en-CA" b="1" dirty="0">
                <a:solidFill>
                  <a:srgbClr val="006C3B"/>
                </a:solidFill>
              </a:rPr>
              <a:t>Advisory Rules Review </a:t>
            </a:r>
            <a:br>
              <a:rPr lang="en-CA" b="1" dirty="0">
                <a:solidFill>
                  <a:srgbClr val="006C3B"/>
                </a:solidFill>
              </a:rPr>
            </a:br>
            <a:r>
              <a:rPr lang="en-CA" b="1" dirty="0">
                <a:solidFill>
                  <a:srgbClr val="006C3B"/>
                </a:solidFill>
              </a:rPr>
              <a:t>Committee (ARRC)</a:t>
            </a:r>
            <a:endParaRPr lang="en-CA" b="1" dirty="0">
              <a:solidFill>
                <a:srgbClr val="006C3B"/>
              </a:solidFill>
              <a:latin typeface="Arial" panose="020B0604020202020204" pitchFamily="34" charset="0"/>
              <a:cs typeface="Arial" panose="020B0604020202020204" pitchFamily="34" charset="0"/>
            </a:endParaRPr>
          </a:p>
        </p:txBody>
      </p:sp>
      <p:sp>
        <p:nvSpPr>
          <p:cNvPr id="15" name="Content Placeholder 14"/>
          <p:cNvSpPr>
            <a:spLocks noGrp="1"/>
          </p:cNvSpPr>
          <p:nvPr>
            <p:ph idx="1"/>
          </p:nvPr>
        </p:nvSpPr>
        <p:spPr/>
        <p:txBody>
          <a:bodyPr>
            <a:normAutofit/>
          </a:bodyPr>
          <a:lstStyle/>
          <a:p>
            <a:r>
              <a:rPr lang="en-CA" sz="2800" dirty="0"/>
              <a:t>Another stakeholder interface is the Advisory Rules Review Committee</a:t>
            </a:r>
          </a:p>
          <a:p>
            <a:r>
              <a:rPr lang="en-CA" sz="2800" dirty="0"/>
              <a:t>The Board committed to stakeholders to have a process to review its new Rules with the input of stakeholders.</a:t>
            </a:r>
          </a:p>
          <a:p>
            <a:r>
              <a:rPr lang="en-CA" sz="2800" dirty="0"/>
              <a:t>ARRC has had two meetings thus far in 2018.</a:t>
            </a:r>
          </a:p>
          <a:p>
            <a:pPr marL="0" indent="0">
              <a:buNone/>
            </a:pPr>
            <a:endParaRPr lang="en-CA" sz="2800" dirty="0"/>
          </a:p>
        </p:txBody>
      </p:sp>
      <p:sp>
        <p:nvSpPr>
          <p:cNvPr id="2" name="Date Placeholder 1"/>
          <p:cNvSpPr>
            <a:spLocks noGrp="1"/>
          </p:cNvSpPr>
          <p:nvPr>
            <p:ph type="dt" sz="half" idx="10"/>
          </p:nvPr>
        </p:nvSpPr>
        <p:spPr/>
        <p:txBody>
          <a:bodyPr/>
          <a:lstStyle/>
          <a:p>
            <a:fld id="{D0D57A21-6920-44FC-93BE-039A707C5043}" type="datetime1">
              <a:rPr lang="en-CA" smtClean="0">
                <a:latin typeface="Arial" panose="020B0604020202020204" pitchFamily="34" charset="0"/>
                <a:cs typeface="Arial" panose="020B0604020202020204" pitchFamily="34" charset="0"/>
              </a:rPr>
              <a:t>2018-10-12</a:t>
            </a:fld>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9CCC432-C880-4B8A-A962-E599706BC8F4}" type="slidenum">
              <a:rPr lang="en-CA" smtClean="0">
                <a:latin typeface="Arial" panose="020B0604020202020204" pitchFamily="34" charset="0"/>
                <a:cs typeface="Arial" panose="020B0604020202020204" pitchFamily="34" charset="0"/>
              </a:rPr>
              <a:t>15</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6545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0962" y="93345"/>
            <a:ext cx="8949693" cy="6669405"/>
          </a:xfrm>
          <a:prstGeom prst="rect">
            <a:avLst/>
          </a:prstGeom>
          <a:noFill/>
          <a:ln w="127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807F83"/>
              </a:solidFill>
            </a:endParaRPr>
          </a:p>
        </p:txBody>
      </p:sp>
      <p:sp>
        <p:nvSpPr>
          <p:cNvPr id="10" name="Title 3"/>
          <p:cNvSpPr txBox="1">
            <a:spLocks/>
          </p:cNvSpPr>
          <p:nvPr/>
        </p:nvSpPr>
        <p:spPr>
          <a:xfrm>
            <a:off x="732793" y="244033"/>
            <a:ext cx="316612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dirty="0">
                <a:solidFill>
                  <a:schemeClr val="bg1"/>
                </a:solidFill>
                <a:latin typeface="Arial" panose="020B0604020202020204" pitchFamily="34" charset="0"/>
                <a:cs typeface="Arial" panose="020B0604020202020204" pitchFamily="34" charset="0"/>
              </a:rPr>
              <a:t>Environment and Land Tribunals Ontario</a:t>
            </a:r>
          </a:p>
        </p:txBody>
      </p:sp>
      <p:sp>
        <p:nvSpPr>
          <p:cNvPr id="3" name="Title 2"/>
          <p:cNvSpPr>
            <a:spLocks noGrp="1"/>
          </p:cNvSpPr>
          <p:nvPr>
            <p:ph type="title"/>
          </p:nvPr>
        </p:nvSpPr>
        <p:spPr/>
        <p:txBody>
          <a:bodyPr>
            <a:normAutofit/>
          </a:bodyPr>
          <a:lstStyle/>
          <a:p>
            <a:pPr algn="l"/>
            <a:r>
              <a:rPr lang="en-CA" b="1" dirty="0">
                <a:solidFill>
                  <a:srgbClr val="006C3B"/>
                </a:solidFill>
              </a:rPr>
              <a:t>Expedited Board Directions</a:t>
            </a:r>
            <a:endParaRPr lang="en-CA" b="1" dirty="0">
              <a:solidFill>
                <a:srgbClr val="006C3B"/>
              </a:solidFill>
              <a:latin typeface="Arial" panose="020B0604020202020204" pitchFamily="34" charset="0"/>
              <a:cs typeface="Arial" panose="020B0604020202020204" pitchFamily="34" charset="0"/>
            </a:endParaRPr>
          </a:p>
        </p:txBody>
      </p:sp>
      <p:sp>
        <p:nvSpPr>
          <p:cNvPr id="15" name="Content Placeholder 14"/>
          <p:cNvSpPr>
            <a:spLocks noGrp="1"/>
          </p:cNvSpPr>
          <p:nvPr>
            <p:ph idx="1"/>
          </p:nvPr>
        </p:nvSpPr>
        <p:spPr/>
        <p:txBody>
          <a:bodyPr>
            <a:normAutofit/>
          </a:bodyPr>
          <a:lstStyle/>
          <a:p>
            <a:r>
              <a:rPr lang="en-CA" sz="2800" dirty="0"/>
              <a:t>In a high volume, dynamic Board, the stakeholders</a:t>
            </a:r>
            <a:r>
              <a:rPr lang="en-CA" sz="2800" dirty="0">
                <a:solidFill>
                  <a:srgbClr val="FF0000"/>
                </a:solidFill>
              </a:rPr>
              <a:t> </a:t>
            </a:r>
            <a:r>
              <a:rPr lang="en-CA" sz="2800" dirty="0"/>
              <a:t>informed us that formal motions were costly and time consuming when dealing with essentially routine requests.</a:t>
            </a:r>
          </a:p>
          <a:p>
            <a:r>
              <a:rPr lang="en-CA" sz="2800" dirty="0"/>
              <a:t>Hence, the Board developed Expedited Board Directions (EBD) process where a Vice-Chair reviews request for directions submitted by parties.</a:t>
            </a:r>
          </a:p>
          <a:p>
            <a:r>
              <a:rPr lang="en-CA" sz="2800" dirty="0"/>
              <a:t>Vice Chair makes a decision on EBD requests.</a:t>
            </a:r>
          </a:p>
          <a:p>
            <a:endParaRPr lang="en-CA" sz="2800" dirty="0"/>
          </a:p>
        </p:txBody>
      </p:sp>
      <p:sp>
        <p:nvSpPr>
          <p:cNvPr id="2" name="Date Placeholder 1"/>
          <p:cNvSpPr>
            <a:spLocks noGrp="1"/>
          </p:cNvSpPr>
          <p:nvPr>
            <p:ph type="dt" sz="half" idx="10"/>
          </p:nvPr>
        </p:nvSpPr>
        <p:spPr/>
        <p:txBody>
          <a:bodyPr/>
          <a:lstStyle/>
          <a:p>
            <a:fld id="{D0D57A21-6920-44FC-93BE-039A707C5043}" type="datetime1">
              <a:rPr lang="en-CA" smtClean="0">
                <a:latin typeface="Arial" panose="020B0604020202020204" pitchFamily="34" charset="0"/>
                <a:cs typeface="Arial" panose="020B0604020202020204" pitchFamily="34" charset="0"/>
              </a:rPr>
              <a:t>2018-10-12</a:t>
            </a:fld>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9CCC432-C880-4B8A-A962-E599706BC8F4}" type="slidenum">
              <a:rPr lang="en-CA" smtClean="0">
                <a:latin typeface="Arial" panose="020B0604020202020204" pitchFamily="34" charset="0"/>
                <a:cs typeface="Arial" panose="020B0604020202020204" pitchFamily="34" charset="0"/>
              </a:rPr>
              <a:t>16</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8034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0962" y="93345"/>
            <a:ext cx="8949693" cy="6669405"/>
          </a:xfrm>
          <a:prstGeom prst="rect">
            <a:avLst/>
          </a:prstGeom>
          <a:noFill/>
          <a:ln w="127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807F83"/>
              </a:solidFill>
            </a:endParaRPr>
          </a:p>
        </p:txBody>
      </p:sp>
      <p:sp>
        <p:nvSpPr>
          <p:cNvPr id="10" name="Title 3"/>
          <p:cNvSpPr txBox="1">
            <a:spLocks/>
          </p:cNvSpPr>
          <p:nvPr/>
        </p:nvSpPr>
        <p:spPr>
          <a:xfrm>
            <a:off x="732793" y="244033"/>
            <a:ext cx="316612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dirty="0">
                <a:solidFill>
                  <a:schemeClr val="bg1"/>
                </a:solidFill>
                <a:latin typeface="Arial" panose="020B0604020202020204" pitchFamily="34" charset="0"/>
                <a:cs typeface="Arial" panose="020B0604020202020204" pitchFamily="34" charset="0"/>
              </a:rPr>
              <a:t>Environment and Land Tribunals Ontario</a:t>
            </a:r>
          </a:p>
        </p:txBody>
      </p:sp>
      <p:sp>
        <p:nvSpPr>
          <p:cNvPr id="3" name="Title 2"/>
          <p:cNvSpPr>
            <a:spLocks noGrp="1"/>
          </p:cNvSpPr>
          <p:nvPr>
            <p:ph type="title"/>
          </p:nvPr>
        </p:nvSpPr>
        <p:spPr/>
        <p:txBody>
          <a:bodyPr>
            <a:normAutofit/>
          </a:bodyPr>
          <a:lstStyle/>
          <a:p>
            <a:pPr algn="l"/>
            <a:r>
              <a:rPr lang="en-CA" b="1" dirty="0">
                <a:solidFill>
                  <a:srgbClr val="006C3B"/>
                </a:solidFill>
              </a:rPr>
              <a:t>Additional Initiatives</a:t>
            </a:r>
            <a:endParaRPr lang="en-CA" b="1" dirty="0">
              <a:solidFill>
                <a:srgbClr val="006C3B"/>
              </a:solidFill>
              <a:latin typeface="Arial" panose="020B0604020202020204" pitchFamily="34" charset="0"/>
              <a:cs typeface="Arial" panose="020B0604020202020204" pitchFamily="34" charset="0"/>
            </a:endParaRPr>
          </a:p>
        </p:txBody>
      </p:sp>
      <p:sp>
        <p:nvSpPr>
          <p:cNvPr id="15" name="Content Placeholder 14"/>
          <p:cNvSpPr>
            <a:spLocks noGrp="1"/>
          </p:cNvSpPr>
          <p:nvPr>
            <p:ph idx="1"/>
          </p:nvPr>
        </p:nvSpPr>
        <p:spPr/>
        <p:txBody>
          <a:bodyPr>
            <a:normAutofit/>
          </a:bodyPr>
          <a:lstStyle/>
          <a:p>
            <a:r>
              <a:rPr lang="en-CA" sz="2800" dirty="0"/>
              <a:t>Request for Review – re-design</a:t>
            </a:r>
          </a:p>
          <a:p>
            <a:r>
              <a:rPr lang="en-CA" sz="2800" dirty="0"/>
              <a:t>Late appeal – re-design</a:t>
            </a:r>
          </a:p>
          <a:p>
            <a:r>
              <a:rPr lang="en-CA" sz="2800" dirty="0"/>
              <a:t>Electronic Hearing files – Fall, 2018</a:t>
            </a:r>
          </a:p>
          <a:p>
            <a:r>
              <a:rPr lang="en-CA" sz="2800" dirty="0"/>
              <a:t>More Electronic Hearings than ever</a:t>
            </a:r>
          </a:p>
          <a:p>
            <a:r>
              <a:rPr lang="en-CA" sz="2800" dirty="0"/>
              <a:t>More party commitment with new system</a:t>
            </a:r>
          </a:p>
          <a:p>
            <a:r>
              <a:rPr lang="en-CA" sz="2800" dirty="0"/>
              <a:t>Electronic filing and distribution of documents</a:t>
            </a:r>
          </a:p>
          <a:p>
            <a:r>
              <a:rPr lang="en-CA" sz="2800" dirty="0"/>
              <a:t>Video / Teleconference  hearing or Teleconference hearing</a:t>
            </a:r>
          </a:p>
        </p:txBody>
      </p:sp>
      <p:sp>
        <p:nvSpPr>
          <p:cNvPr id="2" name="Date Placeholder 1"/>
          <p:cNvSpPr>
            <a:spLocks noGrp="1"/>
          </p:cNvSpPr>
          <p:nvPr>
            <p:ph type="dt" sz="half" idx="10"/>
          </p:nvPr>
        </p:nvSpPr>
        <p:spPr/>
        <p:txBody>
          <a:bodyPr/>
          <a:lstStyle/>
          <a:p>
            <a:fld id="{D0D57A21-6920-44FC-93BE-039A707C5043}" type="datetime1">
              <a:rPr lang="en-CA" smtClean="0">
                <a:latin typeface="Arial" panose="020B0604020202020204" pitchFamily="34" charset="0"/>
                <a:cs typeface="Arial" panose="020B0604020202020204" pitchFamily="34" charset="0"/>
              </a:rPr>
              <a:t>2018-10-12</a:t>
            </a:fld>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9CCC432-C880-4B8A-A962-E599706BC8F4}" type="slidenum">
              <a:rPr lang="en-CA" smtClean="0">
                <a:latin typeface="Arial" panose="020B0604020202020204" pitchFamily="34" charset="0"/>
                <a:cs typeface="Arial" panose="020B0604020202020204" pitchFamily="34" charset="0"/>
              </a:rPr>
              <a:t>17</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1018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0962" y="93345"/>
            <a:ext cx="8949693" cy="6669405"/>
          </a:xfrm>
          <a:prstGeom prst="rect">
            <a:avLst/>
          </a:prstGeom>
          <a:noFill/>
          <a:ln w="127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807F83"/>
              </a:solidFill>
            </a:endParaRPr>
          </a:p>
        </p:txBody>
      </p:sp>
      <p:sp>
        <p:nvSpPr>
          <p:cNvPr id="10" name="Title 3"/>
          <p:cNvSpPr txBox="1">
            <a:spLocks/>
          </p:cNvSpPr>
          <p:nvPr/>
        </p:nvSpPr>
        <p:spPr>
          <a:xfrm>
            <a:off x="732793" y="244033"/>
            <a:ext cx="316612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dirty="0">
                <a:solidFill>
                  <a:schemeClr val="bg1"/>
                </a:solidFill>
                <a:latin typeface="Arial" panose="020B0604020202020204" pitchFamily="34" charset="0"/>
                <a:cs typeface="Arial" panose="020B0604020202020204" pitchFamily="34" charset="0"/>
              </a:rPr>
              <a:t>Environment and Land Tribunals Ontario</a:t>
            </a:r>
          </a:p>
        </p:txBody>
      </p:sp>
      <p:sp>
        <p:nvSpPr>
          <p:cNvPr id="3" name="Title 2"/>
          <p:cNvSpPr>
            <a:spLocks noGrp="1"/>
          </p:cNvSpPr>
          <p:nvPr>
            <p:ph type="title"/>
          </p:nvPr>
        </p:nvSpPr>
        <p:spPr/>
        <p:txBody>
          <a:bodyPr>
            <a:normAutofit/>
          </a:bodyPr>
          <a:lstStyle/>
          <a:p>
            <a:pPr algn="l"/>
            <a:r>
              <a:rPr lang="en-CA" b="1" dirty="0">
                <a:solidFill>
                  <a:srgbClr val="006C3B"/>
                </a:solidFill>
                <a:latin typeface="Arial" panose="020B0604020202020204" pitchFamily="34" charset="0"/>
                <a:cs typeface="Arial" panose="020B0604020202020204" pitchFamily="34" charset="0"/>
              </a:rPr>
              <a:t>Registrar Contact Information</a:t>
            </a:r>
          </a:p>
        </p:txBody>
      </p:sp>
      <p:sp>
        <p:nvSpPr>
          <p:cNvPr id="15" name="Content Placeholder 14"/>
          <p:cNvSpPr>
            <a:spLocks noGrp="1"/>
          </p:cNvSpPr>
          <p:nvPr>
            <p:ph idx="1"/>
          </p:nvPr>
        </p:nvSpPr>
        <p:spPr/>
        <p:txBody>
          <a:bodyPr>
            <a:normAutofit/>
          </a:bodyPr>
          <a:lstStyle/>
          <a:p>
            <a:r>
              <a:rPr lang="en-CA" sz="2800" dirty="0"/>
              <a:t>Registrar, Kelly Triantafilou 416-314-2867</a:t>
            </a:r>
          </a:p>
          <a:p>
            <a:r>
              <a:rPr lang="en-CA" sz="2800" dirty="0"/>
              <a:t>Deputy Registrar, Georgia Trifonidis 416-314-3602</a:t>
            </a:r>
          </a:p>
          <a:p>
            <a:r>
              <a:rPr lang="en-CA" sz="2800" dirty="0"/>
              <a:t>Website </a:t>
            </a:r>
            <a:r>
              <a:rPr lang="en-CA" sz="2800" dirty="0">
                <a:hlinkClick r:id="rId2"/>
              </a:rPr>
              <a:t>www.elto.gov.on.ca</a:t>
            </a:r>
            <a:endParaRPr lang="en-CA" sz="2800" dirty="0"/>
          </a:p>
          <a:p>
            <a:r>
              <a:rPr lang="en-CA" sz="2800" dirty="0"/>
              <a:t>Registrar Email: </a:t>
            </a:r>
            <a:r>
              <a:rPr lang="en-CA" sz="2800" dirty="0">
                <a:hlinkClick r:id="rId3"/>
              </a:rPr>
              <a:t>ARB.Registrar@ontario.ca</a:t>
            </a:r>
            <a:r>
              <a:rPr lang="en-CA" sz="2800" dirty="0"/>
              <a:t> ***</a:t>
            </a:r>
          </a:p>
        </p:txBody>
      </p:sp>
      <p:sp>
        <p:nvSpPr>
          <p:cNvPr id="2" name="Date Placeholder 1"/>
          <p:cNvSpPr>
            <a:spLocks noGrp="1"/>
          </p:cNvSpPr>
          <p:nvPr>
            <p:ph type="dt" sz="half" idx="10"/>
          </p:nvPr>
        </p:nvSpPr>
        <p:spPr/>
        <p:txBody>
          <a:bodyPr/>
          <a:lstStyle/>
          <a:p>
            <a:fld id="{D0D57A21-6920-44FC-93BE-039A707C5043}" type="datetime1">
              <a:rPr lang="en-CA" smtClean="0">
                <a:latin typeface="Arial" panose="020B0604020202020204" pitchFamily="34" charset="0"/>
                <a:cs typeface="Arial" panose="020B0604020202020204" pitchFamily="34" charset="0"/>
              </a:rPr>
              <a:t>2018-10-12</a:t>
            </a:fld>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9CCC432-C880-4B8A-A962-E599706BC8F4}" type="slidenum">
              <a:rPr lang="en-CA" smtClean="0">
                <a:latin typeface="Arial" panose="020B0604020202020204" pitchFamily="34" charset="0"/>
                <a:cs typeface="Arial" panose="020B0604020202020204" pitchFamily="34" charset="0"/>
              </a:rPr>
              <a:t>18</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8941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3"/>
          <p:cNvSpPr txBox="1">
            <a:spLocks/>
          </p:cNvSpPr>
          <p:nvPr/>
        </p:nvSpPr>
        <p:spPr>
          <a:xfrm>
            <a:off x="732793" y="244033"/>
            <a:ext cx="316612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dirty="0">
                <a:solidFill>
                  <a:schemeClr val="bg1"/>
                </a:solidFill>
                <a:latin typeface="Arial" panose="020B0604020202020204" pitchFamily="34" charset="0"/>
                <a:cs typeface="Arial" panose="020B0604020202020204" pitchFamily="34" charset="0"/>
              </a:rPr>
              <a:t>Environment and Land Tribunals Ontario</a:t>
            </a:r>
          </a:p>
        </p:txBody>
      </p:sp>
      <p:sp>
        <p:nvSpPr>
          <p:cNvPr id="3" name="Title 2"/>
          <p:cNvSpPr>
            <a:spLocks noGrp="1"/>
          </p:cNvSpPr>
          <p:nvPr>
            <p:ph type="title"/>
          </p:nvPr>
        </p:nvSpPr>
        <p:spPr>
          <a:xfrm>
            <a:off x="457200" y="44624"/>
            <a:ext cx="5509966" cy="1143000"/>
          </a:xfrm>
        </p:spPr>
        <p:txBody>
          <a:bodyPr>
            <a:normAutofit/>
          </a:bodyPr>
          <a:lstStyle/>
          <a:p>
            <a:pPr algn="l"/>
            <a:r>
              <a:rPr lang="en-CA" sz="3600" b="1" dirty="0">
                <a:solidFill>
                  <a:srgbClr val="006C3B"/>
                </a:solidFill>
                <a:latin typeface="Arial" panose="020B0604020202020204" pitchFamily="34" charset="0"/>
                <a:cs typeface="Arial" panose="020B0604020202020204" pitchFamily="34" charset="0"/>
              </a:rPr>
              <a:t>For more information…</a:t>
            </a:r>
          </a:p>
        </p:txBody>
      </p:sp>
      <p:sp>
        <p:nvSpPr>
          <p:cNvPr id="15" name="Content Placeholder 14"/>
          <p:cNvSpPr>
            <a:spLocks noGrp="1"/>
          </p:cNvSpPr>
          <p:nvPr>
            <p:ph idx="1"/>
          </p:nvPr>
        </p:nvSpPr>
        <p:spPr>
          <a:xfrm>
            <a:off x="457200" y="1351309"/>
            <a:ext cx="5915000" cy="4525963"/>
          </a:xfrm>
        </p:spPr>
        <p:txBody>
          <a:bodyPr>
            <a:normAutofit fontScale="92500" lnSpcReduction="10000"/>
          </a:bodyPr>
          <a:lstStyle/>
          <a:p>
            <a:pPr marL="0" indent="0">
              <a:buNone/>
            </a:pPr>
            <a:r>
              <a:rPr lang="en-CA" sz="2700" b="1" dirty="0">
                <a:latin typeface="Arial" panose="020B0604020202020204" pitchFamily="34" charset="0"/>
                <a:cs typeface="Arial" panose="020B0604020202020204" pitchFamily="34" charset="0"/>
              </a:rPr>
              <a:t>Feel free to contact us directly:</a:t>
            </a:r>
          </a:p>
          <a:p>
            <a:pPr marL="0" indent="0">
              <a:buNone/>
            </a:pPr>
            <a:r>
              <a:rPr lang="en-CA" sz="2500" dirty="0">
                <a:latin typeface="Arial" panose="020B0604020202020204" pitchFamily="34" charset="0"/>
                <a:cs typeface="Arial" panose="020B0604020202020204" pitchFamily="34" charset="0"/>
              </a:rPr>
              <a:t>Assessment Review Board (ARB)</a:t>
            </a:r>
          </a:p>
          <a:p>
            <a:pPr marL="0" indent="0">
              <a:buNone/>
            </a:pPr>
            <a:r>
              <a:rPr lang="en-CA" sz="2500" dirty="0">
                <a:latin typeface="Arial" panose="020B0604020202020204" pitchFamily="34" charset="0"/>
                <a:cs typeface="Arial" panose="020B0604020202020204" pitchFamily="34" charset="0"/>
              </a:rPr>
              <a:t>655 Bay Street, Suite 1500</a:t>
            </a:r>
            <a:br>
              <a:rPr lang="en-CA" sz="2500" dirty="0">
                <a:latin typeface="Arial" panose="020B0604020202020204" pitchFamily="34" charset="0"/>
                <a:cs typeface="Arial" panose="020B0604020202020204" pitchFamily="34" charset="0"/>
              </a:rPr>
            </a:br>
            <a:r>
              <a:rPr lang="en-CA" sz="2500" dirty="0">
                <a:latin typeface="Arial" panose="020B0604020202020204" pitchFamily="34" charset="0"/>
                <a:cs typeface="Arial" panose="020B0604020202020204" pitchFamily="34" charset="0"/>
              </a:rPr>
              <a:t>Toronto, Ontario M5G 1E5</a:t>
            </a:r>
          </a:p>
          <a:p>
            <a:pPr marL="0" indent="0">
              <a:buNone/>
            </a:pPr>
            <a:br>
              <a:rPr lang="en-CA" sz="2800" dirty="0">
                <a:latin typeface="Arial" panose="020B0604020202020204" pitchFamily="34" charset="0"/>
                <a:cs typeface="Arial" panose="020B0604020202020204" pitchFamily="34" charset="0"/>
              </a:rPr>
            </a:br>
            <a:r>
              <a:rPr lang="en-CA" sz="2700" b="1" dirty="0">
                <a:latin typeface="Arial" panose="020B0604020202020204" pitchFamily="34" charset="0"/>
                <a:cs typeface="Arial" panose="020B0604020202020204" pitchFamily="34" charset="0"/>
              </a:rPr>
              <a:t>E-Mail:</a:t>
            </a:r>
            <a:r>
              <a:rPr lang="en-CA" sz="2700" dirty="0">
                <a:latin typeface="Arial" panose="020B0604020202020204" pitchFamily="34" charset="0"/>
                <a:cs typeface="Arial" panose="020B0604020202020204" pitchFamily="34" charset="0"/>
              </a:rPr>
              <a:t> Assessment.Review.Board</a:t>
            </a:r>
            <a:r>
              <a:rPr lang="en-CA" sz="2500" dirty="0">
                <a:latin typeface="Arial" panose="020B0604020202020204" pitchFamily="34" charset="0"/>
                <a:cs typeface="Arial" panose="020B0604020202020204" pitchFamily="34" charset="0"/>
              </a:rPr>
              <a:t>@Ontario.ca</a:t>
            </a:r>
            <a:br>
              <a:rPr lang="en-CA" sz="2800" dirty="0">
                <a:latin typeface="Arial" panose="020B0604020202020204" pitchFamily="34" charset="0"/>
                <a:cs typeface="Arial" panose="020B0604020202020204" pitchFamily="34" charset="0"/>
              </a:rPr>
            </a:br>
            <a:r>
              <a:rPr lang="en-CA" sz="2700" b="1" dirty="0">
                <a:latin typeface="Arial" panose="020B0604020202020204" pitchFamily="34" charset="0"/>
                <a:cs typeface="Arial" panose="020B0604020202020204" pitchFamily="34" charset="0"/>
              </a:rPr>
              <a:t>Phone:</a:t>
            </a:r>
            <a:r>
              <a:rPr lang="en-CA" sz="2700" dirty="0">
                <a:latin typeface="Arial" panose="020B0604020202020204" pitchFamily="34" charset="0"/>
                <a:cs typeface="Arial" panose="020B0604020202020204" pitchFamily="34" charset="0"/>
              </a:rPr>
              <a:t> </a:t>
            </a:r>
            <a:br>
              <a:rPr lang="en-CA" sz="2800" dirty="0">
                <a:latin typeface="Arial" panose="020B0604020202020204" pitchFamily="34" charset="0"/>
                <a:cs typeface="Arial" panose="020B0604020202020204" pitchFamily="34" charset="0"/>
              </a:rPr>
            </a:br>
            <a:r>
              <a:rPr lang="en-CA" sz="2500" dirty="0">
                <a:latin typeface="Arial" panose="020B0604020202020204" pitchFamily="34" charset="0"/>
                <a:cs typeface="Arial" panose="020B0604020202020204" pitchFamily="34" charset="0"/>
              </a:rPr>
              <a:t>(416) 212-6349 or toll free (866) 448-2248</a:t>
            </a:r>
            <a:br>
              <a:rPr lang="en-CA" sz="2800" dirty="0">
                <a:latin typeface="Arial" panose="020B0604020202020204" pitchFamily="34" charset="0"/>
                <a:cs typeface="Arial" panose="020B0604020202020204" pitchFamily="34" charset="0"/>
              </a:rPr>
            </a:br>
            <a:endParaRPr lang="en-CA" sz="2800" b="1" dirty="0">
              <a:latin typeface="Arial" panose="020B0604020202020204" pitchFamily="34" charset="0"/>
              <a:cs typeface="Arial" panose="020B0604020202020204" pitchFamily="34" charset="0"/>
            </a:endParaRPr>
          </a:p>
          <a:p>
            <a:pPr marL="0" indent="0">
              <a:buNone/>
            </a:pPr>
            <a:r>
              <a:rPr lang="en-CA" sz="2700" b="1" dirty="0">
                <a:latin typeface="Arial" panose="020B0604020202020204" pitchFamily="34" charset="0"/>
                <a:cs typeface="Arial" panose="020B0604020202020204" pitchFamily="34" charset="0"/>
              </a:rPr>
              <a:t>Or visit our website:</a:t>
            </a:r>
            <a:br>
              <a:rPr lang="en-CA" sz="2800" dirty="0">
                <a:latin typeface="Arial" panose="020B0604020202020204" pitchFamily="34" charset="0"/>
                <a:cs typeface="Arial" panose="020B0604020202020204" pitchFamily="34" charset="0"/>
              </a:rPr>
            </a:br>
            <a:r>
              <a:rPr lang="en-CA" sz="2800" dirty="0">
                <a:latin typeface="Arial" panose="020B0604020202020204" pitchFamily="34" charset="0"/>
                <a:cs typeface="Arial" panose="020B0604020202020204" pitchFamily="34" charset="0"/>
              </a:rPr>
              <a:t>elto.gov.on.ca/tribunals/</a:t>
            </a:r>
            <a:r>
              <a:rPr lang="en-CA" sz="2800" dirty="0" err="1">
                <a:latin typeface="Arial" panose="020B0604020202020204" pitchFamily="34" charset="0"/>
                <a:cs typeface="Arial" panose="020B0604020202020204" pitchFamily="34" charset="0"/>
              </a:rPr>
              <a:t>arb</a:t>
            </a:r>
            <a:endParaRPr lang="en-CA" sz="2800"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fld id="{DB414482-701B-44E9-A50B-F18876FEFA5F}" type="datetime1">
              <a:rPr lang="en-CA" smtClean="0">
                <a:latin typeface="Arial" panose="020B0604020202020204" pitchFamily="34" charset="0"/>
                <a:cs typeface="Arial" panose="020B0604020202020204" pitchFamily="34" charset="0"/>
              </a:rPr>
              <a:t>2018-10-12</a:t>
            </a:fld>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9CCC432-C880-4B8A-A962-E599706BC8F4}" type="slidenum">
              <a:rPr lang="en-CA" smtClean="0">
                <a:latin typeface="Arial" panose="020B0604020202020204" pitchFamily="34" charset="0"/>
                <a:cs typeface="Arial" panose="020B0604020202020204" pitchFamily="34" charset="0"/>
              </a:rPr>
              <a:t>19</a:t>
            </a:fld>
            <a:endParaRPr lang="en-CA"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38560" t="-399" r="38560" b="399"/>
          <a:stretch/>
        </p:blipFill>
        <p:spPr>
          <a:xfrm>
            <a:off x="6353666" y="-27384"/>
            <a:ext cx="2790334" cy="6858000"/>
          </a:xfrm>
          <a:prstGeom prst="rect">
            <a:avLst/>
          </a:prstGeom>
        </p:spPr>
      </p:pic>
    </p:spTree>
    <p:extLst>
      <p:ext uri="{BB962C8B-B14F-4D97-AF65-F5344CB8AC3E}">
        <p14:creationId xmlns:p14="http://schemas.microsoft.com/office/powerpoint/2010/main" val="2375877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0962" y="93345"/>
            <a:ext cx="8949693" cy="6669405"/>
          </a:xfrm>
          <a:prstGeom prst="rect">
            <a:avLst/>
          </a:prstGeom>
          <a:noFill/>
          <a:ln w="127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807F83"/>
              </a:solidFill>
            </a:endParaRPr>
          </a:p>
        </p:txBody>
      </p:sp>
      <p:sp>
        <p:nvSpPr>
          <p:cNvPr id="10" name="Title 3"/>
          <p:cNvSpPr txBox="1">
            <a:spLocks/>
          </p:cNvSpPr>
          <p:nvPr/>
        </p:nvSpPr>
        <p:spPr>
          <a:xfrm>
            <a:off x="732793" y="244033"/>
            <a:ext cx="316612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dirty="0">
                <a:solidFill>
                  <a:schemeClr val="bg1"/>
                </a:solidFill>
                <a:latin typeface="Arial" panose="020B0604020202020204" pitchFamily="34" charset="0"/>
                <a:cs typeface="Arial" panose="020B0604020202020204" pitchFamily="34" charset="0"/>
              </a:rPr>
              <a:t>Environment and Land Tribunals Ontario</a:t>
            </a:r>
          </a:p>
        </p:txBody>
      </p:sp>
      <p:sp>
        <p:nvSpPr>
          <p:cNvPr id="3" name="Title 2"/>
          <p:cNvSpPr>
            <a:spLocks noGrp="1"/>
          </p:cNvSpPr>
          <p:nvPr>
            <p:ph type="title"/>
          </p:nvPr>
        </p:nvSpPr>
        <p:spPr/>
        <p:txBody>
          <a:bodyPr/>
          <a:lstStyle/>
          <a:p>
            <a:pPr algn="l"/>
            <a:r>
              <a:rPr lang="en-CA" b="1" dirty="0">
                <a:solidFill>
                  <a:srgbClr val="006C3B"/>
                </a:solidFill>
                <a:latin typeface="Arial" panose="020B0604020202020204" pitchFamily="34" charset="0"/>
                <a:cs typeface="Arial" panose="020B0604020202020204" pitchFamily="34" charset="0"/>
              </a:rPr>
              <a:t>Agenda</a:t>
            </a:r>
          </a:p>
        </p:txBody>
      </p:sp>
      <p:sp>
        <p:nvSpPr>
          <p:cNvPr id="15" name="Content Placeholder 14"/>
          <p:cNvSpPr>
            <a:spLocks noGrp="1"/>
          </p:cNvSpPr>
          <p:nvPr>
            <p:ph idx="1"/>
          </p:nvPr>
        </p:nvSpPr>
        <p:spPr/>
        <p:txBody>
          <a:bodyPr>
            <a:normAutofit/>
          </a:bodyPr>
          <a:lstStyle/>
          <a:p>
            <a:r>
              <a:rPr lang="en-CA" dirty="0"/>
              <a:t>ARB Mandate, Who we are?</a:t>
            </a:r>
          </a:p>
          <a:p>
            <a:r>
              <a:rPr lang="en-CA" dirty="0"/>
              <a:t>Audit 2017</a:t>
            </a:r>
          </a:p>
          <a:p>
            <a:r>
              <a:rPr lang="en-CA" dirty="0"/>
              <a:t>Innovations to Further Strategic Plan</a:t>
            </a:r>
          </a:p>
          <a:p>
            <a:pPr lvl="1"/>
            <a:r>
              <a:rPr lang="en-CA" dirty="0"/>
              <a:t>“Commencement Dates”</a:t>
            </a:r>
          </a:p>
          <a:p>
            <a:pPr lvl="1"/>
            <a:r>
              <a:rPr lang="en-CA" dirty="0"/>
              <a:t>“Schedule of Events”</a:t>
            </a:r>
          </a:p>
          <a:p>
            <a:pPr lvl="1"/>
            <a:r>
              <a:rPr lang="en-CA" dirty="0"/>
              <a:t>Mandatory Meeting</a:t>
            </a:r>
          </a:p>
          <a:p>
            <a:pPr lvl="1"/>
            <a:r>
              <a:rPr lang="en-CA" dirty="0"/>
              <a:t>Settlement Conference</a:t>
            </a:r>
          </a:p>
          <a:p>
            <a:pPr lvl="1"/>
            <a:r>
              <a:rPr lang="en-CA" dirty="0"/>
              <a:t>Electronic Files</a:t>
            </a:r>
          </a:p>
        </p:txBody>
      </p:sp>
      <p:sp>
        <p:nvSpPr>
          <p:cNvPr id="2" name="Date Placeholder 1"/>
          <p:cNvSpPr>
            <a:spLocks noGrp="1"/>
          </p:cNvSpPr>
          <p:nvPr>
            <p:ph type="dt" sz="half" idx="10"/>
          </p:nvPr>
        </p:nvSpPr>
        <p:spPr/>
        <p:txBody>
          <a:bodyPr/>
          <a:lstStyle/>
          <a:p>
            <a:fld id="{D0D57A21-6920-44FC-93BE-039A707C5043}" type="datetime1">
              <a:rPr lang="en-CA" smtClean="0">
                <a:latin typeface="Arial" panose="020B0604020202020204" pitchFamily="34" charset="0"/>
                <a:cs typeface="Arial" panose="020B0604020202020204" pitchFamily="34" charset="0"/>
              </a:rPr>
              <a:t>2018-10-12</a:t>
            </a:fld>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9CCC432-C880-4B8A-A962-E599706BC8F4}" type="slidenum">
              <a:rPr lang="en-CA" smtClean="0">
                <a:latin typeface="Arial" panose="020B0604020202020204" pitchFamily="34" charset="0"/>
                <a:cs typeface="Arial" panose="020B0604020202020204" pitchFamily="34" charset="0"/>
              </a:rPr>
              <a:t>2</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0864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0962" y="93345"/>
            <a:ext cx="8949693" cy="6669405"/>
          </a:xfrm>
          <a:prstGeom prst="rect">
            <a:avLst/>
          </a:prstGeom>
          <a:noFill/>
          <a:ln w="127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807F83"/>
              </a:solidFill>
            </a:endParaRPr>
          </a:p>
        </p:txBody>
      </p:sp>
      <p:sp>
        <p:nvSpPr>
          <p:cNvPr id="10" name="Title 3"/>
          <p:cNvSpPr txBox="1">
            <a:spLocks/>
          </p:cNvSpPr>
          <p:nvPr/>
        </p:nvSpPr>
        <p:spPr>
          <a:xfrm>
            <a:off x="732793" y="244033"/>
            <a:ext cx="316612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dirty="0">
                <a:solidFill>
                  <a:schemeClr val="bg1"/>
                </a:solidFill>
                <a:latin typeface="Arial" panose="020B0604020202020204" pitchFamily="34" charset="0"/>
                <a:cs typeface="Arial" panose="020B0604020202020204" pitchFamily="34" charset="0"/>
              </a:rPr>
              <a:t>Environment and Land Tribunals Ontario</a:t>
            </a:r>
          </a:p>
        </p:txBody>
      </p:sp>
      <p:sp>
        <p:nvSpPr>
          <p:cNvPr id="3" name="Title 2"/>
          <p:cNvSpPr>
            <a:spLocks noGrp="1"/>
          </p:cNvSpPr>
          <p:nvPr>
            <p:ph type="title"/>
          </p:nvPr>
        </p:nvSpPr>
        <p:spPr/>
        <p:txBody>
          <a:bodyPr/>
          <a:lstStyle/>
          <a:p>
            <a:pPr algn="l"/>
            <a:r>
              <a:rPr lang="en-CA" b="1" dirty="0">
                <a:solidFill>
                  <a:srgbClr val="006C3B"/>
                </a:solidFill>
                <a:latin typeface="Arial" panose="020B0604020202020204" pitchFamily="34" charset="0"/>
                <a:cs typeface="Arial" panose="020B0604020202020204" pitchFamily="34" charset="0"/>
              </a:rPr>
              <a:t>The ARB</a:t>
            </a:r>
          </a:p>
        </p:txBody>
      </p:sp>
      <p:sp>
        <p:nvSpPr>
          <p:cNvPr id="15" name="Content Placeholder 14"/>
          <p:cNvSpPr>
            <a:spLocks noGrp="1"/>
          </p:cNvSpPr>
          <p:nvPr>
            <p:ph idx="1"/>
          </p:nvPr>
        </p:nvSpPr>
        <p:spPr/>
        <p:txBody>
          <a:bodyPr>
            <a:normAutofit/>
          </a:bodyPr>
          <a:lstStyle/>
          <a:p>
            <a:r>
              <a:rPr lang="en-CA" dirty="0"/>
              <a:t>The ARB has multiple mandates under the Assessment and related legislation.</a:t>
            </a:r>
          </a:p>
          <a:p>
            <a:r>
              <a:rPr lang="en-CA" dirty="0"/>
              <a:t>Its two key mandate includes:</a:t>
            </a:r>
          </a:p>
          <a:p>
            <a:pPr lvl="1"/>
            <a:r>
              <a:rPr lang="en-CA" sz="3200" dirty="0"/>
              <a:t> determining correct current value assessment (and related issues like classification) under the Assessment Act</a:t>
            </a:r>
          </a:p>
          <a:p>
            <a:pPr lvl="1"/>
            <a:r>
              <a:rPr lang="en-CA" sz="3200" dirty="0"/>
              <a:t> tax appeals under the Municipal Act and City of Toronto Act </a:t>
            </a:r>
          </a:p>
        </p:txBody>
      </p:sp>
      <p:sp>
        <p:nvSpPr>
          <p:cNvPr id="2" name="Date Placeholder 1"/>
          <p:cNvSpPr>
            <a:spLocks noGrp="1"/>
          </p:cNvSpPr>
          <p:nvPr>
            <p:ph type="dt" sz="half" idx="10"/>
          </p:nvPr>
        </p:nvSpPr>
        <p:spPr/>
        <p:txBody>
          <a:bodyPr/>
          <a:lstStyle/>
          <a:p>
            <a:fld id="{D0D57A21-6920-44FC-93BE-039A707C5043}" type="datetime1">
              <a:rPr lang="en-CA" smtClean="0">
                <a:latin typeface="Arial" panose="020B0604020202020204" pitchFamily="34" charset="0"/>
                <a:cs typeface="Arial" panose="020B0604020202020204" pitchFamily="34" charset="0"/>
              </a:rPr>
              <a:t>2018-10-12</a:t>
            </a:fld>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9CCC432-C880-4B8A-A962-E599706BC8F4}" type="slidenum">
              <a:rPr lang="en-CA" smtClean="0">
                <a:latin typeface="Arial" panose="020B0604020202020204" pitchFamily="34" charset="0"/>
                <a:cs typeface="Arial" panose="020B0604020202020204" pitchFamily="34" charset="0"/>
              </a:rPr>
              <a:t>3</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6983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0962" y="93345"/>
            <a:ext cx="8949693" cy="6669405"/>
          </a:xfrm>
          <a:prstGeom prst="rect">
            <a:avLst/>
          </a:prstGeom>
          <a:noFill/>
          <a:ln w="127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807F83"/>
              </a:solidFill>
            </a:endParaRPr>
          </a:p>
        </p:txBody>
      </p:sp>
      <p:sp>
        <p:nvSpPr>
          <p:cNvPr id="10" name="Title 3"/>
          <p:cNvSpPr txBox="1">
            <a:spLocks/>
          </p:cNvSpPr>
          <p:nvPr/>
        </p:nvSpPr>
        <p:spPr>
          <a:xfrm>
            <a:off x="732793" y="244033"/>
            <a:ext cx="316612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dirty="0">
                <a:solidFill>
                  <a:schemeClr val="bg1"/>
                </a:solidFill>
                <a:latin typeface="Arial" panose="020B0604020202020204" pitchFamily="34" charset="0"/>
                <a:cs typeface="Arial" panose="020B0604020202020204" pitchFamily="34" charset="0"/>
              </a:rPr>
              <a:t>Environment and Land Tribunals Ontario</a:t>
            </a:r>
          </a:p>
        </p:txBody>
      </p:sp>
      <p:sp>
        <p:nvSpPr>
          <p:cNvPr id="3" name="Title 2"/>
          <p:cNvSpPr>
            <a:spLocks noGrp="1"/>
          </p:cNvSpPr>
          <p:nvPr>
            <p:ph type="title"/>
          </p:nvPr>
        </p:nvSpPr>
        <p:spPr/>
        <p:txBody>
          <a:bodyPr/>
          <a:lstStyle/>
          <a:p>
            <a:pPr algn="l"/>
            <a:r>
              <a:rPr lang="en-CA" b="1" dirty="0">
                <a:solidFill>
                  <a:srgbClr val="006C3B"/>
                </a:solidFill>
                <a:latin typeface="Arial" panose="020B0604020202020204" pitchFamily="34" charset="0"/>
                <a:cs typeface="Arial" panose="020B0604020202020204" pitchFamily="34" charset="0"/>
              </a:rPr>
              <a:t>The ARB</a:t>
            </a:r>
          </a:p>
        </p:txBody>
      </p:sp>
      <p:sp>
        <p:nvSpPr>
          <p:cNvPr id="15" name="Content Placeholder 14"/>
          <p:cNvSpPr>
            <a:spLocks noGrp="1"/>
          </p:cNvSpPr>
          <p:nvPr>
            <p:ph idx="1"/>
          </p:nvPr>
        </p:nvSpPr>
        <p:spPr/>
        <p:txBody>
          <a:bodyPr>
            <a:normAutofit/>
          </a:bodyPr>
          <a:lstStyle/>
          <a:p>
            <a:pPr>
              <a:defRPr/>
            </a:pPr>
            <a:r>
              <a:rPr lang="en-CA" sz="2000" dirty="0"/>
              <a:t>The ARB’s primary role is to adjudicate disputes regarding property assessments, classifications and some tax matters. </a:t>
            </a:r>
          </a:p>
          <a:p>
            <a:pPr>
              <a:defRPr/>
            </a:pPr>
            <a:endParaRPr lang="en-CA" sz="2000" dirty="0"/>
          </a:p>
          <a:p>
            <a:pPr>
              <a:defRPr/>
            </a:pPr>
            <a:r>
              <a:rPr lang="en-CA" sz="2000" dirty="0"/>
              <a:t>Under the </a:t>
            </a:r>
            <a:r>
              <a:rPr lang="en-CA" sz="2000" i="1" dirty="0"/>
              <a:t>Assessment Act</a:t>
            </a:r>
            <a:r>
              <a:rPr lang="en-CA" sz="2000" dirty="0"/>
              <a:t>, the Municipal Property Assessment Corporation assesses all properties in Ontario every four years based on current value. The assessed value, along with the property tax class, is used to determine taxes paid to municipalities and school boards by property owners. </a:t>
            </a:r>
          </a:p>
          <a:p>
            <a:pPr>
              <a:defRPr/>
            </a:pPr>
            <a:endParaRPr lang="en-CA" sz="2000" dirty="0"/>
          </a:p>
          <a:p>
            <a:pPr>
              <a:defRPr/>
            </a:pPr>
            <a:r>
              <a:rPr lang="en-CA" sz="2000" dirty="0"/>
              <a:t>Property owners can:</a:t>
            </a:r>
          </a:p>
          <a:p>
            <a:pPr lvl="1">
              <a:buFont typeface="Courier New" pitchFamily="49" charset="0"/>
              <a:buChar char="o"/>
              <a:defRPr/>
            </a:pPr>
            <a:r>
              <a:rPr lang="en-CA" altLang="en-US" sz="2000" dirty="0"/>
              <a:t>Appeal the assessed value or the property class to the ARB. </a:t>
            </a:r>
          </a:p>
          <a:p>
            <a:pPr lvl="1">
              <a:buFont typeface="Courier New" pitchFamily="49" charset="0"/>
              <a:buChar char="o"/>
              <a:defRPr/>
            </a:pPr>
            <a:r>
              <a:rPr lang="en-CA" altLang="en-US" sz="2000" dirty="0"/>
              <a:t>Apply for a reduction in the amount of taxes they are required to pay due to destitute circumstances.</a:t>
            </a:r>
          </a:p>
          <a:p>
            <a:pPr lvl="1">
              <a:buFont typeface="Courier New" pitchFamily="49" charset="0"/>
              <a:buChar char="o"/>
              <a:defRPr/>
            </a:pPr>
            <a:endParaRPr lang="en-CA" altLang="en-US" sz="1400" dirty="0"/>
          </a:p>
        </p:txBody>
      </p:sp>
      <p:sp>
        <p:nvSpPr>
          <p:cNvPr id="2" name="Date Placeholder 1"/>
          <p:cNvSpPr>
            <a:spLocks noGrp="1"/>
          </p:cNvSpPr>
          <p:nvPr>
            <p:ph type="dt" sz="half" idx="10"/>
          </p:nvPr>
        </p:nvSpPr>
        <p:spPr/>
        <p:txBody>
          <a:bodyPr/>
          <a:lstStyle/>
          <a:p>
            <a:fld id="{D0D57A21-6920-44FC-93BE-039A707C5043}" type="datetime1">
              <a:rPr lang="en-CA" smtClean="0">
                <a:latin typeface="Arial" panose="020B0604020202020204" pitchFamily="34" charset="0"/>
                <a:cs typeface="Arial" panose="020B0604020202020204" pitchFamily="34" charset="0"/>
              </a:rPr>
              <a:t>2018-10-12</a:t>
            </a:fld>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9CCC432-C880-4B8A-A962-E599706BC8F4}" type="slidenum">
              <a:rPr lang="en-CA" smtClean="0">
                <a:latin typeface="Arial" panose="020B0604020202020204" pitchFamily="34" charset="0"/>
                <a:cs typeface="Arial" panose="020B0604020202020204" pitchFamily="34" charset="0"/>
              </a:rPr>
              <a:t>4</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1156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0962" y="93345"/>
            <a:ext cx="8949693" cy="6669405"/>
          </a:xfrm>
          <a:prstGeom prst="rect">
            <a:avLst/>
          </a:prstGeom>
          <a:noFill/>
          <a:ln w="127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807F83"/>
              </a:solidFill>
            </a:endParaRPr>
          </a:p>
        </p:txBody>
      </p:sp>
      <p:sp>
        <p:nvSpPr>
          <p:cNvPr id="10" name="Title 3"/>
          <p:cNvSpPr txBox="1">
            <a:spLocks/>
          </p:cNvSpPr>
          <p:nvPr/>
        </p:nvSpPr>
        <p:spPr>
          <a:xfrm>
            <a:off x="732793" y="244033"/>
            <a:ext cx="316612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dirty="0">
                <a:solidFill>
                  <a:schemeClr val="bg1"/>
                </a:solidFill>
                <a:latin typeface="Arial" panose="020B0604020202020204" pitchFamily="34" charset="0"/>
                <a:cs typeface="Arial" panose="020B0604020202020204" pitchFamily="34" charset="0"/>
              </a:rPr>
              <a:t>Environment and Land Tribunals Ontario</a:t>
            </a:r>
          </a:p>
        </p:txBody>
      </p:sp>
      <p:sp>
        <p:nvSpPr>
          <p:cNvPr id="3" name="Title 2"/>
          <p:cNvSpPr>
            <a:spLocks noGrp="1"/>
          </p:cNvSpPr>
          <p:nvPr>
            <p:ph type="title"/>
          </p:nvPr>
        </p:nvSpPr>
        <p:spPr/>
        <p:txBody>
          <a:bodyPr>
            <a:normAutofit/>
          </a:bodyPr>
          <a:lstStyle/>
          <a:p>
            <a:pPr algn="l"/>
            <a:r>
              <a:rPr lang="en-CA" b="1" dirty="0">
                <a:solidFill>
                  <a:srgbClr val="006C3B"/>
                </a:solidFill>
                <a:latin typeface="Arial" panose="020B0604020202020204" pitchFamily="34" charset="0"/>
                <a:cs typeface="Arial" panose="020B0604020202020204" pitchFamily="34" charset="0"/>
              </a:rPr>
              <a:t>Quick Overview of Statistics</a:t>
            </a:r>
          </a:p>
        </p:txBody>
      </p:sp>
      <p:sp>
        <p:nvSpPr>
          <p:cNvPr id="15" name="Content Placeholder 14"/>
          <p:cNvSpPr>
            <a:spLocks noGrp="1"/>
          </p:cNvSpPr>
          <p:nvPr>
            <p:ph idx="1"/>
          </p:nvPr>
        </p:nvSpPr>
        <p:spPr/>
        <p:txBody>
          <a:bodyPr>
            <a:normAutofit/>
          </a:bodyPr>
          <a:lstStyle/>
          <a:p>
            <a:pPr marL="0" indent="0">
              <a:buNone/>
            </a:pPr>
            <a:r>
              <a:rPr lang="en-CA" sz="2800" dirty="0"/>
              <a:t>As of September 1, 2018</a:t>
            </a:r>
          </a:p>
          <a:p>
            <a:pPr marL="0" indent="0">
              <a:buNone/>
            </a:pPr>
            <a:endParaRPr lang="en-CA" sz="2800" dirty="0"/>
          </a:p>
          <a:p>
            <a:r>
              <a:rPr lang="en-CA" sz="2800" dirty="0"/>
              <a:t>Active assessment appeals 69,488</a:t>
            </a:r>
          </a:p>
          <a:p>
            <a:r>
              <a:rPr lang="en-CA" sz="2800" dirty="0"/>
              <a:t>Properties 25,991</a:t>
            </a:r>
          </a:p>
          <a:p>
            <a:r>
              <a:rPr lang="en-CA" sz="2800" dirty="0"/>
              <a:t>Active tax appeals 821</a:t>
            </a:r>
          </a:p>
          <a:p>
            <a:r>
              <a:rPr lang="en-CA" sz="2800" dirty="0"/>
              <a:t>Majority of appeals within 2017 -2018 years</a:t>
            </a:r>
          </a:p>
        </p:txBody>
      </p:sp>
      <p:sp>
        <p:nvSpPr>
          <p:cNvPr id="2" name="Date Placeholder 1"/>
          <p:cNvSpPr>
            <a:spLocks noGrp="1"/>
          </p:cNvSpPr>
          <p:nvPr>
            <p:ph type="dt" sz="half" idx="10"/>
          </p:nvPr>
        </p:nvSpPr>
        <p:spPr/>
        <p:txBody>
          <a:bodyPr/>
          <a:lstStyle/>
          <a:p>
            <a:fld id="{D0D57A21-6920-44FC-93BE-039A707C5043}" type="datetime1">
              <a:rPr lang="en-CA" smtClean="0">
                <a:latin typeface="Arial" panose="020B0604020202020204" pitchFamily="34" charset="0"/>
                <a:cs typeface="Arial" panose="020B0604020202020204" pitchFamily="34" charset="0"/>
              </a:rPr>
              <a:t>2018-10-12</a:t>
            </a:fld>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9CCC432-C880-4B8A-A962-E599706BC8F4}" type="slidenum">
              <a:rPr lang="en-CA" smtClean="0">
                <a:latin typeface="Arial" panose="020B0604020202020204" pitchFamily="34" charset="0"/>
                <a:cs typeface="Arial" panose="020B0604020202020204" pitchFamily="34" charset="0"/>
              </a:rPr>
              <a:t>5</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5096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0962" y="93345"/>
            <a:ext cx="8949693" cy="6669405"/>
          </a:xfrm>
          <a:prstGeom prst="rect">
            <a:avLst/>
          </a:prstGeom>
          <a:noFill/>
          <a:ln w="127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807F83"/>
              </a:solidFill>
            </a:endParaRPr>
          </a:p>
        </p:txBody>
      </p:sp>
      <p:sp>
        <p:nvSpPr>
          <p:cNvPr id="10" name="Title 3"/>
          <p:cNvSpPr txBox="1">
            <a:spLocks/>
          </p:cNvSpPr>
          <p:nvPr/>
        </p:nvSpPr>
        <p:spPr>
          <a:xfrm>
            <a:off x="732793" y="244033"/>
            <a:ext cx="316612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dirty="0">
                <a:solidFill>
                  <a:schemeClr val="bg1"/>
                </a:solidFill>
                <a:latin typeface="Arial" panose="020B0604020202020204" pitchFamily="34" charset="0"/>
                <a:cs typeface="Arial" panose="020B0604020202020204" pitchFamily="34" charset="0"/>
              </a:rPr>
              <a:t>Environment and Land Tribunals Ontario</a:t>
            </a:r>
          </a:p>
        </p:txBody>
      </p:sp>
      <p:sp>
        <p:nvSpPr>
          <p:cNvPr id="3" name="Title 2"/>
          <p:cNvSpPr>
            <a:spLocks noGrp="1"/>
          </p:cNvSpPr>
          <p:nvPr>
            <p:ph type="title"/>
          </p:nvPr>
        </p:nvSpPr>
        <p:spPr/>
        <p:txBody>
          <a:bodyPr>
            <a:normAutofit/>
          </a:bodyPr>
          <a:lstStyle/>
          <a:p>
            <a:pPr algn="l"/>
            <a:r>
              <a:rPr lang="en-CA" b="1" dirty="0">
                <a:solidFill>
                  <a:srgbClr val="006C3B"/>
                </a:solidFill>
                <a:latin typeface="Arial" panose="020B0604020202020204" pitchFamily="34" charset="0"/>
                <a:cs typeface="Arial" panose="020B0604020202020204" pitchFamily="34" charset="0"/>
              </a:rPr>
              <a:t>ARB Audit 2017</a:t>
            </a:r>
          </a:p>
        </p:txBody>
      </p:sp>
      <p:sp>
        <p:nvSpPr>
          <p:cNvPr id="15" name="Content Placeholder 14"/>
          <p:cNvSpPr>
            <a:spLocks noGrp="1"/>
          </p:cNvSpPr>
          <p:nvPr>
            <p:ph idx="1"/>
          </p:nvPr>
        </p:nvSpPr>
        <p:spPr/>
        <p:txBody>
          <a:bodyPr>
            <a:normAutofit fontScale="92500" lnSpcReduction="20000"/>
          </a:bodyPr>
          <a:lstStyle/>
          <a:p>
            <a:pPr marL="57150" indent="0">
              <a:buNone/>
            </a:pPr>
            <a:r>
              <a:rPr lang="en-US" sz="2800" dirty="0"/>
              <a:t>The Office of the Auditor General of Ontario (OAGO) recently conducted a value-for-money audit in the 2016/17 audit year for the Board</a:t>
            </a:r>
            <a:endParaRPr lang="en-CA" sz="2800" dirty="0"/>
          </a:p>
          <a:p>
            <a:pPr marL="0" indent="0">
              <a:buNone/>
            </a:pPr>
            <a:r>
              <a:rPr lang="en-US" sz="2800" dirty="0"/>
              <a:t>      Specific concerns in the audit include:</a:t>
            </a:r>
            <a:endParaRPr lang="en-CA" sz="2800" dirty="0"/>
          </a:p>
          <a:p>
            <a:r>
              <a:rPr lang="en-US" sz="2800" dirty="0"/>
              <a:t>Large unresolved appeals continues, with some appeals dating back to 1998</a:t>
            </a:r>
          </a:p>
          <a:p>
            <a:r>
              <a:rPr lang="en-US" sz="2800" dirty="0"/>
              <a:t>Delays in resolving large-dollar, non-residential appeals have created uncertainty for small municipalities</a:t>
            </a:r>
            <a:endParaRPr lang="en-CA" sz="2800" dirty="0"/>
          </a:p>
          <a:p>
            <a:r>
              <a:rPr lang="en-US" sz="2800" dirty="0"/>
              <a:t>Cancellation of approximately 2, 750 hearings in 2013-2016 resulting in cancellation of close to 3,130 hearing days</a:t>
            </a:r>
            <a:endParaRPr lang="en-CA" sz="2800" dirty="0"/>
          </a:p>
        </p:txBody>
      </p:sp>
      <p:sp>
        <p:nvSpPr>
          <p:cNvPr id="2" name="Date Placeholder 1"/>
          <p:cNvSpPr>
            <a:spLocks noGrp="1"/>
          </p:cNvSpPr>
          <p:nvPr>
            <p:ph type="dt" sz="half" idx="10"/>
          </p:nvPr>
        </p:nvSpPr>
        <p:spPr/>
        <p:txBody>
          <a:bodyPr/>
          <a:lstStyle/>
          <a:p>
            <a:fld id="{D0D57A21-6920-44FC-93BE-039A707C5043}" type="datetime1">
              <a:rPr lang="en-CA" smtClean="0">
                <a:latin typeface="Arial" panose="020B0604020202020204" pitchFamily="34" charset="0"/>
                <a:cs typeface="Arial" panose="020B0604020202020204" pitchFamily="34" charset="0"/>
              </a:rPr>
              <a:t>2018-10-12</a:t>
            </a:fld>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9CCC432-C880-4B8A-A962-E599706BC8F4}" type="slidenum">
              <a:rPr lang="en-CA" smtClean="0">
                <a:latin typeface="Arial" panose="020B0604020202020204" pitchFamily="34" charset="0"/>
                <a:cs typeface="Arial" panose="020B0604020202020204" pitchFamily="34" charset="0"/>
              </a:rPr>
              <a:t>6</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653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0962" y="93345"/>
            <a:ext cx="8949693" cy="6669405"/>
          </a:xfrm>
          <a:prstGeom prst="rect">
            <a:avLst/>
          </a:prstGeom>
          <a:noFill/>
          <a:ln w="127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807F83"/>
              </a:solidFill>
            </a:endParaRPr>
          </a:p>
        </p:txBody>
      </p:sp>
      <p:sp>
        <p:nvSpPr>
          <p:cNvPr id="10" name="Title 3"/>
          <p:cNvSpPr txBox="1">
            <a:spLocks/>
          </p:cNvSpPr>
          <p:nvPr/>
        </p:nvSpPr>
        <p:spPr>
          <a:xfrm>
            <a:off x="732793" y="244033"/>
            <a:ext cx="316612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200" dirty="0">
                <a:solidFill>
                  <a:schemeClr val="bg1"/>
                </a:solidFill>
                <a:latin typeface="Arial" panose="020B0604020202020204" pitchFamily="34" charset="0"/>
                <a:cs typeface="Arial" panose="020B0604020202020204" pitchFamily="34" charset="0"/>
              </a:rPr>
              <a:t>Environment and Land Tribunals Ontario</a:t>
            </a:r>
          </a:p>
        </p:txBody>
      </p:sp>
      <p:sp>
        <p:nvSpPr>
          <p:cNvPr id="3" name="Title 2"/>
          <p:cNvSpPr>
            <a:spLocks noGrp="1"/>
          </p:cNvSpPr>
          <p:nvPr>
            <p:ph type="title"/>
          </p:nvPr>
        </p:nvSpPr>
        <p:spPr/>
        <p:txBody>
          <a:bodyPr>
            <a:normAutofit fontScale="90000"/>
          </a:bodyPr>
          <a:lstStyle/>
          <a:p>
            <a:r>
              <a:rPr lang="en-CA" b="1" dirty="0">
                <a:solidFill>
                  <a:srgbClr val="006C3B"/>
                </a:solidFill>
                <a:latin typeface="Arial" panose="020B0604020202020204" pitchFamily="34" charset="0"/>
                <a:cs typeface="Arial" panose="020B0604020202020204" pitchFamily="34" charset="0"/>
              </a:rPr>
              <a:t>Overview to How the New Process Works</a:t>
            </a:r>
          </a:p>
        </p:txBody>
      </p:sp>
      <p:sp>
        <p:nvSpPr>
          <p:cNvPr id="15" name="Content Placeholder 14"/>
          <p:cNvSpPr>
            <a:spLocks noGrp="1"/>
          </p:cNvSpPr>
          <p:nvPr>
            <p:ph idx="1"/>
          </p:nvPr>
        </p:nvSpPr>
        <p:spPr/>
        <p:txBody>
          <a:bodyPr>
            <a:normAutofit/>
          </a:bodyPr>
          <a:lstStyle/>
          <a:p>
            <a:pPr marL="1828800" lvl="4" indent="0">
              <a:buNone/>
            </a:pPr>
            <a:endParaRPr lang="en-CA" sz="3200" dirty="0">
              <a:sym typeface="Wingdings" pitchFamily="2" charset="2"/>
            </a:endParaRPr>
          </a:p>
          <a:p>
            <a:r>
              <a:rPr lang="en-CA" dirty="0"/>
              <a:t>Appeal filed </a:t>
            </a:r>
            <a:r>
              <a:rPr lang="en-CA" dirty="0">
                <a:sym typeface="Wingdings" pitchFamily="2" charset="2"/>
              </a:rPr>
              <a:t>”Commencement Date” Set in Consultation with Parties</a:t>
            </a:r>
          </a:p>
          <a:p>
            <a:r>
              <a:rPr lang="en-CA" dirty="0">
                <a:sym typeface="Wingdings" pitchFamily="2" charset="2"/>
              </a:rPr>
              <a:t>“Schedule of Events” </a:t>
            </a:r>
          </a:p>
          <a:p>
            <a:pPr lvl="1"/>
            <a:r>
              <a:rPr lang="en-CA" dirty="0">
                <a:sym typeface="Wingdings" pitchFamily="2" charset="2"/>
              </a:rPr>
              <a:t>Disclosure / Exchange of Documents</a:t>
            </a:r>
          </a:p>
          <a:p>
            <a:pPr lvl="1"/>
            <a:r>
              <a:rPr lang="en-CA" dirty="0">
                <a:sym typeface="Wingdings" pitchFamily="2" charset="2"/>
              </a:rPr>
              <a:t>Exchange of Pleadings </a:t>
            </a:r>
          </a:p>
          <a:p>
            <a:r>
              <a:rPr lang="en-CA" dirty="0">
                <a:sym typeface="Wingdings" pitchFamily="2" charset="2"/>
              </a:rPr>
              <a:t>“Mandatory Meeting” Notice to Board </a:t>
            </a:r>
          </a:p>
          <a:p>
            <a:pPr lvl="1"/>
            <a:r>
              <a:rPr lang="en-CA" dirty="0">
                <a:sym typeface="Wingdings" pitchFamily="2" charset="2"/>
              </a:rPr>
              <a:t>Settlement Conference, mediation or hearing</a:t>
            </a:r>
            <a:endParaRPr lang="en-CA" dirty="0"/>
          </a:p>
          <a:p>
            <a:pPr marL="0" indent="0">
              <a:buNone/>
            </a:pPr>
            <a:endParaRPr lang="en-CA" sz="2800" dirty="0"/>
          </a:p>
        </p:txBody>
      </p:sp>
      <p:sp>
        <p:nvSpPr>
          <p:cNvPr id="2" name="Date Placeholder 1"/>
          <p:cNvSpPr>
            <a:spLocks noGrp="1"/>
          </p:cNvSpPr>
          <p:nvPr>
            <p:ph type="dt" sz="half" idx="10"/>
          </p:nvPr>
        </p:nvSpPr>
        <p:spPr/>
        <p:txBody>
          <a:bodyPr/>
          <a:lstStyle/>
          <a:p>
            <a:fld id="{D0D57A21-6920-44FC-93BE-039A707C5043}" type="datetime1">
              <a:rPr lang="en-CA" smtClean="0">
                <a:latin typeface="Arial" panose="020B0604020202020204" pitchFamily="34" charset="0"/>
                <a:cs typeface="Arial" panose="020B0604020202020204" pitchFamily="34" charset="0"/>
              </a:rPr>
              <a:t>2018-10-12</a:t>
            </a:fld>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9CCC432-C880-4B8A-A962-E599706BC8F4}" type="slidenum">
              <a:rPr lang="en-CA" smtClean="0">
                <a:latin typeface="Arial" panose="020B0604020202020204" pitchFamily="34" charset="0"/>
                <a:cs typeface="Arial" panose="020B0604020202020204" pitchFamily="34" charset="0"/>
              </a:rPr>
              <a:t>7</a:t>
            </a:fld>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5296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“Commencement Dates”</a:t>
            </a:r>
          </a:p>
        </p:txBody>
      </p:sp>
      <p:sp>
        <p:nvSpPr>
          <p:cNvPr id="3" name="Content Placeholder 2"/>
          <p:cNvSpPr>
            <a:spLocks noGrp="1"/>
          </p:cNvSpPr>
          <p:nvPr>
            <p:ph idx="1"/>
          </p:nvPr>
        </p:nvSpPr>
        <p:spPr/>
        <p:txBody>
          <a:bodyPr/>
          <a:lstStyle/>
          <a:p>
            <a:pPr marL="0" indent="0">
              <a:buNone/>
            </a:pPr>
            <a:r>
              <a:rPr lang="en-CA" sz="2800" b="1" dirty="0"/>
              <a:t>Under the new system:</a:t>
            </a:r>
          </a:p>
          <a:p>
            <a:pPr lvl="1"/>
            <a:r>
              <a:rPr lang="en-CA" sz="2400" dirty="0"/>
              <a:t>The Board will evenly distribute the hearing over appeals over the four year cycle.</a:t>
            </a:r>
          </a:p>
          <a:p>
            <a:pPr lvl="1"/>
            <a:endParaRPr lang="en-CA" sz="1200" dirty="0"/>
          </a:p>
          <a:p>
            <a:pPr lvl="1"/>
            <a:r>
              <a:rPr lang="en-CA" sz="2400" dirty="0"/>
              <a:t>The Board will assign a date on which the parties to an appeal are required to begin working on the appeal  [Commencement Day].</a:t>
            </a:r>
          </a:p>
          <a:p>
            <a:pPr lvl="1"/>
            <a:endParaRPr lang="en-CA" sz="1200" dirty="0"/>
          </a:p>
          <a:p>
            <a:pPr lvl="1"/>
            <a:r>
              <a:rPr lang="en-CA" sz="2400" dirty="0"/>
              <a:t>The Board will also set a schedule of fixed due dates for completion of all the steps necessary to either settle or adjudicate the appeal  [Schedule of Events].</a:t>
            </a:r>
          </a:p>
          <a:p>
            <a:pPr marL="0" indent="0">
              <a:buNone/>
            </a:pPr>
            <a:endParaRPr lang="en-CA" sz="2800" dirty="0"/>
          </a:p>
          <a:p>
            <a:endParaRPr lang="en-CA" dirty="0"/>
          </a:p>
        </p:txBody>
      </p:sp>
      <p:sp>
        <p:nvSpPr>
          <p:cNvPr id="4" name="Date Placeholder 3"/>
          <p:cNvSpPr>
            <a:spLocks noGrp="1"/>
          </p:cNvSpPr>
          <p:nvPr>
            <p:ph type="dt" sz="half" idx="10"/>
          </p:nvPr>
        </p:nvSpPr>
        <p:spPr/>
        <p:txBody>
          <a:bodyPr/>
          <a:lstStyle/>
          <a:p>
            <a:fld id="{6581937E-CEDF-4448-BD4C-839F096CEBB8}" type="datetime1">
              <a:rPr lang="en-CA" smtClean="0"/>
              <a:t>2018-10-12</a:t>
            </a:fld>
            <a:endParaRPr lang="en-CA"/>
          </a:p>
        </p:txBody>
      </p:sp>
      <p:sp>
        <p:nvSpPr>
          <p:cNvPr id="5" name="Slide Number Placeholder 4"/>
          <p:cNvSpPr>
            <a:spLocks noGrp="1"/>
          </p:cNvSpPr>
          <p:nvPr>
            <p:ph type="sldNum" sz="quarter" idx="12"/>
          </p:nvPr>
        </p:nvSpPr>
        <p:spPr/>
        <p:txBody>
          <a:bodyPr/>
          <a:lstStyle/>
          <a:p>
            <a:fld id="{59CCC432-C880-4B8A-A962-E599706BC8F4}" type="slidenum">
              <a:rPr lang="en-CA" smtClean="0"/>
              <a:t>8</a:t>
            </a:fld>
            <a:endParaRPr lang="en-CA"/>
          </a:p>
        </p:txBody>
      </p:sp>
    </p:spTree>
    <p:extLst>
      <p:ext uri="{BB962C8B-B14F-4D97-AF65-F5344CB8AC3E}">
        <p14:creationId xmlns:p14="http://schemas.microsoft.com/office/powerpoint/2010/main" val="1149417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“Commencement Date”</a:t>
            </a:r>
          </a:p>
        </p:txBody>
      </p:sp>
      <p:sp>
        <p:nvSpPr>
          <p:cNvPr id="3" name="Content Placeholder 2"/>
          <p:cNvSpPr>
            <a:spLocks noGrp="1"/>
          </p:cNvSpPr>
          <p:nvPr>
            <p:ph idx="1"/>
          </p:nvPr>
        </p:nvSpPr>
        <p:spPr/>
        <p:txBody>
          <a:bodyPr>
            <a:normAutofit fontScale="92500"/>
          </a:bodyPr>
          <a:lstStyle/>
          <a:p>
            <a:pPr marL="0" indent="0">
              <a:buNone/>
            </a:pPr>
            <a:r>
              <a:rPr lang="en-CA" dirty="0"/>
              <a:t>ARB/MPAC worked to create an algorithm to:</a:t>
            </a:r>
          </a:p>
          <a:p>
            <a:r>
              <a:rPr lang="en-CA" dirty="0"/>
              <a:t>Equally spread appeals throughout 4 years</a:t>
            </a:r>
          </a:p>
          <a:p>
            <a:r>
              <a:rPr lang="en-CA" dirty="0"/>
              <a:t>Average number of properties/month – 650</a:t>
            </a:r>
          </a:p>
          <a:p>
            <a:r>
              <a:rPr lang="en-CA" dirty="0"/>
              <a:t>First commencement date was July 2017</a:t>
            </a:r>
          </a:p>
          <a:p>
            <a:r>
              <a:rPr lang="en-CA" dirty="0"/>
              <a:t>Last commencement date is December 2020</a:t>
            </a:r>
          </a:p>
          <a:p>
            <a:pPr marL="0" indent="0">
              <a:buNone/>
            </a:pPr>
            <a:r>
              <a:rPr lang="en-CA" dirty="0"/>
              <a:t>Introduction of Complaints Coordinator for all parties to help streamline any issues</a:t>
            </a:r>
          </a:p>
          <a:p>
            <a:endParaRPr lang="en-CA" dirty="0"/>
          </a:p>
        </p:txBody>
      </p:sp>
      <p:sp>
        <p:nvSpPr>
          <p:cNvPr id="4" name="Date Placeholder 3"/>
          <p:cNvSpPr>
            <a:spLocks noGrp="1"/>
          </p:cNvSpPr>
          <p:nvPr>
            <p:ph type="dt" sz="half" idx="10"/>
          </p:nvPr>
        </p:nvSpPr>
        <p:spPr/>
        <p:txBody>
          <a:bodyPr/>
          <a:lstStyle/>
          <a:p>
            <a:fld id="{6581937E-CEDF-4448-BD4C-839F096CEBB8}" type="datetime1">
              <a:rPr lang="en-CA" smtClean="0"/>
              <a:t>2018-10-12</a:t>
            </a:fld>
            <a:endParaRPr lang="en-CA"/>
          </a:p>
        </p:txBody>
      </p:sp>
      <p:sp>
        <p:nvSpPr>
          <p:cNvPr id="5" name="Slide Number Placeholder 4"/>
          <p:cNvSpPr>
            <a:spLocks noGrp="1"/>
          </p:cNvSpPr>
          <p:nvPr>
            <p:ph type="sldNum" sz="quarter" idx="12"/>
          </p:nvPr>
        </p:nvSpPr>
        <p:spPr/>
        <p:txBody>
          <a:bodyPr/>
          <a:lstStyle/>
          <a:p>
            <a:fld id="{59CCC432-C880-4B8A-A962-E599706BC8F4}" type="slidenum">
              <a:rPr lang="en-CA" smtClean="0"/>
              <a:t>9</a:t>
            </a:fld>
            <a:endParaRPr lang="en-CA"/>
          </a:p>
        </p:txBody>
      </p:sp>
    </p:spTree>
    <p:extLst>
      <p:ext uri="{BB962C8B-B14F-4D97-AF65-F5344CB8AC3E}">
        <p14:creationId xmlns:p14="http://schemas.microsoft.com/office/powerpoint/2010/main" val="689991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1130</Words>
  <Application>Microsoft Office PowerPoint</Application>
  <PresentationFormat>On-screen Show (4:3)</PresentationFormat>
  <Paragraphs>164</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Courier New</vt:lpstr>
      <vt:lpstr>Wingdings</vt:lpstr>
      <vt:lpstr>Office Theme</vt:lpstr>
      <vt:lpstr>PowerPoint Presentation</vt:lpstr>
      <vt:lpstr>Agenda</vt:lpstr>
      <vt:lpstr>The ARB</vt:lpstr>
      <vt:lpstr>The ARB</vt:lpstr>
      <vt:lpstr>Quick Overview of Statistics</vt:lpstr>
      <vt:lpstr>ARB Audit 2017</vt:lpstr>
      <vt:lpstr>Overview to How the New Process Works</vt:lpstr>
      <vt:lpstr>“Commencement Dates”</vt:lpstr>
      <vt:lpstr>“Commencement Date”</vt:lpstr>
      <vt:lpstr>Schedule of Events </vt:lpstr>
      <vt:lpstr>Mandatory Meeting</vt:lpstr>
      <vt:lpstr>Settlement Conference</vt:lpstr>
      <vt:lpstr>Settlement Conferences</vt:lpstr>
      <vt:lpstr>Appeal Management Advisory Committee (AMAC)</vt:lpstr>
      <vt:lpstr>Advisory Rules Review  Committee (ARRC)</vt:lpstr>
      <vt:lpstr>Expedited Board Directions</vt:lpstr>
      <vt:lpstr>Additional Initiatives</vt:lpstr>
      <vt:lpstr>Registrar Contact Information</vt:lpstr>
      <vt:lpstr>For more information…</vt:lpstr>
    </vt:vector>
  </TitlesOfParts>
  <Company>MGS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Toye, Ben (MAG)</dc:creator>
  <cp:lastModifiedBy>Daphne Simon</cp:lastModifiedBy>
  <cp:revision>32</cp:revision>
  <dcterms:created xsi:type="dcterms:W3CDTF">2018-01-16T21:11:19Z</dcterms:created>
  <dcterms:modified xsi:type="dcterms:W3CDTF">2018-10-12T20:05:30Z</dcterms:modified>
</cp:coreProperties>
</file>