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74" r:id="rId4"/>
    <p:sldId id="269" r:id="rId5"/>
    <p:sldId id="276" r:id="rId6"/>
    <p:sldId id="279" r:id="rId7"/>
    <p:sldId id="273" r:id="rId8"/>
    <p:sldId id="280" r:id="rId9"/>
    <p:sldId id="282" r:id="rId10"/>
    <p:sldId id="268" r:id="rId11"/>
    <p:sldId id="270" r:id="rId12"/>
    <p:sldId id="267" r:id="rId1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cia Fraser" initials="DF" lastIdx="3" clrIdx="0">
    <p:extLst>
      <p:ext uri="{19B8F6BF-5375-455C-9EA6-DF929625EA0E}">
        <p15:presenceInfo xmlns:p15="http://schemas.microsoft.com/office/powerpoint/2012/main" userId="S-1-5-21-2981964183-2807920257-1750329599-1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84" d="100"/>
          <a:sy n="84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40165CC0-E2EB-4DAD-BD82-39138907107F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A0D05B9-B8D3-44EC-ADE2-8D60E0DC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9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D05B9-B8D3-44EC-ADE2-8D60E0DC65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9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3605" y="2130426"/>
            <a:ext cx="95020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59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131B607-0FC0-4B2D-A607-68FBC8717A6D}" type="datetime1">
              <a:rPr lang="en-CA" smtClean="0"/>
              <a:t>2015-10-23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2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98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605" y="53752"/>
            <a:ext cx="950505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5" y="1600201"/>
            <a:ext cx="9505056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48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615" y="4406901"/>
            <a:ext cx="868666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615" y="2906713"/>
            <a:ext cx="868666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3E6AE0F-E1CE-45F3-96B7-B5CB6E2007CB}" type="datetime1">
              <a:rPr lang="en-CA" smtClean="0"/>
              <a:t>2015-10-23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56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605" y="125760"/>
            <a:ext cx="950505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3605" y="1628800"/>
            <a:ext cx="47045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4139" y="1600201"/>
            <a:ext cx="47045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48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5627" y="2174875"/>
            <a:ext cx="32608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75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07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74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0808"/>
            <a:ext cx="2423592" cy="513978"/>
          </a:xfrm>
        </p:spPr>
        <p:txBody>
          <a:bodyPr anchor="b">
            <a:noAutofit/>
          </a:bodyPr>
          <a:lstStyle>
            <a:lvl1pPr algn="l">
              <a:defRPr sz="1600" b="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609" y="1484784"/>
            <a:ext cx="9014792" cy="4641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3" y="2226866"/>
            <a:ext cx="2423592" cy="340732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87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7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616" y="1600201"/>
            <a:ext cx="931303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6495" y="6311784"/>
            <a:ext cx="373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E4B18-0BFD-4987-8299-4FCCBFF615E1}" type="slidenum">
              <a:rPr lang="en-CA" smtClean="0"/>
              <a:t>‹#›</a:t>
            </a:fld>
            <a:endParaRPr lang="en-CA"/>
          </a:p>
        </p:txBody>
      </p:sp>
      <p:sp>
        <p:nvSpPr>
          <p:cNvPr id="45" name="Rectangle 44"/>
          <p:cNvSpPr/>
          <p:nvPr userDrawn="1"/>
        </p:nvSpPr>
        <p:spPr>
          <a:xfrm>
            <a:off x="-4892" y="0"/>
            <a:ext cx="245248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46" name="Freeform 3"/>
          <p:cNvSpPr>
            <a:spLocks/>
          </p:cNvSpPr>
          <p:nvPr userDrawn="1"/>
        </p:nvSpPr>
        <p:spPr bwMode="auto">
          <a:xfrm>
            <a:off x="2447596" y="0"/>
            <a:ext cx="9744405" cy="1268760"/>
          </a:xfrm>
          <a:custGeom>
            <a:avLst/>
            <a:gdLst>
              <a:gd name="T0" fmla="*/ 0 w 1944"/>
              <a:gd name="T1" fmla="*/ 0 h 493"/>
              <a:gd name="T2" fmla="*/ 0 w 1944"/>
              <a:gd name="T3" fmla="*/ 493 h 493"/>
              <a:gd name="T4" fmla="*/ 1944 w 1944"/>
              <a:gd name="T5" fmla="*/ 417 h 493"/>
              <a:gd name="T6" fmla="*/ 1944 w 1944"/>
              <a:gd name="T7" fmla="*/ 0 h 493"/>
              <a:gd name="T8" fmla="*/ 0 w 1944"/>
              <a:gd name="T9" fmla="*/ 0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953736"/>
              </a:gs>
              <a:gs pos="100000">
                <a:srgbClr val="E64B4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pic>
        <p:nvPicPr>
          <p:cNvPr id="47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1" y="227257"/>
            <a:ext cx="1879800" cy="63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48" name="Freeform 9"/>
          <p:cNvSpPr>
            <a:spLocks/>
          </p:cNvSpPr>
          <p:nvPr userDrawn="1"/>
        </p:nvSpPr>
        <p:spPr bwMode="auto">
          <a:xfrm>
            <a:off x="47328" y="893863"/>
            <a:ext cx="12144673" cy="676275"/>
          </a:xfrm>
          <a:custGeom>
            <a:avLst/>
            <a:gdLst>
              <a:gd name="T0" fmla="*/ 0 w 2448"/>
              <a:gd name="T1" fmla="*/ 225 h 225"/>
              <a:gd name="T2" fmla="*/ 2448 w 2448"/>
              <a:gd name="T3" fmla="*/ 93 h 22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25">
                <a:moveTo>
                  <a:pt x="0" y="225"/>
                </a:moveTo>
                <a:cubicBezTo>
                  <a:pt x="937" y="0"/>
                  <a:pt x="1829" y="24"/>
                  <a:pt x="2448" y="93"/>
                </a:cubicBezTo>
              </a:path>
            </a:pathLst>
          </a:custGeom>
          <a:noFill/>
          <a:ln w="6350" cap="flat" cmpd="sng">
            <a:solidFill>
              <a:srgbClr val="FFFFFE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49" name="Freeform 10"/>
          <p:cNvSpPr>
            <a:spLocks/>
          </p:cNvSpPr>
          <p:nvPr userDrawn="1"/>
        </p:nvSpPr>
        <p:spPr bwMode="auto">
          <a:xfrm>
            <a:off x="47328" y="836713"/>
            <a:ext cx="12144673" cy="808037"/>
          </a:xfrm>
          <a:custGeom>
            <a:avLst/>
            <a:gdLst>
              <a:gd name="T0" fmla="*/ 0 w 2448"/>
              <a:gd name="T1" fmla="*/ 269 h 269"/>
              <a:gd name="T2" fmla="*/ 2448 w 2448"/>
              <a:gd name="T3" fmla="*/ 47 h 2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69">
                <a:moveTo>
                  <a:pt x="0" y="269"/>
                </a:moveTo>
                <a:cubicBezTo>
                  <a:pt x="927" y="9"/>
                  <a:pt x="1821" y="0"/>
                  <a:pt x="2448" y="47"/>
                </a:cubicBezTo>
              </a:path>
            </a:pathLst>
          </a:custGeom>
          <a:noFill/>
          <a:ln w="6350" cap="flat" cmpd="sng">
            <a:solidFill>
              <a:srgbClr val="FFFFFE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0" name="Freeform 11"/>
          <p:cNvSpPr>
            <a:spLocks/>
          </p:cNvSpPr>
          <p:nvPr userDrawn="1"/>
        </p:nvSpPr>
        <p:spPr bwMode="auto">
          <a:xfrm>
            <a:off x="47328" y="836713"/>
            <a:ext cx="12144673" cy="744537"/>
          </a:xfrm>
          <a:custGeom>
            <a:avLst/>
            <a:gdLst>
              <a:gd name="T0" fmla="*/ 2448 w 2448"/>
              <a:gd name="T1" fmla="*/ 56 h 248"/>
              <a:gd name="T2" fmla="*/ 0 w 2448"/>
              <a:gd name="T3" fmla="*/ 248 h 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48">
                <a:moveTo>
                  <a:pt x="2448" y="56"/>
                </a:moveTo>
                <a:cubicBezTo>
                  <a:pt x="1822" y="1"/>
                  <a:pt x="929" y="0"/>
                  <a:pt x="0" y="248"/>
                </a:cubicBezTo>
              </a:path>
            </a:pathLst>
          </a:custGeom>
          <a:noFill/>
          <a:ln w="6350" cap="flat" cmpd="sng">
            <a:solidFill>
              <a:srgbClr val="747A8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1" name="Freeform 12"/>
          <p:cNvSpPr>
            <a:spLocks/>
          </p:cNvSpPr>
          <p:nvPr userDrawn="1"/>
        </p:nvSpPr>
        <p:spPr bwMode="auto">
          <a:xfrm>
            <a:off x="47328" y="836713"/>
            <a:ext cx="12144673" cy="739775"/>
          </a:xfrm>
          <a:custGeom>
            <a:avLst/>
            <a:gdLst>
              <a:gd name="T0" fmla="*/ 0 w 2448"/>
              <a:gd name="T1" fmla="*/ 246 h 246"/>
              <a:gd name="T2" fmla="*/ 2448 w 2448"/>
              <a:gd name="T3" fmla="*/ 59 h 2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46">
                <a:moveTo>
                  <a:pt x="0" y="246"/>
                </a:moveTo>
                <a:cubicBezTo>
                  <a:pt x="930" y="0"/>
                  <a:pt x="1822" y="3"/>
                  <a:pt x="2448" y="59"/>
                </a:cubicBezTo>
              </a:path>
            </a:pathLst>
          </a:custGeom>
          <a:noFill/>
          <a:ln w="6350" cap="flat" cmpd="sng">
            <a:solidFill>
              <a:srgbClr val="FFFFFE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2" name="Freeform 13"/>
          <p:cNvSpPr>
            <a:spLocks/>
          </p:cNvSpPr>
          <p:nvPr userDrawn="1"/>
        </p:nvSpPr>
        <p:spPr bwMode="auto">
          <a:xfrm>
            <a:off x="47328" y="954188"/>
            <a:ext cx="12144673" cy="744537"/>
          </a:xfrm>
          <a:custGeom>
            <a:avLst/>
            <a:gdLst>
              <a:gd name="T0" fmla="*/ 0 w 2448"/>
              <a:gd name="T1" fmla="*/ 248 h 248"/>
              <a:gd name="T2" fmla="*/ 2448 w 2448"/>
              <a:gd name="T3" fmla="*/ 55 h 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48">
                <a:moveTo>
                  <a:pt x="0" y="248"/>
                </a:moveTo>
                <a:cubicBezTo>
                  <a:pt x="929" y="0"/>
                  <a:pt x="1821" y="1"/>
                  <a:pt x="2448" y="55"/>
                </a:cubicBezTo>
              </a:path>
            </a:pathLst>
          </a:custGeom>
          <a:noFill/>
          <a:ln w="6350" cap="flat" cmpd="sng">
            <a:solidFill>
              <a:srgbClr val="747A8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3" name="Freeform 14"/>
          <p:cNvSpPr>
            <a:spLocks/>
          </p:cNvSpPr>
          <p:nvPr userDrawn="1"/>
        </p:nvSpPr>
        <p:spPr bwMode="auto">
          <a:xfrm>
            <a:off x="52920" y="6209894"/>
            <a:ext cx="11803721" cy="545779"/>
          </a:xfrm>
          <a:custGeom>
            <a:avLst/>
            <a:gdLst>
              <a:gd name="T0" fmla="*/ 0 w 2448"/>
              <a:gd name="T1" fmla="*/ 225 h 225"/>
              <a:gd name="T2" fmla="*/ 2448 w 2448"/>
              <a:gd name="T3" fmla="*/ 93 h 22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25">
                <a:moveTo>
                  <a:pt x="0" y="225"/>
                </a:moveTo>
                <a:cubicBezTo>
                  <a:pt x="937" y="0"/>
                  <a:pt x="1829" y="24"/>
                  <a:pt x="2448" y="93"/>
                </a:cubicBezTo>
              </a:path>
            </a:pathLst>
          </a:custGeom>
          <a:noFill/>
          <a:ln w="6350" cap="flat" cmpd="sng">
            <a:solidFill>
              <a:srgbClr val="C0000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4" name="Freeform 15"/>
          <p:cNvSpPr>
            <a:spLocks/>
          </p:cNvSpPr>
          <p:nvPr userDrawn="1"/>
        </p:nvSpPr>
        <p:spPr bwMode="auto">
          <a:xfrm>
            <a:off x="731" y="6107285"/>
            <a:ext cx="12187764" cy="652116"/>
          </a:xfrm>
          <a:custGeom>
            <a:avLst/>
            <a:gdLst>
              <a:gd name="T0" fmla="*/ 0 w 2448"/>
              <a:gd name="T1" fmla="*/ 269 h 269"/>
              <a:gd name="T2" fmla="*/ 2448 w 2448"/>
              <a:gd name="T3" fmla="*/ 47 h 2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69">
                <a:moveTo>
                  <a:pt x="0" y="269"/>
                </a:moveTo>
                <a:cubicBezTo>
                  <a:pt x="927" y="9"/>
                  <a:pt x="1821" y="0"/>
                  <a:pt x="2448" y="47"/>
                </a:cubicBezTo>
              </a:path>
            </a:pathLst>
          </a:custGeom>
          <a:noFill/>
          <a:ln w="6350" cap="flat" cmpd="sng">
            <a:solidFill>
              <a:srgbClr val="C0000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5" name="Freeform 16"/>
          <p:cNvSpPr>
            <a:spLocks/>
          </p:cNvSpPr>
          <p:nvPr userDrawn="1"/>
        </p:nvSpPr>
        <p:spPr bwMode="auto">
          <a:xfrm>
            <a:off x="731" y="6093297"/>
            <a:ext cx="12187764" cy="600869"/>
          </a:xfrm>
          <a:custGeom>
            <a:avLst/>
            <a:gdLst>
              <a:gd name="T0" fmla="*/ 2448 w 2448"/>
              <a:gd name="T1" fmla="*/ 56 h 248"/>
              <a:gd name="T2" fmla="*/ 0 w 2448"/>
              <a:gd name="T3" fmla="*/ 248 h 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48">
                <a:moveTo>
                  <a:pt x="2448" y="56"/>
                </a:moveTo>
                <a:cubicBezTo>
                  <a:pt x="1822" y="1"/>
                  <a:pt x="929" y="0"/>
                  <a:pt x="0" y="248"/>
                </a:cubicBezTo>
              </a:path>
            </a:pathLst>
          </a:custGeom>
          <a:noFill/>
          <a:ln w="6350" cap="flat" cmpd="sng">
            <a:solidFill>
              <a:srgbClr val="747A8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56" name="Freeform 17"/>
          <p:cNvSpPr>
            <a:spLocks/>
          </p:cNvSpPr>
          <p:nvPr userDrawn="1"/>
        </p:nvSpPr>
        <p:spPr bwMode="auto">
          <a:xfrm>
            <a:off x="731" y="6135057"/>
            <a:ext cx="12187764" cy="597026"/>
          </a:xfrm>
          <a:custGeom>
            <a:avLst/>
            <a:gdLst>
              <a:gd name="T0" fmla="*/ 0 w 2448"/>
              <a:gd name="T1" fmla="*/ 246 h 246"/>
              <a:gd name="T2" fmla="*/ 2448 w 2448"/>
              <a:gd name="T3" fmla="*/ 59 h 2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46">
                <a:moveTo>
                  <a:pt x="0" y="246"/>
                </a:moveTo>
                <a:cubicBezTo>
                  <a:pt x="930" y="0"/>
                  <a:pt x="1822" y="3"/>
                  <a:pt x="2448" y="59"/>
                </a:cubicBezTo>
              </a:path>
            </a:pathLst>
          </a:custGeom>
          <a:noFill/>
          <a:ln w="6350" cap="flat" cmpd="sng">
            <a:solidFill>
              <a:srgbClr val="C0000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>
              <a:solidFill>
                <a:srgbClr val="C00000"/>
              </a:solidFill>
            </a:endParaRPr>
          </a:p>
        </p:txBody>
      </p:sp>
      <p:sp>
        <p:nvSpPr>
          <p:cNvPr id="57" name="Freeform 18"/>
          <p:cNvSpPr>
            <a:spLocks/>
          </p:cNvSpPr>
          <p:nvPr userDrawn="1"/>
        </p:nvSpPr>
        <p:spPr bwMode="auto">
          <a:xfrm>
            <a:off x="731" y="6212508"/>
            <a:ext cx="12187764" cy="600869"/>
          </a:xfrm>
          <a:custGeom>
            <a:avLst/>
            <a:gdLst>
              <a:gd name="T0" fmla="*/ 0 w 2448"/>
              <a:gd name="T1" fmla="*/ 248 h 248"/>
              <a:gd name="T2" fmla="*/ 2448 w 2448"/>
              <a:gd name="T3" fmla="*/ 55 h 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48" h="248">
                <a:moveTo>
                  <a:pt x="0" y="248"/>
                </a:moveTo>
                <a:cubicBezTo>
                  <a:pt x="929" y="0"/>
                  <a:pt x="1821" y="1"/>
                  <a:pt x="2448" y="55"/>
                </a:cubicBezTo>
              </a:path>
            </a:pathLst>
          </a:custGeom>
          <a:noFill/>
          <a:ln w="6350" cap="flat" cmpd="sng">
            <a:solidFill>
              <a:srgbClr val="747A80"/>
            </a:solidFill>
            <a:prstDash val="solid"/>
            <a:miter lim="800000"/>
            <a:headEnd/>
            <a:tailEnd/>
          </a:ln>
          <a:effectLst/>
          <a:scene3d>
            <a:camera prst="orthographicFront">
              <a:rot lat="1080000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616" y="125760"/>
            <a:ext cx="9313035" cy="933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9740223" y="658069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200" b="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CA" sz="1200" b="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 objectives. clear solutions.</a:t>
            </a:r>
            <a:endParaRPr lang="en-CA" sz="1200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2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543605" y="2130426"/>
            <a:ext cx="9502080" cy="1733326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Workplace Innovation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SOAR Annual Conference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Run Straight Consulting Ltd.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350 Bay Street, Suite 1201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Toronto, ON M5H 2S6</a:t>
            </a:r>
            <a:endParaRPr lang="en-CA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2999656" y="5661248"/>
            <a:ext cx="8534400" cy="85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+mj-lt"/>
              </a:rPr>
              <a:t>November 5, 2015</a:t>
            </a:r>
          </a:p>
        </p:txBody>
      </p:sp>
    </p:spTree>
    <p:extLst>
      <p:ext uri="{BB962C8B-B14F-4D97-AF65-F5344CB8AC3E}">
        <p14:creationId xmlns:p14="http://schemas.microsoft.com/office/powerpoint/2010/main" val="34029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Study: </a:t>
            </a:r>
            <a:r>
              <a:rPr lang="en-US" dirty="0"/>
              <a:t>WIT (Whatever It Takes)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4" y="1412777"/>
            <a:ext cx="9505057" cy="47133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An Innovative Solution.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 secure, </a:t>
            </a:r>
            <a:r>
              <a:rPr lang="en-US" sz="2400" dirty="0"/>
              <a:t>interagency referral </a:t>
            </a:r>
            <a:r>
              <a:rPr lang="en-US" sz="2400" dirty="0" smtClean="0"/>
              <a:t>solution</a:t>
            </a:r>
            <a:r>
              <a:rPr lang="en-US" sz="2400" dirty="0"/>
              <a:t> </a:t>
            </a:r>
            <a:r>
              <a:rPr lang="en-US" sz="2400" dirty="0" smtClean="0"/>
              <a:t>that supports agencies </a:t>
            </a:r>
            <a:r>
              <a:rPr lang="en-US" sz="2400" dirty="0"/>
              <a:t>to refer clients and share </a:t>
            </a:r>
            <a:r>
              <a:rPr lang="en-US" sz="2400" dirty="0" smtClean="0"/>
              <a:t>information.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Using Interactive Interviews participating </a:t>
            </a:r>
            <a:r>
              <a:rPr lang="en-US" sz="2400" dirty="0"/>
              <a:t>organizations </a:t>
            </a:r>
            <a:r>
              <a:rPr lang="en-US" sz="2400" dirty="0" smtClean="0"/>
              <a:t>can easily refer </a:t>
            </a:r>
            <a:r>
              <a:rPr lang="en-US" sz="2400" dirty="0"/>
              <a:t>clients to other WIT </a:t>
            </a:r>
            <a:r>
              <a:rPr lang="en-US" sz="2400" dirty="0" smtClean="0"/>
              <a:t>agencies.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WIT provides the ability to follow </a:t>
            </a:r>
            <a:r>
              <a:rPr lang="en-US" sz="2400" dirty="0"/>
              <a:t>up about a client who has already been referred through the </a:t>
            </a:r>
            <a:r>
              <a:rPr lang="en-US" sz="2400" dirty="0" smtClean="0"/>
              <a:t>network.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The interviews </a:t>
            </a:r>
            <a:r>
              <a:rPr lang="en-US" sz="2400" dirty="0" smtClean="0"/>
              <a:t>produce </a:t>
            </a:r>
            <a:r>
              <a:rPr lang="en-US" sz="2400" dirty="0"/>
              <a:t>a referral record in a secure, online database and </a:t>
            </a:r>
            <a:r>
              <a:rPr lang="en-US" sz="2400" dirty="0" smtClean="0"/>
              <a:t>the system emails </a:t>
            </a:r>
            <a:r>
              <a:rPr lang="en-US" sz="2400" dirty="0"/>
              <a:t>an alert, with a </a:t>
            </a:r>
            <a:r>
              <a:rPr lang="en-US" sz="2400" dirty="0" smtClean="0"/>
              <a:t>link </a:t>
            </a:r>
            <a:r>
              <a:rPr lang="en-US" sz="2400" dirty="0"/>
              <a:t>of the record to any selected </a:t>
            </a:r>
            <a:r>
              <a:rPr lang="en-US" sz="2400" dirty="0" smtClean="0"/>
              <a:t>agency(</a:t>
            </a:r>
            <a:r>
              <a:rPr lang="en-US" sz="2400" dirty="0" err="1" smtClean="0"/>
              <a:t>ies</a:t>
            </a:r>
            <a:r>
              <a:rPr lang="en-US" sz="2400" dirty="0" smtClean="0"/>
              <a:t>).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3600" dirty="0"/>
              <a:t>The Outcomes.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Helps </a:t>
            </a:r>
            <a:r>
              <a:rPr lang="en-US" sz="2400" dirty="0"/>
              <a:t>the </a:t>
            </a:r>
            <a:r>
              <a:rPr lang="en-US" sz="2400" dirty="0" smtClean="0"/>
              <a:t>community</a:t>
            </a:r>
            <a:r>
              <a:rPr lang="en-US" sz="2400" dirty="0"/>
              <a:t> </a:t>
            </a:r>
            <a:r>
              <a:rPr lang="en-US" sz="2400" dirty="0" smtClean="0"/>
              <a:t>and provides better client </a:t>
            </a:r>
            <a:r>
              <a:rPr lang="en-US" sz="2400" dirty="0" smtClean="0"/>
              <a:t>access to services.</a:t>
            </a: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The local Police </a:t>
            </a:r>
            <a:r>
              <a:rPr lang="en-US" sz="2400" dirty="0"/>
              <a:t>chief and mayor </a:t>
            </a:r>
            <a:r>
              <a:rPr lang="en-US" sz="2400" dirty="0" smtClean="0"/>
              <a:t>are supporting the </a:t>
            </a:r>
            <a:r>
              <a:rPr lang="en-US" sz="2400" dirty="0" smtClean="0"/>
              <a:t>project.</a:t>
            </a: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There are many more potential partners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135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5" y="1412777"/>
            <a:ext cx="9505056" cy="4713388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Recognize that large projects </a:t>
            </a:r>
            <a:r>
              <a:rPr lang="en-CA" dirty="0" smtClean="0"/>
              <a:t>can intimidate </a:t>
            </a:r>
            <a:r>
              <a:rPr lang="en-CA" dirty="0"/>
              <a:t>people </a:t>
            </a:r>
            <a:endParaRPr lang="en-CA" dirty="0" smtClean="0"/>
          </a:p>
          <a:p>
            <a:pPr lvl="1"/>
            <a:r>
              <a:rPr lang="en-CA" dirty="0" smtClean="0"/>
              <a:t>Small </a:t>
            </a:r>
            <a:r>
              <a:rPr lang="en-CA" dirty="0"/>
              <a:t>solutions </a:t>
            </a:r>
            <a:r>
              <a:rPr lang="en-CA" dirty="0" smtClean="0"/>
              <a:t>need to be </a:t>
            </a:r>
            <a:r>
              <a:rPr lang="en-CA" dirty="0"/>
              <a:t>part of the bigger long-term </a:t>
            </a:r>
            <a:r>
              <a:rPr lang="en-CA" dirty="0" smtClean="0"/>
              <a:t>‘picture’.</a:t>
            </a:r>
          </a:p>
          <a:p>
            <a:endParaRPr lang="en-US" dirty="0"/>
          </a:p>
          <a:p>
            <a:pPr lvl="0"/>
            <a:r>
              <a:rPr lang="en-CA" dirty="0" smtClean="0"/>
              <a:t>Generate stats </a:t>
            </a:r>
            <a:r>
              <a:rPr lang="en-CA" dirty="0"/>
              <a:t>&amp; </a:t>
            </a:r>
            <a:r>
              <a:rPr lang="en-CA" dirty="0" smtClean="0"/>
              <a:t>reporting 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They can help you learn &amp; improve.</a:t>
            </a:r>
          </a:p>
          <a:p>
            <a:pPr lvl="0"/>
            <a:endParaRPr lang="en-US" dirty="0"/>
          </a:p>
          <a:p>
            <a:r>
              <a:rPr lang="en-US" dirty="0" smtClean="0"/>
              <a:t>There are so many technology solutions available</a:t>
            </a:r>
          </a:p>
          <a:p>
            <a:pPr lvl="1"/>
            <a:r>
              <a:rPr lang="en-US" dirty="0" smtClean="0"/>
              <a:t>There is no need to reinvent the wheel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F</a:t>
            </a:r>
            <a:r>
              <a:rPr lang="en-US" dirty="0" smtClean="0"/>
              <a:t>inding </a:t>
            </a:r>
            <a:r>
              <a:rPr lang="en-US" dirty="0" smtClean="0"/>
              <a:t>a trusted partner reduces the risk.</a:t>
            </a:r>
          </a:p>
          <a:p>
            <a:endParaRPr lang="en-US" dirty="0" smtClean="0"/>
          </a:p>
          <a:p>
            <a:r>
              <a:rPr lang="en-US" dirty="0" smtClean="0"/>
              <a:t>Build grass roots/end user support</a:t>
            </a:r>
          </a:p>
          <a:p>
            <a:pPr lvl="1"/>
            <a:r>
              <a:rPr lang="en-US" dirty="0" smtClean="0"/>
              <a:t>Helps ensure requirements are correct, builds support &amp; </a:t>
            </a:r>
            <a:r>
              <a:rPr lang="en-US" dirty="0" smtClean="0"/>
              <a:t>reduces the need for </a:t>
            </a:r>
            <a:r>
              <a:rPr lang="en-US" dirty="0" smtClean="0"/>
              <a:t>change </a:t>
            </a:r>
            <a:r>
              <a:rPr lang="en-US" dirty="0" smtClean="0"/>
              <a:t>management.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5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12</a:t>
            </a:fld>
            <a:endParaRPr lang="en-CA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402022" y="1571946"/>
            <a:ext cx="9608468" cy="4776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CA" sz="58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CA" sz="5800" dirty="0" smtClean="0"/>
              <a:t>Thank you.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CA" sz="2600" dirty="0" smtClean="0"/>
              <a:t>Matthew Rueffer </a:t>
            </a:r>
            <a:r>
              <a:rPr lang="en-CA" sz="2600" dirty="0" smtClean="0">
                <a:solidFill>
                  <a:srgbClr val="C00000"/>
                </a:solidFill>
              </a:rPr>
              <a:t>|</a:t>
            </a:r>
            <a:r>
              <a:rPr lang="en-CA" sz="2600" dirty="0" smtClean="0"/>
              <a:t> Director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CA" sz="1700" dirty="0" smtClean="0">
                <a:solidFill>
                  <a:schemeClr val="bg1">
                    <a:lumMod val="50000"/>
                  </a:schemeClr>
                </a:solidFill>
              </a:rPr>
              <a:t>350 Bay St., Suite 1201, Toronto, Ontario M5H 2S6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CA" sz="1700" dirty="0" smtClean="0">
                <a:solidFill>
                  <a:schemeClr val="bg1">
                    <a:lumMod val="50000"/>
                  </a:schemeClr>
                </a:solidFill>
              </a:rPr>
              <a:t>Office: 416.815.7878 x201 </a:t>
            </a:r>
            <a:r>
              <a:rPr lang="en-CA" sz="1700" dirty="0" smtClean="0">
                <a:solidFill>
                  <a:srgbClr val="C00000"/>
                </a:solidFill>
              </a:rPr>
              <a:t>|</a:t>
            </a:r>
            <a:r>
              <a:rPr lang="en-CA" sz="1700" dirty="0" smtClean="0">
                <a:solidFill>
                  <a:schemeClr val="bg1">
                    <a:lumMod val="50000"/>
                  </a:schemeClr>
                </a:solidFill>
              </a:rPr>
              <a:t> Toll Free: 1.877.</a:t>
            </a: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486.7878</a:t>
            </a:r>
            <a:r>
              <a:rPr lang="en-CA" sz="1700" dirty="0" smtClean="0">
                <a:solidFill>
                  <a:srgbClr val="C00000"/>
                </a:solidFill>
              </a:rPr>
              <a:t>|</a:t>
            </a:r>
            <a:r>
              <a:rPr lang="en-CA" sz="1700" dirty="0" smtClean="0">
                <a:solidFill>
                  <a:schemeClr val="bg1">
                    <a:lumMod val="50000"/>
                  </a:schemeClr>
                </a:solidFill>
              </a:rPr>
              <a:t>Cell: 416.712.6659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CA" sz="1700" dirty="0" smtClean="0">
                <a:solidFill>
                  <a:schemeClr val="bg1">
                    <a:lumMod val="50000"/>
                  </a:schemeClr>
                </a:solidFill>
              </a:rPr>
              <a:t>www.RunStraight.com </a:t>
            </a:r>
            <a:r>
              <a:rPr lang="en-CA" sz="1700" dirty="0" smtClean="0">
                <a:solidFill>
                  <a:srgbClr val="C00000"/>
                </a:solidFill>
              </a:rPr>
              <a:t>|</a:t>
            </a:r>
            <a:r>
              <a:rPr lang="en-CA" sz="1700" dirty="0" smtClean="0">
                <a:solidFill>
                  <a:schemeClr val="bg1">
                    <a:lumMod val="50000"/>
                  </a:schemeClr>
                </a:solidFill>
              </a:rPr>
              <a:t> Matthew@RunStraight.com</a:t>
            </a:r>
            <a:endParaRPr lang="en-US" sz="1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8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2</a:t>
            </a:fld>
            <a:endParaRPr lang="en-CA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95600" y="188640"/>
            <a:ext cx="9505056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7608" y="1556792"/>
            <a:ext cx="93610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Innovation?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Thinking as a Strategy for Innovation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Thinking Methodology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5 Roadblocks to Innovation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Partnerships in Innovation</a:t>
            </a:r>
          </a:p>
          <a:p>
            <a:pPr marL="457200" indent="-457200">
              <a:buFont typeface="+mj-lt"/>
              <a:buAutoNum type="arabicPeriod"/>
            </a:pPr>
            <a:endParaRPr lang="en-C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Case Study</a:t>
            </a:r>
          </a:p>
        </p:txBody>
      </p:sp>
    </p:spTree>
    <p:extLst>
      <p:ext uri="{BB962C8B-B14F-4D97-AF65-F5344CB8AC3E}">
        <p14:creationId xmlns:p14="http://schemas.microsoft.com/office/powerpoint/2010/main" val="30203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Innovation?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935" y="1412776"/>
            <a:ext cx="9648395" cy="474198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b="1" dirty="0"/>
              <a:t>new</a:t>
            </a:r>
            <a:r>
              <a:rPr lang="en-US" sz="2800" dirty="0"/>
              <a:t> idea, more effective device or </a:t>
            </a:r>
            <a:r>
              <a:rPr lang="en-US" sz="2800" dirty="0" smtClean="0"/>
              <a:t>process.</a:t>
            </a:r>
          </a:p>
          <a:p>
            <a:endParaRPr lang="en-US" sz="2800" dirty="0"/>
          </a:p>
          <a:p>
            <a:r>
              <a:rPr lang="en-US" sz="2800" dirty="0" smtClean="0"/>
              <a:t>The application </a:t>
            </a:r>
            <a:r>
              <a:rPr lang="en-US" sz="2800" dirty="0"/>
              <a:t>of </a:t>
            </a:r>
            <a:r>
              <a:rPr lang="en-US" sz="2800" b="1" dirty="0"/>
              <a:t>better</a:t>
            </a:r>
            <a:r>
              <a:rPr lang="en-US" sz="2800" dirty="0"/>
              <a:t> solutions that meet new requirements, </a:t>
            </a:r>
            <a:r>
              <a:rPr lang="en-US" sz="2800" dirty="0" smtClean="0"/>
              <a:t>unarticulated needs</a:t>
            </a:r>
            <a:r>
              <a:rPr lang="en-US" sz="2800" dirty="0"/>
              <a:t>, or existing market </a:t>
            </a:r>
            <a:r>
              <a:rPr lang="en-US" sz="2800" dirty="0" smtClean="0"/>
              <a:t>needs</a:t>
            </a:r>
            <a:r>
              <a:rPr lang="en-US" sz="2800" dirty="0"/>
              <a:t>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Something </a:t>
            </a:r>
            <a:r>
              <a:rPr lang="en-US" sz="2800" b="1" dirty="0"/>
              <a:t>original</a:t>
            </a:r>
            <a:r>
              <a:rPr lang="en-US" sz="2800" dirty="0"/>
              <a:t> and more effective and, as a consequence, new, that </a:t>
            </a:r>
            <a:r>
              <a:rPr lang="en-US" sz="2800" dirty="0" smtClean="0"/>
              <a:t>‘breaks into’ </a:t>
            </a:r>
            <a:r>
              <a:rPr lang="en-US" sz="2800" dirty="0"/>
              <a:t>the market or society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3500" dirty="0" smtClean="0"/>
              <a:t>Improvement </a:t>
            </a:r>
            <a:r>
              <a:rPr lang="en-US" sz="3500" dirty="0"/>
              <a:t>is NOT innovation</a:t>
            </a:r>
            <a:r>
              <a:rPr lang="en-US" sz="3500" dirty="0" smtClean="0"/>
              <a:t>!</a:t>
            </a:r>
            <a:endParaRPr lang="en-US" sz="3500" dirty="0"/>
          </a:p>
          <a:p>
            <a:pPr marL="0" indent="0" algn="ctr">
              <a:buNone/>
            </a:pPr>
            <a:r>
              <a:rPr lang="en-US" sz="2200" dirty="0"/>
              <a:t>Improvement is a good thing…but it is often used interchangeably with ‘Innovation’ when, if fact, they mean different things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0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Design Thinking as a Strategy for Innovation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5" y="1340768"/>
            <a:ext cx="9505056" cy="5222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Design Thinking</a:t>
            </a:r>
            <a:r>
              <a:rPr lang="en-US" sz="1800" baseline="30000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sz="2400" dirty="0" smtClean="0"/>
              <a:t>A methodology used by designers to solve complex problems and find desirable solutions for clients.</a:t>
            </a:r>
          </a:p>
          <a:p>
            <a:endParaRPr lang="en-US" sz="2400" dirty="0" smtClean="0"/>
          </a:p>
          <a:p>
            <a:r>
              <a:rPr lang="en-US" sz="2400" dirty="0" smtClean="0"/>
              <a:t>Design </a:t>
            </a:r>
            <a:r>
              <a:rPr lang="en-US" sz="2400" dirty="0"/>
              <a:t>Thinking draws upon logic, imagination, intuition, and systemic reasoning, to explore possibilities of what could be, and to create desired outcomes that benefit the end user (the </a:t>
            </a:r>
            <a:r>
              <a:rPr lang="en-US" sz="2400" dirty="0" smtClean="0"/>
              <a:t>Client).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design mindset is </a:t>
            </a:r>
            <a:r>
              <a:rPr lang="en-US" sz="2400" dirty="0" smtClean="0"/>
              <a:t>solution focused and action oriented, not problem-focused. </a:t>
            </a:r>
            <a:r>
              <a:rPr lang="en-US" sz="2400" dirty="0"/>
              <a:t>It involves both analysis and </a:t>
            </a:r>
            <a:r>
              <a:rPr lang="en-US" sz="2400" dirty="0" smtClean="0"/>
              <a:t>imagination.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When </a:t>
            </a:r>
            <a:r>
              <a:rPr lang="en-US" sz="2400" b="1" dirty="0"/>
              <a:t>design principles are applied to strategy and innovation the success rate for innovation dramatically improves.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4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351584" y="6309320"/>
            <a:ext cx="54216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aseline="30000" dirty="0" smtClean="0"/>
              <a:t>1</a:t>
            </a:r>
            <a:r>
              <a:rPr lang="en-US" sz="1050" dirty="0" smtClean="0"/>
              <a:t> Creativity </a:t>
            </a:r>
            <a:r>
              <a:rPr lang="en-US" sz="1050" dirty="0"/>
              <a:t>at Work. http://www.creativityatwork.com/design-thinking-strategy-for-innovation/</a:t>
            </a:r>
          </a:p>
        </p:txBody>
      </p:sp>
    </p:spTree>
    <p:extLst>
      <p:ext uri="{BB962C8B-B14F-4D97-AF65-F5344CB8AC3E}">
        <p14:creationId xmlns:p14="http://schemas.microsoft.com/office/powerpoint/2010/main" val="23563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Design Thinking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5" y="1600201"/>
            <a:ext cx="9505056" cy="45651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Innovation is a discipline that can be managed through methodology</a:t>
            </a:r>
            <a:r>
              <a:rPr lang="en-US" sz="2100" baseline="30000" dirty="0"/>
              <a:t>2</a:t>
            </a:r>
            <a:r>
              <a:rPr lang="en-US" sz="3800" dirty="0" smtClean="0"/>
              <a:t>:</a:t>
            </a:r>
            <a:endParaRPr lang="en-US" sz="1900" baseline="30000" dirty="0" smtClean="0"/>
          </a:p>
          <a:p>
            <a:pPr marL="0" indent="0">
              <a:buNone/>
            </a:pPr>
            <a:endParaRPr lang="en-US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Empathize </a:t>
            </a:r>
            <a:r>
              <a:rPr lang="en-US" sz="2600" dirty="0" smtClean="0">
                <a:sym typeface="Wingdings" panose="05000000000000000000" pitchFamily="2" charset="2"/>
              </a:rPr>
              <a:t> Who is </a:t>
            </a:r>
            <a:r>
              <a:rPr lang="en-US" sz="2600" dirty="0">
                <a:sym typeface="Wingdings" panose="05000000000000000000" pitchFamily="2" charset="2"/>
              </a:rPr>
              <a:t>my </a:t>
            </a:r>
            <a:r>
              <a:rPr lang="en-US" sz="2600" dirty="0" smtClean="0">
                <a:sym typeface="Wingdings" panose="05000000000000000000" pitchFamily="2" charset="2"/>
              </a:rPr>
              <a:t>Client? </a:t>
            </a:r>
            <a:r>
              <a:rPr lang="en-US" sz="2600" dirty="0">
                <a:sym typeface="Wingdings" panose="05000000000000000000" pitchFamily="2" charset="2"/>
              </a:rPr>
              <a:t>What matters to this person</a:t>
            </a:r>
            <a:r>
              <a:rPr lang="en-US" sz="2600" dirty="0" smtClean="0">
                <a:sym typeface="Wingdings" panose="05000000000000000000" pitchFamily="2" charset="2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Define </a:t>
            </a:r>
            <a:r>
              <a:rPr lang="en-US" sz="2600" dirty="0">
                <a:sym typeface="Wingdings" panose="05000000000000000000" pitchFamily="2" charset="2"/>
              </a:rPr>
              <a:t> What are my </a:t>
            </a:r>
            <a:r>
              <a:rPr lang="en-US" sz="2600" dirty="0" smtClean="0">
                <a:sym typeface="Wingdings" panose="05000000000000000000" pitchFamily="2" charset="2"/>
              </a:rPr>
              <a:t>Client’s needs?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Ideate </a:t>
            </a:r>
            <a:r>
              <a:rPr lang="en-US" sz="2600" dirty="0">
                <a:sym typeface="Wingdings" panose="05000000000000000000" pitchFamily="2" charset="2"/>
              </a:rPr>
              <a:t> Brainstorm creative </a:t>
            </a:r>
            <a:r>
              <a:rPr lang="en-US" sz="2600" dirty="0" smtClean="0">
                <a:sym typeface="Wingdings" panose="05000000000000000000" pitchFamily="2" charset="2"/>
              </a:rPr>
              <a:t>solutions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Prototype </a:t>
            </a:r>
            <a:r>
              <a:rPr lang="en-US" sz="2600" dirty="0">
                <a:sym typeface="Wingdings" panose="05000000000000000000" pitchFamily="2" charset="2"/>
              </a:rPr>
              <a:t> How can I demo my idea</a:t>
            </a:r>
            <a:r>
              <a:rPr lang="en-US" sz="2600" dirty="0" smtClean="0">
                <a:sym typeface="Wingdings" panose="05000000000000000000" pitchFamily="2" charset="2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Test </a:t>
            </a:r>
            <a:r>
              <a:rPr lang="en-US" sz="2600" dirty="0">
                <a:sym typeface="Wingdings" panose="05000000000000000000" pitchFamily="2" charset="2"/>
              </a:rPr>
              <a:t> Share prototype. What worked? What didn’t?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5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351584" y="6311784"/>
            <a:ext cx="54216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aseline="30000" dirty="0" smtClean="0"/>
              <a:t>2</a:t>
            </a:r>
            <a:r>
              <a:rPr lang="en-US" sz="1050" dirty="0" smtClean="0"/>
              <a:t> Creativity </a:t>
            </a:r>
            <a:r>
              <a:rPr lang="en-US" sz="1050" dirty="0"/>
              <a:t>at Work. http://www.creativityatwork.com/design-thinking-strategy-for-innovation/</a:t>
            </a:r>
          </a:p>
        </p:txBody>
      </p:sp>
    </p:spTree>
    <p:extLst>
      <p:ext uri="{BB962C8B-B14F-4D97-AF65-F5344CB8AC3E}">
        <p14:creationId xmlns:p14="http://schemas.microsoft.com/office/powerpoint/2010/main" val="62046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 Roadblocks to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952" y="1368130"/>
            <a:ext cx="9505056" cy="508520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Lack of time &amp; resources.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Limited </a:t>
            </a:r>
            <a:r>
              <a:rPr lang="en-US" sz="3000" dirty="0"/>
              <a:t>capital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Internal politics &amp; procurement.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ym typeface="Wingdings" panose="05000000000000000000" pitchFamily="2" charset="2"/>
              </a:rPr>
              <a:t>Loss </a:t>
            </a:r>
            <a:r>
              <a:rPr lang="en-US" sz="3000" dirty="0">
                <a:sym typeface="Wingdings" panose="05000000000000000000" pitchFamily="2" charset="2"/>
              </a:rPr>
              <a:t>of momentum  Difficult to get back once it’s gone</a:t>
            </a:r>
            <a:r>
              <a:rPr lang="en-US" sz="3000" dirty="0" smtClean="0">
                <a:sym typeface="Wingdings" panose="05000000000000000000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Leadership alignment &amp; timely approvals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en-US" sz="3000" dirty="0"/>
              <a:t> Business </a:t>
            </a:r>
            <a:r>
              <a:rPr lang="en-US" sz="3000" dirty="0" smtClean="0"/>
              <a:t>owners’ indecisiveness:</a:t>
            </a:r>
            <a:endParaRPr lang="en-US" sz="3000" dirty="0"/>
          </a:p>
          <a:p>
            <a:pPr marL="914400"/>
            <a:r>
              <a:rPr lang="en-US" sz="2200" dirty="0"/>
              <a:t>Inability between the business and IT areas to communicate effectively.</a:t>
            </a:r>
          </a:p>
          <a:p>
            <a:pPr marL="914400"/>
            <a:r>
              <a:rPr lang="en-US" sz="2200" dirty="0" smtClean="0"/>
              <a:t>IT </a:t>
            </a:r>
            <a:r>
              <a:rPr lang="en-US" sz="2200" dirty="0"/>
              <a:t>is generally ready to move but requires clear direction from business.</a:t>
            </a:r>
          </a:p>
          <a:p>
            <a:pPr marL="914400"/>
            <a:r>
              <a:rPr lang="en-US" sz="2200" dirty="0"/>
              <a:t>Vendors are typically lined up but </a:t>
            </a:r>
            <a:r>
              <a:rPr lang="en-US" sz="2200" dirty="0" smtClean="0"/>
              <a:t>must </a:t>
            </a:r>
            <a:r>
              <a:rPr lang="en-US" sz="2200" dirty="0"/>
              <a:t>wait for clear direction and requirements</a:t>
            </a:r>
            <a:r>
              <a:rPr lang="en-US" sz="2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36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Need for Partnerships in Innovation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7</a:t>
            </a:fld>
            <a:endParaRPr lang="en-CA"/>
          </a:p>
        </p:txBody>
      </p:sp>
      <p:grpSp>
        <p:nvGrpSpPr>
          <p:cNvPr id="13" name="Group 12"/>
          <p:cNvGrpSpPr/>
          <p:nvPr/>
        </p:nvGrpSpPr>
        <p:grpSpPr>
          <a:xfrm>
            <a:off x="4173663" y="1268221"/>
            <a:ext cx="6314825" cy="2880859"/>
            <a:chOff x="4173663" y="2132856"/>
            <a:chExt cx="6314825" cy="2880859"/>
          </a:xfrm>
        </p:grpSpPr>
        <p:grpSp>
          <p:nvGrpSpPr>
            <p:cNvPr id="10" name="Group 9"/>
            <p:cNvGrpSpPr/>
            <p:nvPr/>
          </p:nvGrpSpPr>
          <p:grpSpPr>
            <a:xfrm>
              <a:off x="4298986" y="2132856"/>
              <a:ext cx="5994294" cy="2360881"/>
              <a:chOff x="4781163" y="1212135"/>
              <a:chExt cx="5994294" cy="236088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1163" y="1212135"/>
                <a:ext cx="5994294" cy="2360881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6096000" y="2564904"/>
                <a:ext cx="14401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24A59"/>
                    </a:solidFill>
                  </a:rPr>
                  <a:t>Great Ideas!</a:t>
                </a:r>
                <a:endParaRPr lang="en-US" sz="1400" b="1" dirty="0">
                  <a:solidFill>
                    <a:srgbClr val="024A59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752184" y="2185119"/>
                <a:ext cx="193625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24A59"/>
                    </a:solidFill>
                  </a:rPr>
                  <a:t>Business expertise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120189" y="2636912"/>
                <a:ext cx="172022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24A59"/>
                    </a:solidFill>
                  </a:rPr>
                  <a:t>Technology</a:t>
                </a:r>
                <a:endParaRPr lang="en-US" sz="1400" b="1" dirty="0">
                  <a:solidFill>
                    <a:srgbClr val="024A59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808456" y="2420888"/>
                <a:ext cx="3436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24A59"/>
                    </a:solidFill>
                  </a:rPr>
                  <a:t>&amp;</a:t>
                </a:r>
                <a:endParaRPr lang="en-US" sz="1400" b="1" dirty="0">
                  <a:solidFill>
                    <a:srgbClr val="024A59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173663" y="4493737"/>
              <a:ext cx="144016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24A59"/>
                  </a:solidFill>
                </a:rPr>
                <a:t>Business/Client</a:t>
              </a:r>
              <a:endParaRPr lang="en-US" sz="1400" b="1" dirty="0">
                <a:solidFill>
                  <a:srgbClr val="024A59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048328" y="4490495"/>
              <a:ext cx="144016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24A59"/>
                  </a:solidFill>
                </a:rPr>
                <a:t>Private sector partner</a:t>
              </a:r>
              <a:endParaRPr lang="en-US" sz="1400" b="1" dirty="0">
                <a:solidFill>
                  <a:srgbClr val="024A59"/>
                </a:solidFill>
              </a:endParaRPr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543605" y="4137519"/>
            <a:ext cx="9505056" cy="2369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Benefits of partnerships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Help drive Innovation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Sharing of risks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Brings knowledge &amp; experience from multiple areas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Win-Win scenario for Client and Partner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8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Study: WIT (Whatever It Takes)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516" y="1484784"/>
            <a:ext cx="9505056" cy="49710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The Situation.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Desire </a:t>
            </a:r>
            <a:r>
              <a:rPr lang="en-US" sz="2400" dirty="0"/>
              <a:t>to improve system capacity and be more responsive to </a:t>
            </a:r>
            <a:r>
              <a:rPr lang="en-US" sz="2400" dirty="0" smtClean="0"/>
              <a:t>clients’ </a:t>
            </a:r>
            <a:r>
              <a:rPr lang="en-US" sz="2400" dirty="0" smtClean="0"/>
              <a:t>needs.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No one </a:t>
            </a:r>
            <a:r>
              <a:rPr lang="en-US" sz="2400" dirty="0"/>
              <a:t>agency </a:t>
            </a:r>
            <a:r>
              <a:rPr lang="en-US" sz="2400" dirty="0" smtClean="0"/>
              <a:t>could address </a:t>
            </a:r>
            <a:r>
              <a:rPr lang="en-US" sz="2400" dirty="0"/>
              <a:t>the range of issues facing vulnerable </a:t>
            </a:r>
            <a:r>
              <a:rPr lang="en-US" sz="2400" dirty="0" smtClean="0"/>
              <a:t>clients making it challenging to know </a:t>
            </a:r>
            <a:r>
              <a:rPr lang="en-US" sz="2400" dirty="0"/>
              <a:t>if </a:t>
            </a:r>
            <a:r>
              <a:rPr lang="en-US" sz="2400" dirty="0" smtClean="0"/>
              <a:t>a client </a:t>
            </a:r>
            <a:r>
              <a:rPr lang="en-US" sz="2400" dirty="0"/>
              <a:t>was </a:t>
            </a:r>
            <a:r>
              <a:rPr lang="en-US" sz="2400" dirty="0" smtClean="0"/>
              <a:t>getting </a:t>
            </a:r>
            <a:r>
              <a:rPr lang="en-US" sz="2400" dirty="0"/>
              <a:t>the services they </a:t>
            </a:r>
            <a:r>
              <a:rPr lang="en-US" sz="2400" dirty="0" smtClean="0"/>
              <a:t>needed.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It was recognized that </a:t>
            </a:r>
            <a:r>
              <a:rPr lang="en-US" sz="2400" dirty="0"/>
              <a:t>clients </a:t>
            </a:r>
            <a:r>
              <a:rPr lang="en-US" sz="2400" dirty="0" smtClean="0"/>
              <a:t>could be </a:t>
            </a:r>
            <a:r>
              <a:rPr lang="en-US" sz="2400" dirty="0"/>
              <a:t>falling through the cracks </a:t>
            </a:r>
            <a:r>
              <a:rPr lang="en-US" sz="2400" dirty="0" smtClean="0"/>
              <a:t>but there was no </a:t>
            </a:r>
            <a:r>
              <a:rPr lang="en-US" sz="2400" dirty="0"/>
              <a:t>way to consistently follow </a:t>
            </a:r>
            <a:r>
              <a:rPr lang="en-US" sz="2400" dirty="0" smtClean="0"/>
              <a:t>up.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North Simcoe Alliance to End Homelessness (NSCATEH) was interested in a new way to do interagency </a:t>
            </a:r>
            <a:r>
              <a:rPr lang="en-US" sz="2400" dirty="0" smtClean="0"/>
              <a:t>referrals using Interactive Interviews = The WIT Project (Whatever It Takes).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a grass roots organization funding was proving challenging to get.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Needed </a:t>
            </a:r>
            <a:r>
              <a:rPr lang="en-US" sz="2400" dirty="0"/>
              <a:t>a trusted IT </a:t>
            </a:r>
            <a:r>
              <a:rPr lang="en-US" sz="2400" dirty="0" smtClean="0"/>
              <a:t>partner.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34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Case Study: </a:t>
            </a:r>
            <a:r>
              <a:rPr lang="en-US" dirty="0"/>
              <a:t>WIT (Whatever It Takes)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5" y="1412776"/>
            <a:ext cx="9457051" cy="49685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Process &amp; Methodology.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>
                <a:sym typeface="Wingdings" panose="05000000000000000000" pitchFamily="2" charset="2"/>
              </a:rPr>
              <a:t>Empathize  Homeless and vulnerable </a:t>
            </a:r>
            <a:r>
              <a:rPr lang="en-US" sz="2600" dirty="0" smtClean="0">
                <a:sym typeface="Wingdings" panose="05000000000000000000" pitchFamily="2" charset="2"/>
              </a:rPr>
              <a:t>people, organizations have limited funds.</a:t>
            </a:r>
            <a:endParaRPr lang="en-US" sz="2600" dirty="0">
              <a:sym typeface="Wingdings" panose="05000000000000000000" pitchFamily="2" charset="2"/>
            </a:endParaRP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/>
              <a:t>Define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dirty="0"/>
              <a:t>“One-stop" access to the full continuum of support </a:t>
            </a:r>
            <a:r>
              <a:rPr lang="en-US" sz="2600" dirty="0" smtClean="0"/>
              <a:t>services: </a:t>
            </a:r>
            <a:r>
              <a:rPr lang="en-US" sz="2600" dirty="0"/>
              <a:t>to serve people who are homeless or vulnerable to the risks of poverty and homelessness.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/>
              <a:t>Ideate </a:t>
            </a:r>
            <a:r>
              <a:rPr lang="en-US" sz="2600" dirty="0">
                <a:sym typeface="Wingdings" panose="05000000000000000000" pitchFamily="2" charset="2"/>
              </a:rPr>
              <a:t> Brainstorm creative </a:t>
            </a:r>
            <a:r>
              <a:rPr lang="en-US" sz="2600" dirty="0" smtClean="0">
                <a:sym typeface="Wingdings" panose="05000000000000000000" pitchFamily="2" charset="2"/>
              </a:rPr>
              <a:t>solutions.</a:t>
            </a:r>
            <a:endParaRPr lang="en-US" sz="2600" dirty="0">
              <a:sym typeface="Wingdings" panose="05000000000000000000" pitchFamily="2" charset="2"/>
            </a:endParaRP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/>
              <a:t>Prototype </a:t>
            </a:r>
            <a:r>
              <a:rPr lang="en-US" sz="2600" dirty="0">
                <a:sym typeface="Wingdings" panose="05000000000000000000" pitchFamily="2" charset="2"/>
              </a:rPr>
              <a:t> A prototype was created to demo our ideas and to help with requirements gathering.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/>
              <a:t>Test </a:t>
            </a:r>
            <a:r>
              <a:rPr lang="en-US" sz="2600" dirty="0">
                <a:sym typeface="Wingdings" panose="05000000000000000000" pitchFamily="2" charset="2"/>
              </a:rPr>
              <a:t> The working Prototype was released to the group for testing purposes.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4B18-0BFD-4987-8299-4FCCBFF615E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66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898</Words>
  <Application>Microsoft Office PowerPoint</Application>
  <PresentationFormat>Widescreen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Times New Roman</vt:lpstr>
      <vt:lpstr>Wingdings</vt:lpstr>
      <vt:lpstr>Office Theme</vt:lpstr>
      <vt:lpstr>Workplace Innovation SOAR Annual Conference</vt:lpstr>
      <vt:lpstr>PowerPoint Presentation</vt:lpstr>
      <vt:lpstr>What is Innovation?</vt:lpstr>
      <vt:lpstr>Design Thinking as a Strategy for Innovation </vt:lpstr>
      <vt:lpstr>Design Thinking Methodology</vt:lpstr>
      <vt:lpstr>5 Roadblocks to Innovation</vt:lpstr>
      <vt:lpstr>The Need for Partnerships in Innovation</vt:lpstr>
      <vt:lpstr>Case Study: WIT (Whatever It Takes)</vt:lpstr>
      <vt:lpstr>Case Study: WIT (Whatever It Takes)</vt:lpstr>
      <vt:lpstr>Case Study: WIT (Whatever It Takes)</vt:lpstr>
      <vt:lpstr>Lessons Learned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Darcia Fraser</dc:creator>
  <cp:lastModifiedBy>Darcia Fraser</cp:lastModifiedBy>
  <cp:revision>287</cp:revision>
  <cp:lastPrinted>2014-09-16T09:52:47Z</cp:lastPrinted>
  <dcterms:created xsi:type="dcterms:W3CDTF">2013-08-20T12:48:24Z</dcterms:created>
  <dcterms:modified xsi:type="dcterms:W3CDTF">2015-10-23T16:25:45Z</dcterms:modified>
</cp:coreProperties>
</file>