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F19ECB-13AB-41C7-840D-5AB3D877A509}" type="datetimeFigureOut">
              <a:rPr lang="en-CA" smtClean="0"/>
              <a:t>2016-10-28</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D1C7CA-43B2-4629-BD97-01ADEA237102}" type="slidenum">
              <a:rPr lang="en-CA" smtClean="0"/>
              <a:t>‹#›</a:t>
            </a:fld>
            <a:endParaRPr lang="en-CA"/>
          </a:p>
        </p:txBody>
      </p:sp>
    </p:spTree>
    <p:extLst>
      <p:ext uri="{BB962C8B-B14F-4D97-AF65-F5344CB8AC3E}">
        <p14:creationId xmlns:p14="http://schemas.microsoft.com/office/powerpoint/2010/main" val="2557966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34F9E7A-2429-4CF9-99A5-D8ED2200E99D}" type="datetime1">
              <a:rPr lang="en-CA" smtClean="0"/>
              <a:t>2016-10-28</a:t>
            </a:fld>
            <a:endParaRPr lang="en-CA"/>
          </a:p>
        </p:txBody>
      </p:sp>
      <p:sp>
        <p:nvSpPr>
          <p:cNvPr id="20" name="Footer Placeholder 19"/>
          <p:cNvSpPr>
            <a:spLocks noGrp="1"/>
          </p:cNvSpPr>
          <p:nvPr>
            <p:ph type="ftr" sz="quarter" idx="11"/>
          </p:nvPr>
        </p:nvSpPr>
        <p:spPr/>
        <p:txBody>
          <a:bodyPr/>
          <a:lstStyle>
            <a:extLst/>
          </a:lstStyle>
          <a:p>
            <a:endParaRPr lang="en-CA"/>
          </a:p>
        </p:txBody>
      </p:sp>
      <p:sp>
        <p:nvSpPr>
          <p:cNvPr id="10" name="Slide Number Placeholder 9"/>
          <p:cNvSpPr>
            <a:spLocks noGrp="1"/>
          </p:cNvSpPr>
          <p:nvPr>
            <p:ph type="sldNum" sz="quarter" idx="12"/>
          </p:nvPr>
        </p:nvSpPr>
        <p:spPr/>
        <p:txBody>
          <a:bodyPr/>
          <a:lstStyle>
            <a:extLst/>
          </a:lstStyle>
          <a:p>
            <a:fld id="{DB76CAE4-9016-41A6-8545-6A89ED80C2BE}" type="slidenum">
              <a:rPr lang="en-CA" smtClean="0"/>
              <a:t>‹#›</a:t>
            </a:fld>
            <a:endParaRPr lang="en-CA"/>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0FB22C7-F245-4BB3-9540-EFAF3C62C181}" type="datetime1">
              <a:rPr lang="en-CA" smtClean="0"/>
              <a:t>2016-10-28</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DB76CAE4-9016-41A6-8545-6A89ED80C2BE}"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A9DB52A-2AB6-4649-A9C8-FC027444DBFD}" type="datetime1">
              <a:rPr lang="en-CA" smtClean="0"/>
              <a:t>2016-10-28</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DB76CAE4-9016-41A6-8545-6A89ED80C2BE}"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CF91216-A8B6-4CB8-8D09-B70D2E152591}" type="datetime1">
              <a:rPr lang="en-CA" smtClean="0"/>
              <a:t>2016-10-28</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DB76CAE4-9016-41A6-8545-6A89ED80C2BE}"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D567C4F-ABE9-478C-83E3-4E971B205DEB}" type="datetime1">
              <a:rPr lang="en-CA" smtClean="0"/>
              <a:t>2016-10-28</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DB76CAE4-9016-41A6-8545-6A89ED80C2BE}" type="slidenum">
              <a:rPr lang="en-CA" smtClean="0"/>
              <a:t>‹#›</a:t>
            </a:fld>
            <a:endParaRPr lang="en-CA"/>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9DA8B19-3281-4359-8C5F-ED59C9A014EC}" type="datetime1">
              <a:rPr lang="en-CA" smtClean="0"/>
              <a:t>2016-10-28</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DB76CAE4-9016-41A6-8545-6A89ED80C2BE}"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3B178BF-0CD5-4EAD-98B0-6A4EC1094E46}" type="datetime1">
              <a:rPr lang="en-CA" smtClean="0"/>
              <a:t>2016-10-28</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p:txBody>
          <a:bodyPr/>
          <a:lstStyle>
            <a:extLst/>
          </a:lstStyle>
          <a:p>
            <a:fld id="{DB76CAE4-9016-41A6-8545-6A89ED80C2BE}"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2540E15-5EA6-4EA4-ADCE-22883E06C60A}" type="datetime1">
              <a:rPr lang="en-CA" smtClean="0"/>
              <a:t>2016-10-28</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DB76CAE4-9016-41A6-8545-6A89ED80C2BE}"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917400E-8A9D-4C01-AB49-E7015E343358}" type="datetime1">
              <a:rPr lang="en-CA" smtClean="0"/>
              <a:t>2016-10-28</a:t>
            </a:fld>
            <a:endParaRPr lang="en-CA"/>
          </a:p>
        </p:txBody>
      </p:sp>
      <p:sp>
        <p:nvSpPr>
          <p:cNvPr id="3" name="Footer Placeholder 2"/>
          <p:cNvSpPr>
            <a:spLocks noGrp="1"/>
          </p:cNvSpPr>
          <p:nvPr>
            <p:ph type="ftr" sz="quarter" idx="11"/>
          </p:nvPr>
        </p:nvSpPr>
        <p:spPr/>
        <p:txBody>
          <a:bodyPr/>
          <a:lstStyle>
            <a:extLst/>
          </a:lstStyle>
          <a:p>
            <a:endParaRPr lang="en-CA"/>
          </a:p>
        </p:txBody>
      </p:sp>
      <p:sp>
        <p:nvSpPr>
          <p:cNvPr id="4" name="Slide Number Placeholder 3"/>
          <p:cNvSpPr>
            <a:spLocks noGrp="1"/>
          </p:cNvSpPr>
          <p:nvPr>
            <p:ph type="sldNum" sz="quarter" idx="12"/>
          </p:nvPr>
        </p:nvSpPr>
        <p:spPr/>
        <p:txBody>
          <a:bodyPr/>
          <a:lstStyle>
            <a:extLst/>
          </a:lstStyle>
          <a:p>
            <a:fld id="{DB76CAE4-9016-41A6-8545-6A89ED80C2BE}" type="slidenum">
              <a:rPr lang="en-CA" smtClean="0"/>
              <a:t>‹#›</a:t>
            </a:fld>
            <a:endParaRPr lang="en-CA"/>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32E0AC5-2E75-490C-9224-DF8A5B0DDC9D}" type="datetime1">
              <a:rPr lang="en-CA" smtClean="0"/>
              <a:t>2016-10-28</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DB76CAE4-9016-41A6-8545-6A89ED80C2BE}"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2A79860-8D19-4C15-A423-F3F9BED2725E}" type="datetime1">
              <a:rPr lang="en-CA" smtClean="0"/>
              <a:t>2016-10-28</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DB76CAE4-9016-41A6-8545-6A89ED80C2BE}" type="slidenum">
              <a:rPr lang="en-CA" smtClean="0"/>
              <a:t>‹#›</a:t>
            </a:fld>
            <a:endParaRPr lang="en-CA"/>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E7A4F04-D16E-41FC-85B0-98659BF313F5}" type="datetime1">
              <a:rPr lang="en-CA" smtClean="0"/>
              <a:t>2016-10-28</a:t>
            </a:fld>
            <a:endParaRPr lang="en-CA"/>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CA"/>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B76CAE4-9016-41A6-8545-6A89ED80C2BE}" type="slidenum">
              <a:rPr lang="en-CA" smtClean="0"/>
              <a:t>‹#›</a:t>
            </a:fld>
            <a:endParaRPr lang="en-CA"/>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260648"/>
            <a:ext cx="7776864" cy="2763738"/>
          </a:xfrm>
        </p:spPr>
        <p:txBody>
          <a:bodyPr>
            <a:normAutofit fontScale="90000"/>
          </a:bodyPr>
          <a:lstStyle/>
          <a:p>
            <a:pPr algn="ctr"/>
            <a:r>
              <a:rPr lang="en-CA" sz="3600" b="1" dirty="0" err="1" smtClean="0">
                <a:solidFill>
                  <a:schemeClr val="accent1">
                    <a:lumMod val="75000"/>
                  </a:schemeClr>
                </a:solidFill>
              </a:rPr>
              <a:t>SOARing</a:t>
            </a:r>
            <a:r>
              <a:rPr lang="en-CA" sz="3600" b="1" dirty="0" smtClean="0">
                <a:solidFill>
                  <a:schemeClr val="accent1">
                    <a:lumMod val="75000"/>
                  </a:schemeClr>
                </a:solidFill>
              </a:rPr>
              <a:t> </a:t>
            </a:r>
            <a:r>
              <a:rPr lang="en-CA" sz="3600" b="1" dirty="0">
                <a:solidFill>
                  <a:schemeClr val="accent1">
                    <a:lumMod val="75000"/>
                  </a:schemeClr>
                </a:solidFill>
              </a:rPr>
              <a:t>Ahead: Mindful, Proportional, </a:t>
            </a:r>
            <a:r>
              <a:rPr lang="en-CA" sz="3600" b="1" dirty="0" smtClean="0">
                <a:solidFill>
                  <a:schemeClr val="accent1">
                    <a:lumMod val="75000"/>
                  </a:schemeClr>
                </a:solidFill>
              </a:rPr>
              <a:t>Proactive</a:t>
            </a:r>
            <a:br>
              <a:rPr lang="en-CA" sz="3600" b="1" dirty="0" smtClean="0">
                <a:solidFill>
                  <a:schemeClr val="accent1">
                    <a:lumMod val="75000"/>
                  </a:schemeClr>
                </a:solidFill>
              </a:rPr>
            </a:br>
            <a:r>
              <a:rPr lang="en-CA" sz="2700" b="1" dirty="0">
                <a:solidFill>
                  <a:srgbClr val="4F81BD">
                    <a:lumMod val="75000"/>
                  </a:srgbClr>
                </a:solidFill>
              </a:rPr>
              <a:t>SOAR's 28th Annual Conference </a:t>
            </a:r>
            <a:r>
              <a:rPr lang="en-CA" sz="2700" b="1" dirty="0" smtClean="0">
                <a:solidFill>
                  <a:srgbClr val="4F81BD">
                    <a:lumMod val="75000"/>
                  </a:srgbClr>
                </a:solidFill>
              </a:rPr>
              <a:t>– November 3, 2016</a:t>
            </a:r>
            <a:br>
              <a:rPr lang="en-CA" sz="2700" b="1" dirty="0" smtClean="0">
                <a:solidFill>
                  <a:srgbClr val="4F81BD">
                    <a:lumMod val="75000"/>
                  </a:srgbClr>
                </a:solidFill>
              </a:rPr>
            </a:br>
            <a:r>
              <a:rPr lang="en-CA" sz="2800" dirty="0" smtClean="0">
                <a:solidFill>
                  <a:prstClr val="black"/>
                </a:solidFill>
              </a:rPr>
              <a:t/>
            </a:r>
            <a:br>
              <a:rPr lang="en-CA" sz="2800" dirty="0" smtClean="0">
                <a:solidFill>
                  <a:prstClr val="black"/>
                </a:solidFill>
              </a:rPr>
            </a:br>
            <a:r>
              <a:rPr lang="en-CA" sz="2400" dirty="0" smtClean="0">
                <a:solidFill>
                  <a:prstClr val="black"/>
                </a:solidFill>
              </a:rPr>
              <a:t>Workshop </a:t>
            </a:r>
            <a:r>
              <a:rPr lang="en-CA" sz="2400" dirty="0">
                <a:solidFill>
                  <a:prstClr val="black"/>
                </a:solidFill>
              </a:rPr>
              <a:t>#7 - What’s Public, What’s Not? - Access to a Hearing and its Record</a:t>
            </a:r>
            <a:endParaRPr lang="en-CA" sz="2400" dirty="0"/>
          </a:p>
        </p:txBody>
      </p:sp>
      <p:sp>
        <p:nvSpPr>
          <p:cNvPr id="3" name="Subtitle 2"/>
          <p:cNvSpPr>
            <a:spLocks noGrp="1"/>
          </p:cNvSpPr>
          <p:nvPr>
            <p:ph type="subTitle" idx="1"/>
          </p:nvPr>
        </p:nvSpPr>
        <p:spPr>
          <a:xfrm>
            <a:off x="1371600" y="4005064"/>
            <a:ext cx="6400800" cy="2160240"/>
          </a:xfrm>
        </p:spPr>
        <p:txBody>
          <a:bodyPr>
            <a:noAutofit/>
          </a:bodyPr>
          <a:lstStyle/>
          <a:p>
            <a:pPr algn="l"/>
            <a:r>
              <a:rPr lang="en-CA" sz="1600" b="0" i="0" u="none" strike="noStrike" baseline="0" dirty="0" smtClean="0">
                <a:solidFill>
                  <a:schemeClr val="tx1"/>
                </a:solidFill>
              </a:rPr>
              <a:t>Moderator: </a:t>
            </a:r>
          </a:p>
          <a:p>
            <a:pPr algn="l"/>
            <a:r>
              <a:rPr lang="en-CA" sz="1400" b="1" i="0" u="none" strike="noStrike" baseline="0" dirty="0" smtClean="0">
                <a:solidFill>
                  <a:schemeClr val="tx1"/>
                </a:solidFill>
              </a:rPr>
              <a:t>Lorne Soss</a:t>
            </a:r>
            <a:r>
              <a:rPr lang="en-CA" sz="1400" b="1" dirty="0">
                <a:solidFill>
                  <a:schemeClr val="tx1"/>
                </a:solidFill>
              </a:rPr>
              <a:t>i</a:t>
            </a:r>
            <a:r>
              <a:rPr lang="en-CA" sz="1400" b="1" i="0" u="none" strike="noStrike" baseline="0" dirty="0" smtClean="0">
                <a:solidFill>
                  <a:schemeClr val="tx1"/>
                </a:solidFill>
              </a:rPr>
              <a:t>n, </a:t>
            </a:r>
            <a:r>
              <a:rPr lang="en-CA" sz="1400" b="0" i="0" u="none" strike="noStrike" baseline="0" dirty="0" smtClean="0">
                <a:solidFill>
                  <a:schemeClr val="tx1"/>
                </a:solidFill>
              </a:rPr>
              <a:t>Dean, </a:t>
            </a:r>
            <a:r>
              <a:rPr lang="en-CA" sz="1400" b="0" i="0" u="none" strike="noStrike" baseline="0" dirty="0" err="1" smtClean="0">
                <a:solidFill>
                  <a:schemeClr val="tx1"/>
                </a:solidFill>
              </a:rPr>
              <a:t>Osgoode</a:t>
            </a:r>
            <a:r>
              <a:rPr lang="en-CA" sz="1400" b="0" i="0" u="none" strike="noStrike" baseline="0" dirty="0" smtClean="0">
                <a:solidFill>
                  <a:schemeClr val="tx1"/>
                </a:solidFill>
              </a:rPr>
              <a:t> Hall Law School</a:t>
            </a:r>
            <a:r>
              <a:rPr lang="en-CA" sz="1400" b="0" i="0" u="none" strike="noStrike" dirty="0" smtClean="0">
                <a:solidFill>
                  <a:schemeClr val="tx1"/>
                </a:solidFill>
              </a:rPr>
              <a:t> </a:t>
            </a:r>
            <a:r>
              <a:rPr lang="en-CA" sz="1400" b="0" i="0" u="none" strike="noStrike" baseline="0" dirty="0" smtClean="0">
                <a:solidFill>
                  <a:schemeClr val="tx1"/>
                </a:solidFill>
              </a:rPr>
              <a:t>and</a:t>
            </a:r>
            <a:r>
              <a:rPr lang="en-CA" sz="1400" b="0" i="0" u="none" strike="noStrike" dirty="0" smtClean="0">
                <a:solidFill>
                  <a:schemeClr val="tx1"/>
                </a:solidFill>
              </a:rPr>
              <a:t> </a:t>
            </a:r>
            <a:r>
              <a:rPr lang="en-CA" sz="1400" dirty="0">
                <a:solidFill>
                  <a:prstClr val="black"/>
                </a:solidFill>
              </a:rPr>
              <a:t>HPARB &amp; HSARB </a:t>
            </a:r>
            <a:r>
              <a:rPr lang="en-CA" sz="1400" dirty="0" smtClean="0">
                <a:solidFill>
                  <a:schemeClr val="tx1"/>
                </a:solidFill>
              </a:rPr>
              <a:t>A</a:t>
            </a:r>
            <a:r>
              <a:rPr lang="en-CA" sz="1400" b="0" i="0" u="none" strike="noStrike" baseline="0" dirty="0" smtClean="0">
                <a:solidFill>
                  <a:schemeClr val="tx1"/>
                </a:solidFill>
              </a:rPr>
              <a:t>djudicator </a:t>
            </a:r>
          </a:p>
          <a:p>
            <a:pPr algn="l"/>
            <a:endParaRPr lang="en-CA" sz="1000" b="0" i="0" u="none" strike="noStrike" baseline="0" dirty="0" smtClean="0">
              <a:solidFill>
                <a:schemeClr val="tx1"/>
              </a:solidFill>
            </a:endParaRPr>
          </a:p>
          <a:p>
            <a:pPr algn="l"/>
            <a:r>
              <a:rPr lang="en-CA" sz="1600" b="0" i="0" u="none" strike="noStrike" baseline="0" dirty="0" smtClean="0">
                <a:solidFill>
                  <a:schemeClr val="tx1"/>
                </a:solidFill>
              </a:rPr>
              <a:t>Speakers: </a:t>
            </a:r>
          </a:p>
          <a:p>
            <a:pPr algn="l"/>
            <a:r>
              <a:rPr lang="en-CA" sz="1400" b="1" i="0" u="none" strike="noStrike" baseline="0" dirty="0" smtClean="0">
                <a:solidFill>
                  <a:schemeClr val="tx1"/>
                </a:solidFill>
              </a:rPr>
              <a:t>Jerry V. DeMarco, </a:t>
            </a:r>
            <a:r>
              <a:rPr lang="en-CA" sz="1400" b="0" i="0" u="none" strike="noStrike" baseline="0" dirty="0" smtClean="0">
                <a:solidFill>
                  <a:schemeClr val="tx1"/>
                </a:solidFill>
              </a:rPr>
              <a:t>Alternate Executive Chair, Environment and Land Tribunals Ontario </a:t>
            </a:r>
          </a:p>
          <a:p>
            <a:pPr algn="l"/>
            <a:r>
              <a:rPr lang="en-CA" sz="1400" b="1" i="0" u="none" strike="noStrike" baseline="0" dirty="0" smtClean="0">
                <a:solidFill>
                  <a:schemeClr val="tx1"/>
                </a:solidFill>
              </a:rPr>
              <a:t>Roslyn J. Levine,</a:t>
            </a:r>
            <a:r>
              <a:rPr lang="en-CA" sz="1400" b="1" i="0" u="none" strike="noStrike" dirty="0" smtClean="0">
                <a:solidFill>
                  <a:schemeClr val="tx1"/>
                </a:solidFill>
              </a:rPr>
              <a:t> </a:t>
            </a:r>
            <a:r>
              <a:rPr lang="en-CA" sz="1400" b="0" i="0" u="none" strike="noStrike" baseline="0" dirty="0" smtClean="0">
                <a:solidFill>
                  <a:schemeClr val="tx1"/>
                </a:solidFill>
              </a:rPr>
              <a:t>Q.C. Executive Legal Officer, Superior Court of Justice</a:t>
            </a:r>
            <a:endParaRPr lang="en-CA" sz="1400" dirty="0">
              <a:solidFill>
                <a:schemeClr val="tx1"/>
              </a:solidFill>
            </a:endParaRPr>
          </a:p>
        </p:txBody>
      </p:sp>
    </p:spTree>
    <p:extLst>
      <p:ext uri="{BB962C8B-B14F-4D97-AF65-F5344CB8AC3E}">
        <p14:creationId xmlns:p14="http://schemas.microsoft.com/office/powerpoint/2010/main" val="3872403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2800" dirty="0">
                <a:solidFill>
                  <a:prstClr val="black"/>
                </a:solidFill>
              </a:rPr>
              <a:t>Workshop #7 - What’s Public, What’s Not? - Access to a Hearing and its Record</a:t>
            </a:r>
            <a:endParaRPr lang="en-CA" dirty="0"/>
          </a:p>
        </p:txBody>
      </p:sp>
      <p:sp>
        <p:nvSpPr>
          <p:cNvPr id="3" name="Content Placeholder 2"/>
          <p:cNvSpPr>
            <a:spLocks noGrp="1"/>
          </p:cNvSpPr>
          <p:nvPr>
            <p:ph idx="1"/>
          </p:nvPr>
        </p:nvSpPr>
        <p:spPr/>
        <p:txBody>
          <a:bodyPr>
            <a:normAutofit fontScale="92500" lnSpcReduction="20000"/>
          </a:bodyPr>
          <a:lstStyle/>
          <a:p>
            <a:pPr marL="0" lvl="0" indent="0">
              <a:lnSpc>
                <a:spcPct val="115000"/>
              </a:lnSpc>
              <a:buNone/>
            </a:pPr>
            <a:r>
              <a:rPr lang="en-US" b="1" dirty="0">
                <a:ea typeface="Calibri"/>
                <a:cs typeface="Times New Roman"/>
              </a:rPr>
              <a:t>Scenario #1</a:t>
            </a:r>
            <a:endParaRPr lang="en-CA" dirty="0">
              <a:ea typeface="Calibri"/>
              <a:cs typeface="Times New Roman"/>
            </a:endParaRPr>
          </a:p>
          <a:p>
            <a:pPr marL="457200">
              <a:lnSpc>
                <a:spcPct val="115000"/>
              </a:lnSpc>
              <a:spcAft>
                <a:spcPts val="1000"/>
              </a:spcAft>
            </a:pPr>
            <a:r>
              <a:rPr lang="en-US" dirty="0">
                <a:ea typeface="Calibri"/>
                <a:cs typeface="Times New Roman"/>
              </a:rPr>
              <a:t>A matter is coming to a hearing and involves a range of sensitive personal information of one of the parties. A publication ban has been sought and denied. Registrar staff have been contacted by a number of interested parties with the following queries – none of which are specifically addressed in the statutory rules governing the hearing:</a:t>
            </a:r>
            <a:endParaRPr lang="en-CA" dirty="0">
              <a:ea typeface="Calibri"/>
              <a:cs typeface="Times New Roman"/>
            </a:endParaRPr>
          </a:p>
          <a:p>
            <a:endParaRPr lang="en-CA" dirty="0"/>
          </a:p>
        </p:txBody>
      </p:sp>
      <p:sp>
        <p:nvSpPr>
          <p:cNvPr id="4" name="Slide Number Placeholder 3"/>
          <p:cNvSpPr>
            <a:spLocks noGrp="1"/>
          </p:cNvSpPr>
          <p:nvPr>
            <p:ph type="sldNum" sz="quarter" idx="12"/>
          </p:nvPr>
        </p:nvSpPr>
        <p:spPr/>
        <p:txBody>
          <a:bodyPr/>
          <a:lstStyle/>
          <a:p>
            <a:fld id="{DB76CAE4-9016-41A6-8545-6A89ED80C2BE}" type="slidenum">
              <a:rPr lang="en-CA" smtClean="0"/>
              <a:t>2</a:t>
            </a:fld>
            <a:endParaRPr lang="en-CA"/>
          </a:p>
        </p:txBody>
      </p:sp>
    </p:spTree>
    <p:extLst>
      <p:ext uri="{BB962C8B-B14F-4D97-AF65-F5344CB8AC3E}">
        <p14:creationId xmlns:p14="http://schemas.microsoft.com/office/powerpoint/2010/main" val="1817138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CA" sz="2800" dirty="0" smtClean="0"/>
              <a:t>Workshop #7 - What’s Public, What’s Not? - Access to a Hearing and its Record</a:t>
            </a:r>
            <a:endParaRPr lang="en-CA" sz="2800" dirty="0"/>
          </a:p>
        </p:txBody>
      </p:sp>
      <p:sp>
        <p:nvSpPr>
          <p:cNvPr id="3" name="Content Placeholder 2"/>
          <p:cNvSpPr>
            <a:spLocks noGrp="1"/>
          </p:cNvSpPr>
          <p:nvPr>
            <p:ph idx="1"/>
          </p:nvPr>
        </p:nvSpPr>
        <p:spPr/>
        <p:txBody>
          <a:bodyPr>
            <a:normAutofit fontScale="77500" lnSpcReduction="20000"/>
          </a:bodyPr>
          <a:lstStyle/>
          <a:p>
            <a:pPr lvl="1">
              <a:lnSpc>
                <a:spcPct val="115000"/>
              </a:lnSpc>
              <a:buFont typeface="Arial" panose="020B0604020202020204" pitchFamily="34" charset="0"/>
              <a:buChar char="•"/>
            </a:pPr>
            <a:r>
              <a:rPr lang="en-US" dirty="0">
                <a:ea typeface="Calibri"/>
                <a:cs typeface="Times New Roman"/>
              </a:rPr>
              <a:t>A party would like to broadcast the hearing using her phone and wants to confirm </a:t>
            </a:r>
            <a:r>
              <a:rPr lang="en-US" dirty="0" err="1">
                <a:ea typeface="Calibri"/>
                <a:cs typeface="Times New Roman"/>
              </a:rPr>
              <a:t>Wifi</a:t>
            </a:r>
            <a:r>
              <a:rPr lang="en-US" dirty="0">
                <a:ea typeface="Calibri"/>
                <a:cs typeface="Times New Roman"/>
              </a:rPr>
              <a:t> is available in the hearing </a:t>
            </a:r>
            <a:r>
              <a:rPr lang="en-US" dirty="0" smtClean="0">
                <a:ea typeface="Calibri"/>
                <a:cs typeface="Times New Roman"/>
              </a:rPr>
              <a:t>room.</a:t>
            </a:r>
            <a:endParaRPr lang="en-CA" dirty="0">
              <a:ea typeface="Calibri"/>
              <a:cs typeface="Times New Roman"/>
            </a:endParaRPr>
          </a:p>
          <a:p>
            <a:pPr lvl="1">
              <a:lnSpc>
                <a:spcPct val="115000"/>
              </a:lnSpc>
              <a:buFont typeface="Arial" panose="020B0604020202020204" pitchFamily="34" charset="0"/>
              <a:buChar char="•"/>
            </a:pPr>
            <a:r>
              <a:rPr lang="en-US" dirty="0">
                <a:ea typeface="Calibri"/>
                <a:cs typeface="Times New Roman"/>
              </a:rPr>
              <a:t>A party would like advance, biographical information on who the adjudicator will be for the hearing, and her or his experience.</a:t>
            </a:r>
            <a:endParaRPr lang="en-CA" dirty="0">
              <a:ea typeface="Calibri"/>
              <a:cs typeface="Times New Roman"/>
            </a:endParaRPr>
          </a:p>
          <a:p>
            <a:pPr lvl="1">
              <a:lnSpc>
                <a:spcPct val="115000"/>
              </a:lnSpc>
              <a:buFont typeface="Arial" panose="020B0604020202020204" pitchFamily="34" charset="0"/>
              <a:buChar char="•"/>
            </a:pPr>
            <a:r>
              <a:rPr lang="en-US" dirty="0">
                <a:ea typeface="Calibri"/>
                <a:cs typeface="Times New Roman"/>
              </a:rPr>
              <a:t>A third party “citizen journalist” requests access to some of the materials filed for the hearing that relate to communications with a third party who is unaware of the hearing.</a:t>
            </a:r>
            <a:endParaRPr lang="en-CA" dirty="0">
              <a:ea typeface="Calibri"/>
              <a:cs typeface="Times New Roman"/>
            </a:endParaRPr>
          </a:p>
          <a:p>
            <a:pPr lvl="1">
              <a:lnSpc>
                <a:spcPct val="115000"/>
              </a:lnSpc>
              <a:spcAft>
                <a:spcPts val="1000"/>
              </a:spcAft>
              <a:buFont typeface="Arial" panose="020B0604020202020204" pitchFamily="34" charset="0"/>
              <a:buChar char="•"/>
            </a:pPr>
            <a:r>
              <a:rPr lang="en-US" dirty="0">
                <a:ea typeface="Calibri"/>
                <a:cs typeface="Times New Roman"/>
              </a:rPr>
              <a:t>The party whose sensitive personal information is involved has asked if there are any protections on third party use of the information, as she wants </a:t>
            </a:r>
            <a:r>
              <a:rPr lang="en-US" dirty="0" smtClean="0">
                <a:ea typeface="Calibri"/>
                <a:cs typeface="Times New Roman"/>
              </a:rPr>
              <a:t>to limit </a:t>
            </a:r>
            <a:r>
              <a:rPr lang="en-US" dirty="0">
                <a:ea typeface="Calibri"/>
                <a:cs typeface="Times New Roman"/>
              </a:rPr>
              <a:t>exposure of her personal information to the greatest extent possible</a:t>
            </a:r>
            <a:r>
              <a:rPr lang="en-US" dirty="0" smtClean="0">
                <a:ea typeface="Calibri"/>
                <a:cs typeface="Times New Roman"/>
              </a:rPr>
              <a:t>.</a:t>
            </a:r>
            <a:endParaRPr lang="en-CA" dirty="0">
              <a:ea typeface="Calibri"/>
              <a:cs typeface="Times New Roman"/>
            </a:endParaRPr>
          </a:p>
        </p:txBody>
      </p:sp>
      <p:sp>
        <p:nvSpPr>
          <p:cNvPr id="4" name="Slide Number Placeholder 3"/>
          <p:cNvSpPr>
            <a:spLocks noGrp="1"/>
          </p:cNvSpPr>
          <p:nvPr>
            <p:ph type="sldNum" sz="quarter" idx="12"/>
          </p:nvPr>
        </p:nvSpPr>
        <p:spPr/>
        <p:txBody>
          <a:bodyPr/>
          <a:lstStyle/>
          <a:p>
            <a:fld id="{DB76CAE4-9016-41A6-8545-6A89ED80C2BE}" type="slidenum">
              <a:rPr lang="en-CA" smtClean="0"/>
              <a:t>3</a:t>
            </a:fld>
            <a:endParaRPr lang="en-CA"/>
          </a:p>
        </p:txBody>
      </p:sp>
    </p:spTree>
    <p:extLst>
      <p:ext uri="{BB962C8B-B14F-4D97-AF65-F5344CB8AC3E}">
        <p14:creationId xmlns:p14="http://schemas.microsoft.com/office/powerpoint/2010/main" val="3690094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2800" dirty="0">
                <a:solidFill>
                  <a:prstClr val="black"/>
                </a:solidFill>
              </a:rPr>
              <a:t>Workshop #7 - What’s Public, What’s Not? - Access to a Hearing and its Record</a:t>
            </a:r>
            <a:endParaRPr lang="en-CA" dirty="0"/>
          </a:p>
        </p:txBody>
      </p:sp>
      <p:sp>
        <p:nvSpPr>
          <p:cNvPr id="3" name="Content Placeholder 2"/>
          <p:cNvSpPr>
            <a:spLocks noGrp="1"/>
          </p:cNvSpPr>
          <p:nvPr>
            <p:ph idx="1"/>
          </p:nvPr>
        </p:nvSpPr>
        <p:spPr/>
        <p:txBody>
          <a:bodyPr/>
          <a:lstStyle/>
          <a:p>
            <a:pPr marL="228600" indent="-228600">
              <a:lnSpc>
                <a:spcPct val="115000"/>
              </a:lnSpc>
              <a:spcAft>
                <a:spcPts val="1000"/>
              </a:spcAft>
            </a:pPr>
            <a:r>
              <a:rPr lang="en-US" sz="2800" dirty="0">
                <a:ea typeface="Calibri"/>
                <a:cs typeface="Times New Roman"/>
              </a:rPr>
              <a:t>How should staff address these queries? </a:t>
            </a:r>
            <a:endParaRPr lang="en-US" sz="2800" dirty="0" smtClean="0">
              <a:ea typeface="Calibri"/>
              <a:cs typeface="Times New Roman"/>
            </a:endParaRPr>
          </a:p>
          <a:p>
            <a:pPr marL="228600" indent="-228600">
              <a:lnSpc>
                <a:spcPct val="115000"/>
              </a:lnSpc>
              <a:spcAft>
                <a:spcPts val="1000"/>
              </a:spcAft>
            </a:pPr>
            <a:r>
              <a:rPr lang="en-US" sz="2800" dirty="0" smtClean="0">
                <a:ea typeface="Calibri"/>
                <a:cs typeface="Times New Roman"/>
              </a:rPr>
              <a:t>Should </a:t>
            </a:r>
            <a:r>
              <a:rPr lang="en-US" sz="2800" dirty="0">
                <a:ea typeface="Calibri"/>
                <a:cs typeface="Times New Roman"/>
              </a:rPr>
              <a:t>any or all be in the discretion of staff or should policies of the adjudicative body address each?</a:t>
            </a:r>
            <a:endParaRPr lang="en-CA" sz="2800" dirty="0">
              <a:ea typeface="Calibri"/>
              <a:cs typeface="Times New Roman"/>
            </a:endParaRPr>
          </a:p>
          <a:p>
            <a:endParaRPr lang="en-CA" dirty="0"/>
          </a:p>
        </p:txBody>
      </p:sp>
      <p:sp>
        <p:nvSpPr>
          <p:cNvPr id="4" name="Slide Number Placeholder 3"/>
          <p:cNvSpPr>
            <a:spLocks noGrp="1"/>
          </p:cNvSpPr>
          <p:nvPr>
            <p:ph type="sldNum" sz="quarter" idx="12"/>
          </p:nvPr>
        </p:nvSpPr>
        <p:spPr/>
        <p:txBody>
          <a:bodyPr/>
          <a:lstStyle/>
          <a:p>
            <a:fld id="{DB76CAE4-9016-41A6-8545-6A89ED80C2BE}" type="slidenum">
              <a:rPr lang="en-CA" smtClean="0"/>
              <a:t>4</a:t>
            </a:fld>
            <a:endParaRPr lang="en-CA"/>
          </a:p>
        </p:txBody>
      </p:sp>
    </p:spTree>
    <p:extLst>
      <p:ext uri="{BB962C8B-B14F-4D97-AF65-F5344CB8AC3E}">
        <p14:creationId xmlns:p14="http://schemas.microsoft.com/office/powerpoint/2010/main" val="892673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2800" dirty="0">
                <a:solidFill>
                  <a:prstClr val="black"/>
                </a:solidFill>
              </a:rPr>
              <a:t>Workshop #7 - What’s Public, What’s Not? - Access to a Hearing and its Record</a:t>
            </a:r>
            <a:endParaRPr lang="en-CA" dirty="0"/>
          </a:p>
        </p:txBody>
      </p:sp>
      <p:sp>
        <p:nvSpPr>
          <p:cNvPr id="3" name="Content Placeholder 2"/>
          <p:cNvSpPr>
            <a:spLocks noGrp="1"/>
          </p:cNvSpPr>
          <p:nvPr>
            <p:ph idx="1"/>
          </p:nvPr>
        </p:nvSpPr>
        <p:spPr/>
        <p:txBody>
          <a:bodyPr>
            <a:normAutofit fontScale="85000" lnSpcReduction="10000"/>
          </a:bodyPr>
          <a:lstStyle/>
          <a:p>
            <a:pPr marL="0" lvl="0" indent="0">
              <a:lnSpc>
                <a:spcPct val="115000"/>
              </a:lnSpc>
              <a:spcAft>
                <a:spcPts val="1000"/>
              </a:spcAft>
              <a:buNone/>
            </a:pPr>
            <a:r>
              <a:rPr lang="en-US" b="1" dirty="0">
                <a:ea typeface="Calibri"/>
                <a:cs typeface="Times New Roman"/>
              </a:rPr>
              <a:t>Scenario #2</a:t>
            </a:r>
            <a:endParaRPr lang="en-CA" dirty="0">
              <a:ea typeface="Calibri"/>
              <a:cs typeface="Times New Roman"/>
            </a:endParaRPr>
          </a:p>
          <a:p>
            <a:pPr marL="228600" indent="-228600">
              <a:lnSpc>
                <a:spcPct val="115000"/>
              </a:lnSpc>
              <a:spcAft>
                <a:spcPts val="1000"/>
              </a:spcAft>
            </a:pPr>
            <a:r>
              <a:rPr lang="en-US" dirty="0">
                <a:ea typeface="Calibri"/>
                <a:cs typeface="Times New Roman"/>
              </a:rPr>
              <a:t>During a contentious proceeding, and in the midst of an expert witness giving testimony, a family member of one of the parties begins quietly taking pictures of the hearing room, including close-ups of the witness, who notices this and appears visibly ill at ease. A staff member asks the person to please put the phone away and states that posting of those photos is not permitted. “Too late” the person replies</a:t>
            </a:r>
            <a:r>
              <a:rPr lang="en-US" dirty="0" smtClean="0">
                <a:ea typeface="Calibri"/>
                <a:cs typeface="Times New Roman"/>
              </a:rPr>
              <a:t>.</a:t>
            </a:r>
            <a:endParaRPr lang="en-CA" dirty="0">
              <a:ea typeface="Calibri"/>
              <a:cs typeface="Times New Roman"/>
            </a:endParaRPr>
          </a:p>
        </p:txBody>
      </p:sp>
      <p:sp>
        <p:nvSpPr>
          <p:cNvPr id="4" name="Slide Number Placeholder 3"/>
          <p:cNvSpPr>
            <a:spLocks noGrp="1"/>
          </p:cNvSpPr>
          <p:nvPr>
            <p:ph type="sldNum" sz="quarter" idx="12"/>
          </p:nvPr>
        </p:nvSpPr>
        <p:spPr/>
        <p:txBody>
          <a:bodyPr/>
          <a:lstStyle/>
          <a:p>
            <a:fld id="{DB76CAE4-9016-41A6-8545-6A89ED80C2BE}" type="slidenum">
              <a:rPr lang="en-CA" smtClean="0"/>
              <a:t>5</a:t>
            </a:fld>
            <a:endParaRPr lang="en-CA"/>
          </a:p>
        </p:txBody>
      </p:sp>
    </p:spTree>
    <p:extLst>
      <p:ext uri="{BB962C8B-B14F-4D97-AF65-F5344CB8AC3E}">
        <p14:creationId xmlns:p14="http://schemas.microsoft.com/office/powerpoint/2010/main" val="4254735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2800" dirty="0">
                <a:solidFill>
                  <a:prstClr val="black"/>
                </a:solidFill>
              </a:rPr>
              <a:t>Workshop #7 - What’s Public, What’s Not? - Access to a Hearing and its Record</a:t>
            </a:r>
            <a:endParaRPr lang="en-CA" dirty="0"/>
          </a:p>
        </p:txBody>
      </p:sp>
      <p:sp>
        <p:nvSpPr>
          <p:cNvPr id="3" name="Content Placeholder 2"/>
          <p:cNvSpPr>
            <a:spLocks noGrp="1"/>
          </p:cNvSpPr>
          <p:nvPr>
            <p:ph idx="1"/>
          </p:nvPr>
        </p:nvSpPr>
        <p:spPr/>
        <p:txBody>
          <a:bodyPr/>
          <a:lstStyle/>
          <a:p>
            <a:pPr marL="296863" lvl="0" indent="-296863">
              <a:lnSpc>
                <a:spcPct val="115000"/>
              </a:lnSpc>
              <a:spcAft>
                <a:spcPts val="1000"/>
              </a:spcAft>
            </a:pPr>
            <a:r>
              <a:rPr lang="en-US" sz="2800" dirty="0">
                <a:solidFill>
                  <a:prstClr val="black"/>
                </a:solidFill>
                <a:ea typeface="Calibri"/>
                <a:cs typeface="Times New Roman"/>
              </a:rPr>
              <a:t>What consequences, if any, would follow from this scenario within the hearing? </a:t>
            </a:r>
            <a:endParaRPr lang="en-US" sz="2800" dirty="0" smtClean="0">
              <a:solidFill>
                <a:prstClr val="black"/>
              </a:solidFill>
              <a:ea typeface="Calibri"/>
              <a:cs typeface="Times New Roman"/>
            </a:endParaRPr>
          </a:p>
          <a:p>
            <a:pPr marL="269875" lvl="0" indent="-269875">
              <a:lnSpc>
                <a:spcPct val="115000"/>
              </a:lnSpc>
              <a:spcAft>
                <a:spcPts val="1000"/>
              </a:spcAft>
            </a:pPr>
            <a:r>
              <a:rPr lang="en-US" sz="2800" dirty="0" smtClean="0">
                <a:solidFill>
                  <a:prstClr val="black"/>
                </a:solidFill>
                <a:ea typeface="Calibri"/>
                <a:cs typeface="Times New Roman"/>
              </a:rPr>
              <a:t>Should </a:t>
            </a:r>
            <a:r>
              <a:rPr lang="en-US" sz="2800" dirty="0">
                <a:solidFill>
                  <a:prstClr val="black"/>
                </a:solidFill>
                <a:ea typeface="Calibri"/>
                <a:cs typeface="Times New Roman"/>
              </a:rPr>
              <a:t>an adjudicative body have specific rules or practice directions that govern these circumstances?</a:t>
            </a:r>
            <a:endParaRPr lang="en-CA" sz="2800" dirty="0">
              <a:solidFill>
                <a:prstClr val="black"/>
              </a:solidFill>
              <a:ea typeface="Calibri"/>
              <a:cs typeface="Times New Roman"/>
            </a:endParaRPr>
          </a:p>
          <a:p>
            <a:endParaRPr lang="en-CA" dirty="0"/>
          </a:p>
        </p:txBody>
      </p:sp>
      <p:sp>
        <p:nvSpPr>
          <p:cNvPr id="4" name="Slide Number Placeholder 3"/>
          <p:cNvSpPr>
            <a:spLocks noGrp="1"/>
          </p:cNvSpPr>
          <p:nvPr>
            <p:ph type="sldNum" sz="quarter" idx="12"/>
          </p:nvPr>
        </p:nvSpPr>
        <p:spPr/>
        <p:txBody>
          <a:bodyPr/>
          <a:lstStyle/>
          <a:p>
            <a:fld id="{DB76CAE4-9016-41A6-8545-6A89ED80C2BE}" type="slidenum">
              <a:rPr lang="en-CA" smtClean="0"/>
              <a:t>6</a:t>
            </a:fld>
            <a:endParaRPr lang="en-CA"/>
          </a:p>
        </p:txBody>
      </p:sp>
    </p:spTree>
    <p:extLst>
      <p:ext uri="{BB962C8B-B14F-4D97-AF65-F5344CB8AC3E}">
        <p14:creationId xmlns:p14="http://schemas.microsoft.com/office/powerpoint/2010/main" val="1630665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2800" dirty="0">
                <a:solidFill>
                  <a:prstClr val="black"/>
                </a:solidFill>
              </a:rPr>
              <a:t>Workshop #7 - What’s Public, What’s Not? - Access to a Hearing and its Record</a:t>
            </a:r>
            <a:endParaRPr lang="en-CA" dirty="0"/>
          </a:p>
        </p:txBody>
      </p:sp>
      <p:sp>
        <p:nvSpPr>
          <p:cNvPr id="3" name="Content Placeholder 2"/>
          <p:cNvSpPr>
            <a:spLocks noGrp="1"/>
          </p:cNvSpPr>
          <p:nvPr>
            <p:ph idx="1"/>
          </p:nvPr>
        </p:nvSpPr>
        <p:spPr/>
        <p:txBody>
          <a:bodyPr>
            <a:normAutofit fontScale="70000" lnSpcReduction="20000"/>
          </a:bodyPr>
          <a:lstStyle/>
          <a:p>
            <a:pPr marL="0" lvl="0" indent="0">
              <a:lnSpc>
                <a:spcPct val="115000"/>
              </a:lnSpc>
              <a:spcAft>
                <a:spcPts val="1000"/>
              </a:spcAft>
              <a:buNone/>
            </a:pPr>
            <a:r>
              <a:rPr lang="en-US" b="1" dirty="0">
                <a:ea typeface="Calibri"/>
                <a:cs typeface="Times New Roman"/>
              </a:rPr>
              <a:t>Scenario #3</a:t>
            </a:r>
            <a:endParaRPr lang="en-CA" dirty="0">
              <a:ea typeface="Calibri"/>
              <a:cs typeface="Times New Roman"/>
            </a:endParaRPr>
          </a:p>
          <a:p>
            <a:pPr marL="228600" indent="-228600">
              <a:lnSpc>
                <a:spcPct val="115000"/>
              </a:lnSpc>
              <a:spcAft>
                <a:spcPts val="1000"/>
              </a:spcAft>
            </a:pPr>
            <a:r>
              <a:rPr lang="en-US" dirty="0">
                <a:ea typeface="Calibri"/>
                <a:cs typeface="Times New Roman"/>
              </a:rPr>
              <a:t>At an adjudicative retreat, the issue of anonymizing published decisions arises. One group of adjudicators and staff believe the names of the parties should be included in full but the names of third parties – witnesses, others mentioned in decisions – should be anonymized. Another group believes the parties should be anonymized but all other people mentioned should have their actual names used. A third group believes no </a:t>
            </a:r>
            <a:r>
              <a:rPr lang="en-US" dirty="0" err="1">
                <a:ea typeface="Calibri"/>
                <a:cs typeface="Times New Roman"/>
              </a:rPr>
              <a:t>anonymization</a:t>
            </a:r>
            <a:r>
              <a:rPr lang="en-US" dirty="0">
                <a:ea typeface="Calibri"/>
                <a:cs typeface="Times New Roman"/>
              </a:rPr>
              <a:t> is appropriate. A fourth group believes all names should be anonymized. Assume the issue is not addressed in the statutory rules governing the adjudicative process. </a:t>
            </a:r>
            <a:endParaRPr lang="en-CA" dirty="0">
              <a:ea typeface="Calibri"/>
              <a:cs typeface="Times New Roman"/>
            </a:endParaRPr>
          </a:p>
          <a:p>
            <a:endParaRPr lang="en-CA" dirty="0"/>
          </a:p>
        </p:txBody>
      </p:sp>
      <p:sp>
        <p:nvSpPr>
          <p:cNvPr id="4" name="Slide Number Placeholder 3"/>
          <p:cNvSpPr>
            <a:spLocks noGrp="1"/>
          </p:cNvSpPr>
          <p:nvPr>
            <p:ph type="sldNum" sz="quarter" idx="12"/>
          </p:nvPr>
        </p:nvSpPr>
        <p:spPr/>
        <p:txBody>
          <a:bodyPr/>
          <a:lstStyle/>
          <a:p>
            <a:fld id="{DB76CAE4-9016-41A6-8545-6A89ED80C2BE}" type="slidenum">
              <a:rPr lang="en-CA" smtClean="0"/>
              <a:t>7</a:t>
            </a:fld>
            <a:endParaRPr lang="en-CA"/>
          </a:p>
        </p:txBody>
      </p:sp>
    </p:spTree>
    <p:extLst>
      <p:ext uri="{BB962C8B-B14F-4D97-AF65-F5344CB8AC3E}">
        <p14:creationId xmlns:p14="http://schemas.microsoft.com/office/powerpoint/2010/main" val="436884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2800" dirty="0">
                <a:solidFill>
                  <a:prstClr val="black"/>
                </a:solidFill>
              </a:rPr>
              <a:t>Workshop #7 - What’s Public, What’s Not? - Access to a Hearing and its Record</a:t>
            </a:r>
            <a:endParaRPr lang="en-CA" dirty="0"/>
          </a:p>
        </p:txBody>
      </p:sp>
      <p:sp>
        <p:nvSpPr>
          <p:cNvPr id="3" name="Content Placeholder 2"/>
          <p:cNvSpPr>
            <a:spLocks noGrp="1"/>
          </p:cNvSpPr>
          <p:nvPr>
            <p:ph idx="1"/>
          </p:nvPr>
        </p:nvSpPr>
        <p:spPr/>
        <p:txBody>
          <a:bodyPr/>
          <a:lstStyle/>
          <a:p>
            <a:pPr marL="228600" lvl="0" indent="-228600">
              <a:lnSpc>
                <a:spcPct val="115000"/>
              </a:lnSpc>
              <a:spcAft>
                <a:spcPts val="1000"/>
              </a:spcAft>
            </a:pPr>
            <a:r>
              <a:rPr lang="en-US" sz="2800" dirty="0">
                <a:solidFill>
                  <a:prstClr val="black"/>
                </a:solidFill>
                <a:latin typeface="+mj-lt"/>
                <a:ea typeface="Calibri"/>
                <a:cs typeface="Times New Roman"/>
              </a:rPr>
              <a:t>Is there a global answer to this question in your view? </a:t>
            </a:r>
            <a:endParaRPr lang="en-US" sz="2800" dirty="0" smtClean="0">
              <a:solidFill>
                <a:prstClr val="black"/>
              </a:solidFill>
              <a:latin typeface="+mj-lt"/>
              <a:ea typeface="Calibri"/>
              <a:cs typeface="Times New Roman"/>
            </a:endParaRPr>
          </a:p>
          <a:p>
            <a:pPr marL="228600" lvl="0" indent="-228600">
              <a:lnSpc>
                <a:spcPct val="115000"/>
              </a:lnSpc>
              <a:spcAft>
                <a:spcPts val="1000"/>
              </a:spcAft>
            </a:pPr>
            <a:r>
              <a:rPr lang="en-US" sz="2800" dirty="0" smtClean="0">
                <a:solidFill>
                  <a:prstClr val="black"/>
                </a:solidFill>
                <a:latin typeface="+mj-lt"/>
                <a:ea typeface="Calibri"/>
                <a:cs typeface="Times New Roman"/>
              </a:rPr>
              <a:t>Does </a:t>
            </a:r>
            <a:r>
              <a:rPr lang="en-US" sz="2800" dirty="0">
                <a:solidFill>
                  <a:prstClr val="black"/>
                </a:solidFill>
                <a:latin typeface="+mj-lt"/>
                <a:ea typeface="Calibri"/>
                <a:cs typeface="Times New Roman"/>
              </a:rPr>
              <a:t>the context/setting/purposes of the adjudication matter? </a:t>
            </a:r>
            <a:endParaRPr lang="en-US" sz="2800" dirty="0" smtClean="0">
              <a:solidFill>
                <a:prstClr val="black"/>
              </a:solidFill>
              <a:latin typeface="+mj-lt"/>
              <a:ea typeface="Calibri"/>
              <a:cs typeface="Times New Roman"/>
            </a:endParaRPr>
          </a:p>
          <a:p>
            <a:endParaRPr lang="en-CA" dirty="0"/>
          </a:p>
        </p:txBody>
      </p:sp>
      <p:sp>
        <p:nvSpPr>
          <p:cNvPr id="4" name="Slide Number Placeholder 3"/>
          <p:cNvSpPr>
            <a:spLocks noGrp="1"/>
          </p:cNvSpPr>
          <p:nvPr>
            <p:ph type="sldNum" sz="quarter" idx="12"/>
          </p:nvPr>
        </p:nvSpPr>
        <p:spPr/>
        <p:txBody>
          <a:bodyPr/>
          <a:lstStyle/>
          <a:p>
            <a:fld id="{DB76CAE4-9016-41A6-8545-6A89ED80C2BE}" type="slidenum">
              <a:rPr lang="en-CA" smtClean="0"/>
              <a:t>8</a:t>
            </a:fld>
            <a:endParaRPr lang="en-CA"/>
          </a:p>
        </p:txBody>
      </p:sp>
    </p:spTree>
    <p:extLst>
      <p:ext uri="{BB962C8B-B14F-4D97-AF65-F5344CB8AC3E}">
        <p14:creationId xmlns:p14="http://schemas.microsoft.com/office/powerpoint/2010/main" val="1546693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2800" dirty="0">
                <a:solidFill>
                  <a:prstClr val="black"/>
                </a:solidFill>
              </a:rPr>
              <a:t>Workshop #7 - What’s Public, What’s Not? - Access to a Hearing and its Record</a:t>
            </a:r>
            <a:endParaRPr lang="en-CA" dirty="0"/>
          </a:p>
        </p:txBody>
      </p:sp>
      <p:sp>
        <p:nvSpPr>
          <p:cNvPr id="3" name="Content Placeholder 2"/>
          <p:cNvSpPr>
            <a:spLocks noGrp="1"/>
          </p:cNvSpPr>
          <p:nvPr>
            <p:ph idx="1"/>
          </p:nvPr>
        </p:nvSpPr>
        <p:spPr/>
        <p:txBody>
          <a:bodyPr/>
          <a:lstStyle/>
          <a:p>
            <a:pPr marL="228600" lvl="0" indent="-228600">
              <a:lnSpc>
                <a:spcPct val="115000"/>
              </a:lnSpc>
              <a:spcAft>
                <a:spcPts val="1000"/>
              </a:spcAft>
            </a:pPr>
            <a:r>
              <a:rPr lang="en-US" sz="2800" dirty="0">
                <a:solidFill>
                  <a:prstClr val="black"/>
                </a:solidFill>
                <a:latin typeface="+mj-lt"/>
                <a:ea typeface="Calibri"/>
                <a:cs typeface="Times New Roman"/>
              </a:rPr>
              <a:t>Can it vary with individual circumstances within a single </a:t>
            </a:r>
            <a:r>
              <a:rPr lang="en-US" sz="2800" dirty="0" smtClean="0">
                <a:solidFill>
                  <a:prstClr val="black"/>
                </a:solidFill>
                <a:latin typeface="+mj-lt"/>
                <a:ea typeface="Calibri"/>
                <a:cs typeface="Times New Roman"/>
              </a:rPr>
              <a:t>adjudicative </a:t>
            </a:r>
            <a:r>
              <a:rPr lang="en-US" sz="2800" dirty="0">
                <a:solidFill>
                  <a:prstClr val="black"/>
                </a:solidFill>
                <a:latin typeface="+mj-lt"/>
                <a:ea typeface="Calibri"/>
                <a:cs typeface="Times New Roman"/>
              </a:rPr>
              <a:t>context? </a:t>
            </a:r>
          </a:p>
          <a:p>
            <a:pPr marL="228600" lvl="0" indent="-228600">
              <a:lnSpc>
                <a:spcPct val="115000"/>
              </a:lnSpc>
              <a:spcAft>
                <a:spcPts val="1000"/>
              </a:spcAft>
            </a:pPr>
            <a:r>
              <a:rPr lang="en-US" sz="2800" dirty="0">
                <a:solidFill>
                  <a:prstClr val="black"/>
                </a:solidFill>
                <a:latin typeface="+mj-lt"/>
                <a:ea typeface="Calibri"/>
                <a:cs typeface="Times New Roman"/>
              </a:rPr>
              <a:t>Would your answer change as between copies of the judgments provided to the parties vs. posting the judgment on-line (e.g. through CanLII)?</a:t>
            </a:r>
            <a:endParaRPr lang="en-CA" sz="2800" dirty="0">
              <a:solidFill>
                <a:prstClr val="black"/>
              </a:solidFill>
              <a:latin typeface="+mj-lt"/>
              <a:ea typeface="Calibri"/>
              <a:cs typeface="Times New Roman"/>
            </a:endParaRPr>
          </a:p>
          <a:p>
            <a:endParaRPr lang="en-CA" dirty="0"/>
          </a:p>
        </p:txBody>
      </p:sp>
      <p:sp>
        <p:nvSpPr>
          <p:cNvPr id="4" name="Slide Number Placeholder 3"/>
          <p:cNvSpPr>
            <a:spLocks noGrp="1"/>
          </p:cNvSpPr>
          <p:nvPr>
            <p:ph type="sldNum" sz="quarter" idx="12"/>
          </p:nvPr>
        </p:nvSpPr>
        <p:spPr/>
        <p:txBody>
          <a:bodyPr/>
          <a:lstStyle/>
          <a:p>
            <a:fld id="{DB76CAE4-9016-41A6-8545-6A89ED80C2BE}" type="slidenum">
              <a:rPr lang="en-CA" smtClean="0"/>
              <a:t>9</a:t>
            </a:fld>
            <a:endParaRPr lang="en-CA"/>
          </a:p>
        </p:txBody>
      </p:sp>
    </p:spTree>
    <p:extLst>
      <p:ext uri="{BB962C8B-B14F-4D97-AF65-F5344CB8AC3E}">
        <p14:creationId xmlns:p14="http://schemas.microsoft.com/office/powerpoint/2010/main" val="10382941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28</TotalTime>
  <Words>692</Words>
  <Application>Microsoft Office PowerPoint</Application>
  <PresentationFormat>On-screen Show (4:3)</PresentationFormat>
  <Paragraphs>41</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Gill Sans MT</vt:lpstr>
      <vt:lpstr>Times New Roman</vt:lpstr>
      <vt:lpstr>Verdana</vt:lpstr>
      <vt:lpstr>Wingdings 2</vt:lpstr>
      <vt:lpstr>Solstice</vt:lpstr>
      <vt:lpstr>SOARing Ahead: Mindful, Proportional, Proactive SOAR's 28th Annual Conference – November 3, 2016  Workshop #7 - What’s Public, What’s Not? - Access to a Hearing and its Record</vt:lpstr>
      <vt:lpstr>Workshop #7 - What’s Public, What’s Not? - Access to a Hearing and its Record</vt:lpstr>
      <vt:lpstr>Workshop #7 - What’s Public, What’s Not? - Access to a Hearing and its Record</vt:lpstr>
      <vt:lpstr>Workshop #7 - What’s Public, What’s Not? - Access to a Hearing and its Record</vt:lpstr>
      <vt:lpstr>Workshop #7 - What’s Public, What’s Not? - Access to a Hearing and its Record</vt:lpstr>
      <vt:lpstr>Workshop #7 - What’s Public, What’s Not? - Access to a Hearing and its Record</vt:lpstr>
      <vt:lpstr>Workshop #7 - What’s Public, What’s Not? - Access to a Hearing and its Record</vt:lpstr>
      <vt:lpstr>Workshop #7 - What’s Public, What’s Not? - Access to a Hearing and its Record</vt:lpstr>
      <vt:lpstr>Workshop #7 - What’s Public, What’s Not? - Access to a Hearing and its Record</vt:lpstr>
    </vt:vector>
  </TitlesOfParts>
  <Company>MGS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SOAR's 28th Annual Conference 2016 –  SOARing Ahead: Mindful, Proportional, Proactive  Workshop #7 - What’s Public, What’s Not? - Access to a Hearing and its Record</dc:title>
  <dc:creator>Dunscombe, Anna (MOHLTC)</dc:creator>
  <cp:lastModifiedBy>Daphne Simon</cp:lastModifiedBy>
  <cp:revision>5</cp:revision>
  <dcterms:created xsi:type="dcterms:W3CDTF">2016-10-28T14:58:59Z</dcterms:created>
  <dcterms:modified xsi:type="dcterms:W3CDTF">2016-10-28T19:56:07Z</dcterms:modified>
</cp:coreProperties>
</file>