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</p:sldMasterIdLst>
  <p:notesMasterIdLst>
    <p:notesMasterId r:id="rId45"/>
  </p:notesMasterIdLst>
  <p:handoutMasterIdLst>
    <p:handoutMasterId r:id="rId46"/>
  </p:handoutMasterIdLst>
  <p:sldIdLst>
    <p:sldId id="549" r:id="rId3"/>
    <p:sldId id="550" r:id="rId4"/>
    <p:sldId id="599" r:id="rId5"/>
    <p:sldId id="601" r:id="rId6"/>
    <p:sldId id="602" r:id="rId7"/>
    <p:sldId id="603" r:id="rId8"/>
    <p:sldId id="605" r:id="rId9"/>
    <p:sldId id="604" r:id="rId10"/>
    <p:sldId id="573" r:id="rId11"/>
    <p:sldId id="553" r:id="rId12"/>
    <p:sldId id="554" r:id="rId13"/>
    <p:sldId id="577" r:id="rId14"/>
    <p:sldId id="576" r:id="rId15"/>
    <p:sldId id="575" r:id="rId16"/>
    <p:sldId id="578" r:id="rId17"/>
    <p:sldId id="579" r:id="rId18"/>
    <p:sldId id="580" r:id="rId19"/>
    <p:sldId id="581" r:id="rId20"/>
    <p:sldId id="583" r:id="rId21"/>
    <p:sldId id="584" r:id="rId22"/>
    <p:sldId id="586" r:id="rId23"/>
    <p:sldId id="585" r:id="rId24"/>
    <p:sldId id="587" r:id="rId25"/>
    <p:sldId id="588" r:id="rId26"/>
    <p:sldId id="582" r:id="rId27"/>
    <p:sldId id="464" r:id="rId28"/>
    <p:sldId id="574" r:id="rId29"/>
    <p:sldId id="502" r:id="rId30"/>
    <p:sldId id="589" r:id="rId31"/>
    <p:sldId id="558" r:id="rId32"/>
    <p:sldId id="503" r:id="rId33"/>
    <p:sldId id="593" r:id="rId34"/>
    <p:sldId id="594" r:id="rId35"/>
    <p:sldId id="595" r:id="rId36"/>
    <p:sldId id="596" r:id="rId37"/>
    <p:sldId id="569" r:id="rId38"/>
    <p:sldId id="566" r:id="rId39"/>
    <p:sldId id="567" r:id="rId40"/>
    <p:sldId id="568" r:id="rId41"/>
    <p:sldId id="597" r:id="rId42"/>
    <p:sldId id="572" r:id="rId43"/>
    <p:sldId id="560" r:id="rId4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D9B"/>
    <a:srgbClr val="004265"/>
    <a:srgbClr val="476E08"/>
    <a:srgbClr val="004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75151" autoAdjust="0"/>
  </p:normalViewPr>
  <p:slideViewPr>
    <p:cSldViewPr snapToObjects="1"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4"/>
    </p:cViewPr>
  </p:sorterViewPr>
  <p:notesViewPr>
    <p:cSldViewPr snapToObjects="1">
      <p:cViewPr>
        <p:scale>
          <a:sx n="200" d="100"/>
          <a:sy n="200" d="100"/>
        </p:scale>
        <p:origin x="672" y="45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1EBC34-8E73-47A5-9005-01ADD1F03960}" type="datetime1">
              <a:rPr lang="en-US"/>
              <a:pPr>
                <a:defRPr/>
              </a:pPr>
              <a:t>10/26/2016</a:t>
            </a:fld>
            <a:endParaRPr lang="en-CA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4B76D7-1F3A-4F3D-B59D-759D36793A6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987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8" tIns="46239" rIns="92478" bIns="46239" numCol="1" anchor="t" anchorCtr="0" compatLnSpc="1">
            <a:prstTxWarp prst="textNoShape">
              <a:avLst/>
            </a:prstTxWarp>
          </a:bodyPr>
          <a:lstStyle>
            <a:lvl1pPr defTabSz="461893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8" tIns="46239" rIns="92478" bIns="46239" numCol="1" anchor="t" anchorCtr="0" compatLnSpc="1">
            <a:prstTxWarp prst="textNoShape">
              <a:avLst/>
            </a:prstTxWarp>
          </a:bodyPr>
          <a:lstStyle>
            <a:lvl1pPr algn="r" defTabSz="46189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59F86E1-1AD6-49D3-9C27-E8D8B0DE0F2C}" type="datetime1">
              <a:rPr lang="en-US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8" tIns="46239" rIns="92478" bIns="46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8" tIns="46239" rIns="92478" bIns="46239" numCol="1" anchor="b" anchorCtr="0" compatLnSpc="1">
            <a:prstTxWarp prst="textNoShape">
              <a:avLst/>
            </a:prstTxWarp>
          </a:bodyPr>
          <a:lstStyle>
            <a:lvl1pPr defTabSz="461893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8" tIns="46239" rIns="92478" bIns="46239" numCol="1" anchor="b" anchorCtr="0" compatLnSpc="1">
            <a:prstTxWarp prst="textNoShape">
              <a:avLst/>
            </a:prstTxWarp>
          </a:bodyPr>
          <a:lstStyle>
            <a:lvl1pPr algn="r" defTabSz="46189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D4D3797-5F0E-4364-AD5F-10DCF127A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7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60375"/>
            <a:fld id="{90A99297-2CA4-4247-A012-B77D5AA81330}" type="slidenum">
              <a:rPr lang="en-US" smtClean="0"/>
              <a:pPr defTabSz="460375"/>
              <a:t>1</a:t>
            </a:fld>
            <a:endParaRPr lang="en-US" dirty="0" smtClean="0"/>
          </a:p>
        </p:txBody>
      </p:sp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056E2077-21D8-4D7F-B490-45DC2D595CE1}" type="slidenum">
              <a:rPr lang="en-US" sz="1200"/>
              <a:pPr algn="r" defTabSz="460375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091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13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44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14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834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15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85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16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585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17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292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18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324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19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203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20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361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21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898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22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51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96B59265-1323-46DF-BA96-D7715A22E51F}" type="slidenum">
              <a:rPr lang="en-US" sz="1200"/>
              <a:pPr algn="r" defTabSz="460375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257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23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66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24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8476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25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32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1363" lvl="1" indent="-284163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875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488085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974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88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66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056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056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54A9-7E79-4E4C-8637-007308253D7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23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0563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0563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400" dirty="0" smtClean="0">
              <a:solidFill>
                <a:srgbClr val="000000"/>
              </a:solidFill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0563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239992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D049A41E-832C-47C9-B0DB-B95FC4F5A63E}" type="slidenum">
              <a:rPr lang="en-US" sz="1200"/>
              <a:pPr algn="r" defTabSz="460375"/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2441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3394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581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536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3549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dirty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96B59265-1323-46DF-BA96-D7715A22E51F}" type="slidenum">
              <a:rPr lang="en-US" sz="1200"/>
              <a:pPr algn="r" defTabSz="460375"/>
              <a:t>42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784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54A9-7E79-4E4C-8637-007308253D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3797-5F0E-4364-AD5F-10DCF127A3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86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63580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11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951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6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8" tIns="46239" rIns="92478" bIns="46239" anchor="b"/>
          <a:lstStyle/>
          <a:p>
            <a:pPr algn="r" defTabSz="460375"/>
            <a:fld id="{EE14B881-E47C-4969-915C-0932054AF5FF}" type="slidenum">
              <a:rPr lang="en-US" sz="1200"/>
              <a:pPr algn="r" defTabSz="460375"/>
              <a:t>12</a:t>
            </a:fld>
            <a:endParaRPr lang="en-US" sz="1200" dirty="0"/>
          </a:p>
        </p:txBody>
      </p:sp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54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8382000" cy="1524000"/>
          </a:xfrm>
        </p:spPr>
        <p:txBody>
          <a:bodyPr>
            <a:noAutofit/>
          </a:bodyPr>
          <a:lstStyle>
            <a:lvl1pPr algn="r">
              <a:defRPr sz="6600" b="0" cap="none" spc="-150">
                <a:solidFill>
                  <a:srgbClr val="476E08"/>
                </a:solidFill>
                <a:latin typeface="+mj-lt"/>
                <a:cs typeface="Open Sans Condense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724400"/>
            <a:ext cx="4572000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2196-3A8A-4075-8CCF-7E79E82D754F}" type="datetime1">
              <a:rPr lang="en-US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216B-68F6-4A6B-BB62-266B5C43E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0659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11430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3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71A4-271F-466F-83EA-A1BF13A895B4}" type="datetime1">
              <a:rPr lang="en-US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8FAB-DE77-48B7-A76D-5A00DB0AF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9CB1-DAC7-47D9-BEEA-B3F852E80B17}" type="datetime1">
              <a:rPr lang="en-US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0460-0FE9-411D-A266-105F0A44C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5B12B-C91C-4396-8DD1-746ABB6B02C7}" type="datetime1">
              <a:rPr lang="en-US"/>
              <a:pPr>
                <a:defRPr/>
              </a:pPr>
              <a:t>10/26/2016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2002A-1A7E-415A-8BE2-6ED1E107C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06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CLEO Logo - LARGE - spo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25449" y="6400800"/>
            <a:ext cx="868101" cy="2286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065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023DD41-44C7-497E-86C6-DC1E194618C2}" type="slidenum">
              <a:rPr lang="en-CA">
                <a:solidFill>
                  <a:prstClr val="black">
                    <a:tint val="75000"/>
                  </a:prstClr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3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o.on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o.on.ca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ubtitle 2"/>
          <p:cNvSpPr>
            <a:spLocks noGrp="1"/>
          </p:cNvSpPr>
          <p:nvPr>
            <p:ph type="subTitle" idx="1"/>
          </p:nvPr>
        </p:nvSpPr>
        <p:spPr>
          <a:xfrm>
            <a:off x="3705225" y="4293096"/>
            <a:ext cx="4899025" cy="1295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Open Sans"/>
              </a:rPr>
              <a:t>Presentation for the Society of Adjudicators and Regulators </a:t>
            </a:r>
          </a:p>
          <a:p>
            <a:pPr algn="l"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Open Sans"/>
              </a:rPr>
              <a:t>November 3, 2016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187625" y="1670050"/>
            <a:ext cx="676892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ea typeface="Open Sans"/>
              <a:cs typeface="Open Sans"/>
            </a:endParaRPr>
          </a:p>
          <a:p>
            <a:pPr algn="ctr"/>
            <a:r>
              <a:rPr lang="en-US" sz="4000" dirty="0" smtClean="0">
                <a:ea typeface="Open Sans"/>
                <a:cs typeface="Open Sans"/>
              </a:rPr>
              <a:t>Supporting </a:t>
            </a:r>
          </a:p>
          <a:p>
            <a:pPr algn="ctr"/>
            <a:r>
              <a:rPr lang="en-US" sz="4000" dirty="0" smtClean="0">
                <a:ea typeface="Open Sans"/>
                <a:cs typeface="Open Sans"/>
              </a:rPr>
              <a:t>self-represented people</a:t>
            </a:r>
            <a:endParaRPr lang="en-US" sz="4000" dirty="0">
              <a:ea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549FF-1DA0-485A-9D23-9D6DEDDB7A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420" y="332656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8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C38D3-56CA-4DB9-B0B0-BEB602D9B067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46" y="1848853"/>
            <a:ext cx="1205769" cy="1199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4" y="2945167"/>
            <a:ext cx="2375922" cy="980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75" y="2112577"/>
            <a:ext cx="2262890" cy="935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" y="5331072"/>
            <a:ext cx="4034040" cy="1025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31" y="3435201"/>
            <a:ext cx="2667645" cy="836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6" y="5592798"/>
            <a:ext cx="1896365" cy="114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32480"/>
            <a:ext cx="3323925" cy="681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32" y="4473394"/>
            <a:ext cx="2061686" cy="819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" y="1225067"/>
            <a:ext cx="1757070" cy="11042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22" y="1914060"/>
            <a:ext cx="2316266" cy="797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60" y="5641295"/>
            <a:ext cx="2208412" cy="1088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139"/>
            <a:ext cx="2609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86" y="3047997"/>
            <a:ext cx="2728080" cy="92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30" y="4814311"/>
            <a:ext cx="3350813" cy="80419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56" y="849711"/>
            <a:ext cx="1614844" cy="11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90" y="74674"/>
            <a:ext cx="4029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15" y="931924"/>
            <a:ext cx="2837137" cy="8104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" y="206727"/>
            <a:ext cx="4389436" cy="6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11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71812"/>
            <a:ext cx="48768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12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r="2055" b="3668"/>
          <a:stretch/>
        </p:blipFill>
        <p:spPr>
          <a:xfrm>
            <a:off x="126126" y="404664"/>
            <a:ext cx="898504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35192"/>
            <a:ext cx="2736304" cy="4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13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" y="6416567"/>
            <a:ext cx="2145632" cy="314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r="1507" b="4155"/>
          <a:stretch/>
        </p:blipFill>
        <p:spPr>
          <a:xfrm>
            <a:off x="50104" y="620688"/>
            <a:ext cx="9006214" cy="4484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3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14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r="2191" b="4398"/>
          <a:stretch/>
        </p:blipFill>
        <p:spPr>
          <a:xfrm>
            <a:off x="0" y="548680"/>
            <a:ext cx="8943584" cy="4509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8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15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5130"/>
          <a:stretch/>
        </p:blipFill>
        <p:spPr>
          <a:xfrm>
            <a:off x="0" y="548680"/>
            <a:ext cx="9144000" cy="444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16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4642"/>
          <a:stretch/>
        </p:blipFill>
        <p:spPr>
          <a:xfrm>
            <a:off x="61108" y="548680"/>
            <a:ext cx="9144000" cy="4446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17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11218"/>
          <a:stretch/>
        </p:blipFill>
        <p:spPr>
          <a:xfrm>
            <a:off x="0" y="692696"/>
            <a:ext cx="9144000" cy="413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8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18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t="8661" r="29864" b="4155"/>
          <a:stretch/>
        </p:blipFill>
        <p:spPr>
          <a:xfrm>
            <a:off x="2339752" y="332656"/>
            <a:ext cx="4839960" cy="571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9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19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r="1369" b="3514"/>
          <a:stretch/>
        </p:blipFill>
        <p:spPr>
          <a:xfrm>
            <a:off x="0" y="977030"/>
            <a:ext cx="9018740" cy="4534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086600" y="6356350"/>
            <a:ext cx="685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CB385E-9761-42EE-9A3A-1836DEF543D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468313" y="1772816"/>
            <a:ext cx="8207375" cy="458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public legal education and information (</a:t>
            </a:r>
            <a:r>
              <a:rPr lang="en-US" sz="2800" dirty="0" smtClean="0"/>
              <a:t>PLE) organization, 40-years old, with provincial mandate 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Multiple long- and short-term funding sources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Long-term funders include LAO, DOJ, and LFO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Hallmarks </a:t>
            </a:r>
            <a:r>
              <a:rPr lang="en-US" sz="2800" dirty="0"/>
              <a:t>of CLEO’s </a:t>
            </a:r>
            <a:r>
              <a:rPr lang="en-US" sz="2800" dirty="0" smtClean="0"/>
              <a:t>work: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Legal accuracy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Clear </a:t>
            </a:r>
            <a:r>
              <a:rPr lang="en-US" sz="2400" dirty="0"/>
              <a:t>language and design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Reflects real-world </a:t>
            </a:r>
            <a:r>
              <a:rPr lang="en-US" sz="2400" dirty="0" smtClean="0"/>
              <a:t>experience 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Focus on needs of marginalized/ low-income people</a:t>
            </a:r>
            <a:endParaRPr lang="en-US" sz="2400" dirty="0"/>
          </a:p>
          <a:p>
            <a:pPr marL="182563" indent="-182563">
              <a:lnSpc>
                <a:spcPct val="80000"/>
              </a:lnSpc>
              <a:spcBef>
                <a:spcPts val="1800"/>
              </a:spcBef>
              <a:buFont typeface="Arial" charset="0"/>
              <a:buNone/>
            </a:pPr>
            <a:endParaRPr lang="en-US" sz="2400" dirty="0"/>
          </a:p>
          <a:p>
            <a:pPr marL="182563" indent="-182563" eaLnBrk="0" hangingPunct="0">
              <a:spcBef>
                <a:spcPct val="20000"/>
              </a:spcBef>
              <a:buFont typeface="Arial" charset="0"/>
              <a:buNone/>
            </a:pPr>
            <a:endParaRPr lang="en-CA" sz="2400" dirty="0"/>
          </a:p>
        </p:txBody>
      </p:sp>
      <p:pic>
        <p:nvPicPr>
          <p:cNvPr id="94213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268538" y="782638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4000" b="1" dirty="0"/>
              <a:t>Who is CLEO?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12390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20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9269"/>
          <a:stretch/>
        </p:blipFill>
        <p:spPr>
          <a:xfrm>
            <a:off x="-12926" y="836712"/>
            <a:ext cx="9144000" cy="425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8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21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4399"/>
          <a:stretch/>
        </p:blipFill>
        <p:spPr>
          <a:xfrm>
            <a:off x="0" y="620688"/>
            <a:ext cx="9144000" cy="4484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8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22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4642"/>
          <a:stretch/>
        </p:blipFill>
        <p:spPr>
          <a:xfrm>
            <a:off x="66805" y="476672"/>
            <a:ext cx="9144000" cy="445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23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1" b="5520"/>
          <a:stretch/>
        </p:blipFill>
        <p:spPr bwMode="auto">
          <a:xfrm>
            <a:off x="66805" y="476672"/>
            <a:ext cx="895115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24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4642"/>
          <a:stretch/>
        </p:blipFill>
        <p:spPr>
          <a:xfrm>
            <a:off x="25052" y="620688"/>
            <a:ext cx="9144000" cy="4471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3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3F84E1-1099-4BB6-A28C-29F70781961B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25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A542-8DED-48E1-9333-575278B015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" y="6417718"/>
            <a:ext cx="2438400" cy="357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8903" r="1233" b="5373"/>
          <a:stretch/>
        </p:blipFill>
        <p:spPr>
          <a:xfrm>
            <a:off x="63189" y="620688"/>
            <a:ext cx="8964461" cy="4409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0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1861" t="17916" r="36434" b="4910"/>
          <a:stretch>
            <a:fillRect/>
          </a:stretch>
        </p:blipFill>
        <p:spPr bwMode="auto">
          <a:xfrm>
            <a:off x="4835401" y="1998663"/>
            <a:ext cx="21336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1861" t="17916" r="36434" b="4910"/>
          <a:stretch>
            <a:fillRect/>
          </a:stretch>
        </p:blipFill>
        <p:spPr bwMode="auto">
          <a:xfrm>
            <a:off x="2531145" y="285750"/>
            <a:ext cx="21336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3505200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3200" b="1" spc="-150" dirty="0" smtClean="0">
                <a:latin typeface="+mj-lt"/>
                <a:ea typeface="Bitter Regular"/>
                <a:cs typeface="Bitter Regular"/>
              </a:rPr>
              <a:t>Mobile </a:t>
            </a:r>
            <a:br>
              <a:rPr lang="en-US" sz="3200" b="1" spc="-150" dirty="0" smtClean="0">
                <a:latin typeface="+mj-lt"/>
                <a:ea typeface="Bitter Regular"/>
                <a:cs typeface="Bitter Regular"/>
              </a:rPr>
            </a:br>
            <a:r>
              <a:rPr lang="en-US" sz="3200" b="1" spc="-150" dirty="0" smtClean="0">
                <a:latin typeface="+mj-lt"/>
                <a:ea typeface="Bitter Regular"/>
                <a:cs typeface="Bitter Regular"/>
              </a:rPr>
              <a:t>Responsive</a:t>
            </a:r>
          </a:p>
        </p:txBody>
      </p:sp>
      <p:sp>
        <p:nvSpPr>
          <p:cNvPr id="52230" name="Slide Number Placeholder 1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CC2C901-F887-45CA-8D9C-0DC3A8218746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26</a:t>
            </a:fld>
            <a:endParaRPr lang="en-US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5720" name="TextBox 8"/>
          <p:cNvSpPr txBox="1">
            <a:spLocks noChangeArrowheads="1"/>
          </p:cNvSpPr>
          <p:nvPr/>
        </p:nvSpPr>
        <p:spPr bwMode="auto">
          <a:xfrm>
            <a:off x="304800" y="5013325"/>
            <a:ext cx="3619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dirty="0"/>
              <a:t>Content automatically responds to user display settings, displaying content in a 1 or 2 column with key elements </a:t>
            </a:r>
            <a:r>
              <a:rPr lang="en-US" dirty="0">
                <a:ea typeface="Open Sans Extrabold"/>
                <a:cs typeface="Open Sans Extrabold"/>
              </a:rPr>
              <a:t>following one another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>
          <a:xfrm>
            <a:off x="2700858" y="836713"/>
            <a:ext cx="185771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/>
          <a:stretch/>
        </p:blipFill>
        <p:spPr>
          <a:xfrm>
            <a:off x="5004128" y="2564903"/>
            <a:ext cx="1883575" cy="313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400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08050"/>
            <a:ext cx="8382000" cy="676275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 smtClean="0">
                <a:solidFill>
                  <a:schemeClr val="tx1"/>
                </a:solidFill>
                <a:ea typeface="Open Sans Extrabold"/>
              </a:rPr>
              <a:t>Structure of Content</a:t>
            </a: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611560" y="1615423"/>
            <a:ext cx="806489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 smtClean="0"/>
              <a:t>List of sub-topics within each area of law </a:t>
            </a:r>
            <a:endParaRPr lang="en-CA" sz="2800" dirty="0"/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7-15 common questions within each sub-topic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Each question &amp; answer is comprised of: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Answer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Next steps: 3-5 concrete practical steps to guide the user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You may need: links to forms, templates, checklists, referral information, etc.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Related </a:t>
            </a:r>
            <a:r>
              <a:rPr lang="en-CA" sz="2400" dirty="0" smtClean="0"/>
              <a:t>questions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 smtClean="0"/>
              <a:t>Get help from someone</a:t>
            </a:r>
          </a:p>
          <a:p>
            <a:pPr marL="80010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CA" sz="2400" dirty="0" smtClean="0"/>
              <a:t>Learn more</a:t>
            </a:r>
            <a:endParaRPr lang="en-CA" sz="2400" dirty="0"/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Glossary 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2FA02-5846-4022-8A63-6B4B59F32793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8132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250545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5176"/>
            <a:ext cx="2664296" cy="3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08050"/>
            <a:ext cx="8382000" cy="676275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 smtClean="0">
                <a:solidFill>
                  <a:schemeClr val="tx1"/>
                </a:solidFill>
                <a:ea typeface="Open Sans Extrabold"/>
              </a:rPr>
              <a:t>Sharing Options</a:t>
            </a: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611560" y="1844675"/>
            <a:ext cx="7848872" cy="29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>
              <a:lnSpc>
                <a:spcPct val="80000"/>
              </a:lnSpc>
              <a:spcBef>
                <a:spcPts val="1800"/>
              </a:spcBef>
              <a:buFontTx/>
              <a:buChar char="•"/>
              <a:tabLst>
                <a:tab pos="447675" algn="l"/>
              </a:tabLst>
            </a:pPr>
            <a:r>
              <a:rPr lang="en-US" sz="2800" dirty="0"/>
              <a:t>To enable others to embed </a:t>
            </a:r>
            <a:r>
              <a:rPr lang="en-US" sz="2800" dirty="0" smtClean="0"/>
              <a:t>this information </a:t>
            </a:r>
            <a:r>
              <a:rPr lang="en-US" sz="2800" dirty="0"/>
              <a:t>on their websites </a:t>
            </a:r>
          </a:p>
          <a:p>
            <a:pPr marL="447675" indent="-447675">
              <a:lnSpc>
                <a:spcPct val="80000"/>
              </a:lnSpc>
              <a:spcBef>
                <a:spcPts val="1800"/>
              </a:spcBef>
              <a:buFontTx/>
              <a:buChar char="•"/>
              <a:tabLst>
                <a:tab pos="447675" algn="l"/>
              </a:tabLst>
            </a:pPr>
            <a:r>
              <a:rPr lang="en-US" sz="2800" dirty="0"/>
              <a:t>Flexible options re: what each website </a:t>
            </a:r>
            <a:r>
              <a:rPr lang="en-US" sz="2800" dirty="0" smtClean="0"/>
              <a:t>can </a:t>
            </a:r>
            <a:r>
              <a:rPr lang="en-US" sz="2800" dirty="0"/>
              <a:t>feature, level of detail </a:t>
            </a:r>
          </a:p>
          <a:p>
            <a:pPr marL="447675" indent="-447675">
              <a:lnSpc>
                <a:spcPct val="80000"/>
              </a:lnSpc>
              <a:spcBef>
                <a:spcPts val="1800"/>
              </a:spcBef>
              <a:buFontTx/>
              <a:buChar char="•"/>
              <a:tabLst>
                <a:tab pos="447675" algn="l"/>
              </a:tabLst>
            </a:pPr>
            <a:r>
              <a:rPr lang="en-US" sz="2800" b="1" i="1" dirty="0"/>
              <a:t>Automatically updated </a:t>
            </a:r>
            <a:r>
              <a:rPr lang="en-US" sz="2800" dirty="0"/>
              <a:t>embedded content fed into external websites to ensure accuracy and currency 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2FA02-5846-4022-8A63-6B4B59F32793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8132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996" y="612140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2FA02-5846-4022-8A63-6B4B59F32793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6875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3910"/>
          <a:stretch/>
        </p:blipFill>
        <p:spPr>
          <a:xfrm>
            <a:off x="755576" y="1158991"/>
            <a:ext cx="7674902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72" y="-1"/>
            <a:ext cx="4145857" cy="688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DD41-44C7-497E-86C6-DC1E194618C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4F8B6-10C8-405F-9069-14D9D8B2A8F5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1927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 r="45256" b="8313"/>
          <a:stretch/>
        </p:blipFill>
        <p:spPr bwMode="auto">
          <a:xfrm>
            <a:off x="755576" y="260648"/>
            <a:ext cx="6577585" cy="552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47CF8-CAA6-4C4E-8CE8-0013BCFFBCC9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2906713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2800" spc="-150" dirty="0" smtClean="0">
                <a:latin typeface="Calibri" pitchFamily="34" charset="0"/>
                <a:ea typeface="Bitter Regular"/>
                <a:cs typeface="Bitter Regular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54868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example of how a Legal Topic Embed for Housing Law would look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9" y="188912"/>
            <a:ext cx="4068651" cy="64851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14113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47CF8-CAA6-4C4E-8CE8-0013BCFFBCC9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2906713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2800" spc="-150" dirty="0" smtClean="0">
                <a:latin typeface="Calibri" pitchFamily="34" charset="0"/>
                <a:ea typeface="Bitter Regular"/>
                <a:cs typeface="Bitter Regular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4868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example of how a Legal Topic – Sub Topic embed for Housing Law  - Eviction would look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054"/>
            <a:ext cx="5112955" cy="568622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36003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47CF8-CAA6-4C4E-8CE8-0013BCFFBCC9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2906713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2800" spc="-150" dirty="0" smtClean="0">
                <a:latin typeface="Calibri" pitchFamily="34" charset="0"/>
                <a:ea typeface="Bitter Regular"/>
                <a:cs typeface="Bitter Regular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4868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example of how a full question embed would look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426"/>
            <a:ext cx="4570614" cy="1671737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60" y="6002337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47CF8-CAA6-4C4E-8CE8-0013BCFFBCC9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2906713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2800" spc="-150" dirty="0" smtClean="0">
                <a:latin typeface="Calibri" pitchFamily="34" charset="0"/>
                <a:ea typeface="Bitter Regular"/>
                <a:cs typeface="Bitter Regular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4868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example of how content embeds look on other websites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4" y="22120"/>
            <a:ext cx="4597018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64" y="5877272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47CF8-CAA6-4C4E-8CE8-0013BCFFBCC9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2906713" cy="838200"/>
          </a:xfrm>
        </p:spPr>
        <p:txBody>
          <a:bodyPr anchor="t">
            <a:noAutofit/>
          </a:bodyPr>
          <a:lstStyle/>
          <a:p>
            <a:pPr algn="l" eaLnBrk="1" hangingPunct="1">
              <a:defRPr/>
            </a:pPr>
            <a:r>
              <a:rPr lang="en-US" sz="2800" spc="-150" dirty="0" smtClean="0">
                <a:latin typeface="Calibri" pitchFamily="34" charset="0"/>
                <a:ea typeface="Bitter Regular"/>
                <a:cs typeface="Bitter Regular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54868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 example of how content embeds look on other websites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" y="0"/>
            <a:ext cx="5658243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48" y="5964008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836712"/>
            <a:ext cx="8382000" cy="765076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 smtClean="0">
                <a:solidFill>
                  <a:schemeClr val="tx1"/>
                </a:solidFill>
                <a:ea typeface="Open Sans Extrabold"/>
              </a:rPr>
              <a:t>Recap: So, What’s </a:t>
            </a:r>
            <a:r>
              <a:rPr lang="en-US" sz="4000" b="1" dirty="0">
                <a:solidFill>
                  <a:schemeClr val="tx1"/>
                </a:solidFill>
                <a:ea typeface="Open Sans Extrabold"/>
              </a:rPr>
              <a:t>N</a:t>
            </a:r>
            <a:r>
              <a:rPr lang="en-US" sz="4000" b="1" dirty="0" smtClean="0">
                <a:solidFill>
                  <a:schemeClr val="tx1"/>
                </a:solidFill>
                <a:ea typeface="Open Sans Extrabold"/>
              </a:rPr>
              <a:t>ew? </a:t>
            </a:r>
          </a:p>
        </p:txBody>
      </p:sp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446876" y="1844824"/>
            <a:ext cx="8496300" cy="38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At core:  reliable and concrete “practical next steps”, with links to forms, templates, checklists, referral information, etc</a:t>
            </a:r>
            <a:r>
              <a:rPr lang="en-CA" sz="2800" dirty="0" smtClean="0"/>
              <a:t>.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 smtClean="0"/>
              <a:t>Collaborative </a:t>
            </a:r>
            <a:r>
              <a:rPr lang="en-CA" sz="2800" dirty="0"/>
              <a:t>website – working together rather than in silos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 smtClean="0"/>
              <a:t>Co-branding </a:t>
            </a:r>
            <a:r>
              <a:rPr lang="en-CA" sz="2800" dirty="0"/>
              <a:t>with stakeholders to convey reliability and quality 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 smtClean="0"/>
              <a:t>Make </a:t>
            </a:r>
            <a:r>
              <a:rPr lang="en-CA" sz="2800" dirty="0"/>
              <a:t>automatically updated content available through numerous entry points – no “wrong door”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FA750-3239-4EC9-A51A-3F720C257674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8372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12140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56896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+mn-lt"/>
              </a:rPr>
              <a:t>Guiding Principles for Content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>
          <a:xfrm>
            <a:off x="611560" y="1735654"/>
            <a:ext cx="8075240" cy="424849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dirty="0" smtClean="0">
                <a:latin typeface="+mn-lt"/>
              </a:rPr>
              <a:t>User-based – topics, writing level, design, navigation</a:t>
            </a:r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dirty="0" smtClean="0">
                <a:latin typeface="+mn-lt"/>
              </a:rPr>
              <a:t>Concrete “next steps” – process oriented, things to think about, things that can happen, etc. </a:t>
            </a:r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dirty="0" smtClean="0">
                <a:latin typeface="+mn-lt"/>
              </a:rPr>
              <a:t>Conversational, engaging tone – speak directly to user as “you”</a:t>
            </a:r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dirty="0" smtClean="0">
                <a:latin typeface="+mn-lt"/>
              </a:rPr>
              <a:t>Adhere to common style guide </a:t>
            </a:r>
          </a:p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800" dirty="0" smtClean="0">
                <a:latin typeface="+mn-lt"/>
              </a:rPr>
              <a:t>Adopt process for regular review and updates</a:t>
            </a:r>
            <a:endParaRPr lang="en-US" sz="2800" dirty="0" smtClean="0"/>
          </a:p>
        </p:txBody>
      </p:sp>
      <p:pic>
        <p:nvPicPr>
          <p:cNvPr id="113668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58864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086600" y="6356350"/>
            <a:ext cx="685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2728E8-2854-4D1F-8543-F013D6C325E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/>
          </p:cNvSpPr>
          <p:nvPr/>
        </p:nvSpPr>
        <p:spPr bwMode="auto">
          <a:xfrm>
            <a:off x="251520" y="1628800"/>
            <a:ext cx="8784976" cy="48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CA" sz="2800" b="1" dirty="0" smtClean="0">
                <a:ea typeface="Open Sans Extrabold"/>
                <a:cs typeface="Open Sans Extrabold"/>
              </a:rPr>
              <a:t>Content </a:t>
            </a:r>
            <a:r>
              <a:rPr lang="en-CA" sz="2800" b="1" dirty="0">
                <a:ea typeface="Open Sans Extrabold"/>
                <a:cs typeface="Open Sans Extrabold"/>
              </a:rPr>
              <a:t>committee(s)</a:t>
            </a: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>
                <a:ea typeface="Open Sans Extrabold"/>
                <a:cs typeface="Open Sans Extrabold"/>
              </a:rPr>
              <a:t>Ensure </a:t>
            </a:r>
            <a:r>
              <a:rPr lang="en-US" sz="2800" dirty="0" smtClean="0">
                <a:ea typeface="Open Sans Extrabold"/>
                <a:cs typeface="Open Sans Extrabold"/>
              </a:rPr>
              <a:t>the </a:t>
            </a:r>
            <a:r>
              <a:rPr lang="en-US" sz="2800" dirty="0">
                <a:ea typeface="Open Sans Extrabold"/>
                <a:cs typeface="Open Sans Extrabold"/>
              </a:rPr>
              <a:t>taxonomy </a:t>
            </a:r>
            <a:r>
              <a:rPr lang="en-US" sz="2800" dirty="0" smtClean="0">
                <a:ea typeface="Open Sans Extrabold"/>
                <a:cs typeface="Open Sans Extrabold"/>
              </a:rPr>
              <a:t>includes: </a:t>
            </a:r>
            <a:endParaRPr lang="en-US" sz="2400" dirty="0" smtClean="0">
              <a:ea typeface="Open Sans Extrabold"/>
              <a:cs typeface="Open Sans Extrabold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Key topic areas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High demand issues and practical concerns for the user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Review </a:t>
            </a:r>
            <a:r>
              <a:rPr lang="en-US" sz="2400" dirty="0">
                <a:ea typeface="Open Sans Extrabold"/>
                <a:cs typeface="Open Sans Extrabold"/>
              </a:rPr>
              <a:t>taxonomy every six months</a:t>
            </a: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>
                <a:ea typeface="Open Sans Extrabold"/>
                <a:cs typeface="Open Sans Extrabold"/>
              </a:rPr>
              <a:t>Identify </a:t>
            </a:r>
            <a:r>
              <a:rPr lang="en-US" sz="2800" dirty="0">
                <a:ea typeface="Open Sans Extrabold"/>
                <a:cs typeface="Open Sans Extrabold"/>
              </a:rPr>
              <a:t>content reviewers and developers (on specific topics) </a:t>
            </a: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/>
              <a:t>Members to represent diverse </a:t>
            </a:r>
            <a:r>
              <a:rPr lang="en-US" sz="2800" dirty="0"/>
              <a:t>(user-based) </a:t>
            </a:r>
            <a:r>
              <a:rPr lang="en-US" sz="2800" dirty="0" smtClean="0"/>
              <a:t>perspectives, </a:t>
            </a:r>
            <a:r>
              <a:rPr lang="en-US" sz="2800" dirty="0"/>
              <a:t>regional </a:t>
            </a:r>
            <a:r>
              <a:rPr lang="en-US" sz="2800" dirty="0" smtClean="0"/>
              <a:t>diversity, legal experts from all sectors </a:t>
            </a:r>
            <a:endParaRPr lang="en-US" sz="2800" dirty="0"/>
          </a:p>
        </p:txBody>
      </p:sp>
      <p:sp>
        <p:nvSpPr>
          <p:cNvPr id="86018" name="Rectangle 2"/>
          <p:cNvSpPr>
            <a:spLocks/>
          </p:cNvSpPr>
          <p:nvPr/>
        </p:nvSpPr>
        <p:spPr bwMode="auto">
          <a:xfrm>
            <a:off x="374650" y="6889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>
                <a:ea typeface="Bitter Regular"/>
                <a:cs typeface="Bitter Regular"/>
              </a:rPr>
              <a:t>Collaborative </a:t>
            </a:r>
            <a:r>
              <a:rPr lang="en-US" sz="4000" b="1" dirty="0" smtClean="0">
                <a:ea typeface="Bitter Regular"/>
                <a:cs typeface="Bitter Regular"/>
              </a:rPr>
              <a:t>Structure</a:t>
            </a:r>
            <a:endParaRPr lang="en-CA" sz="4000" b="1" dirty="0">
              <a:ea typeface="Bitter Regular"/>
              <a:cs typeface="Bitter Regular"/>
            </a:endParaRPr>
          </a:p>
        </p:txBody>
      </p:sp>
      <p:sp>
        <p:nvSpPr>
          <p:cNvPr id="86019" name="Slide Number Placeholder 1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17B48D3-8DF1-4599-A442-83771CE7D27D}" type="slidenum">
              <a:rPr lang="en-US" sz="1200">
                <a:solidFill>
                  <a:srgbClr val="898989"/>
                </a:solidFill>
              </a:rPr>
              <a:pPr algn="r"/>
              <a:t>38</a:t>
            </a:fld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86020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6218238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310D0-5B57-483B-9B3B-12772A90A48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685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/>
          </p:cNvSpPr>
          <p:nvPr/>
        </p:nvSpPr>
        <p:spPr bwMode="auto">
          <a:xfrm>
            <a:off x="457200" y="1628775"/>
            <a:ext cx="86868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CA" sz="2800" b="1" dirty="0" smtClean="0">
                <a:ea typeface="Open Sans Extrabold"/>
                <a:cs typeface="Open Sans Extrabold"/>
              </a:rPr>
              <a:t>Content reviewers </a:t>
            </a:r>
            <a:r>
              <a:rPr lang="en-CA" sz="2800" b="1" dirty="0">
                <a:ea typeface="Open Sans Extrabold"/>
                <a:cs typeface="Open Sans Extrabold"/>
              </a:rPr>
              <a:t>and </a:t>
            </a:r>
            <a:r>
              <a:rPr lang="en-CA" sz="2800" b="1" dirty="0" smtClean="0">
                <a:ea typeface="Open Sans Extrabold"/>
                <a:cs typeface="Open Sans Extrabold"/>
              </a:rPr>
              <a:t>developers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sz="2800" dirty="0" smtClean="0"/>
              <a:t>Review </a:t>
            </a:r>
            <a:r>
              <a:rPr lang="en-US" sz="2800" dirty="0"/>
              <a:t>content of “answers” and next steps for:</a:t>
            </a:r>
          </a:p>
          <a:p>
            <a:pPr marL="914400" lvl="1" indent="-45720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>
                <a:ea typeface="Open Sans Extrabold"/>
                <a:cs typeface="Open Sans Extrabold"/>
              </a:rPr>
              <a:t>legal accuracy</a:t>
            </a:r>
          </a:p>
          <a:p>
            <a:pPr marL="914400" lvl="1" indent="-45720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>
                <a:ea typeface="Open Sans Extrabold"/>
                <a:cs typeface="Open Sans Extrabold"/>
              </a:rPr>
              <a:t>“real-world” accuracy (for intended users)  </a:t>
            </a:r>
          </a:p>
          <a:p>
            <a:pPr marL="914400" lvl="1" indent="-45720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>
                <a:ea typeface="Open Sans Extrabold"/>
                <a:cs typeface="Open Sans Extrabold"/>
              </a:rPr>
              <a:t>practical relevance of next steps</a:t>
            </a:r>
          </a:p>
          <a:p>
            <a:pPr marL="914400" lvl="1" indent="-45720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>
                <a:ea typeface="Open Sans Extrabold"/>
                <a:cs typeface="Open Sans Extrabold"/>
              </a:rPr>
              <a:t>appropriateness of related resources</a:t>
            </a:r>
          </a:p>
          <a:p>
            <a:pPr marL="914400" lvl="1" indent="-45720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>
                <a:ea typeface="Open Sans Extrabold"/>
                <a:cs typeface="Open Sans Extrabold"/>
              </a:rPr>
              <a:t>up-to-date and quality referral information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>
              <a:ea typeface="Open Sans Extrabold"/>
              <a:cs typeface="Open Sans Extrabold"/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sz="2800" dirty="0">
                <a:ea typeface="Open Sans Extrabold"/>
                <a:cs typeface="Open Sans Extrabold"/>
              </a:rPr>
              <a:t>Draft initial content in particular topic areas of expertise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en-US" sz="2800" dirty="0">
              <a:ea typeface="Open Sans Extrabold"/>
              <a:cs typeface="Open Sans Extrabold"/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sz="2800" dirty="0">
                <a:ea typeface="Open Sans Extrabold"/>
                <a:cs typeface="Open Sans Extrabold"/>
              </a:rPr>
              <a:t>Periodic accuracy check-ins; process to stay abreast of “under the radar” changes   </a:t>
            </a:r>
          </a:p>
        </p:txBody>
      </p:sp>
      <p:sp>
        <p:nvSpPr>
          <p:cNvPr id="88066" name="Rectangle 2"/>
          <p:cNvSpPr>
            <a:spLocks/>
          </p:cNvSpPr>
          <p:nvPr/>
        </p:nvSpPr>
        <p:spPr bwMode="auto">
          <a:xfrm>
            <a:off x="374650" y="6889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>
                <a:ea typeface="Bitter Regular"/>
                <a:cs typeface="Bitter Regular"/>
              </a:rPr>
              <a:t>Collaborative </a:t>
            </a:r>
            <a:r>
              <a:rPr lang="en-US" sz="4000" b="1" dirty="0" smtClean="0">
                <a:ea typeface="Bitter Regular"/>
                <a:cs typeface="Bitter Regular"/>
              </a:rPr>
              <a:t>Structure</a:t>
            </a:r>
            <a:endParaRPr lang="en-CA" sz="4000" b="1" dirty="0">
              <a:ea typeface="Bitter Regular"/>
              <a:cs typeface="Bitter Regular"/>
            </a:endParaRPr>
          </a:p>
        </p:txBody>
      </p:sp>
      <p:sp>
        <p:nvSpPr>
          <p:cNvPr id="88067" name="Slide Number Placeholder 1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C1DBA88-F3D1-4240-8E41-0527038CF83E}" type="slidenum">
              <a:rPr lang="en-US" sz="1200">
                <a:solidFill>
                  <a:srgbClr val="898989"/>
                </a:solidFill>
              </a:rPr>
              <a:pPr algn="r"/>
              <a:t>39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AB288-50AA-48AC-B151-837C6BEAA77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4962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atin typeface="+mj-lt"/>
              </a:rPr>
              <a:t>CLEO’s publications work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6783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110000"/>
              </a:lnSpc>
              <a:spcBef>
                <a:spcPts val="0"/>
              </a:spcBef>
            </a:pPr>
            <a:endParaRPr lang="en-CA" sz="2800" dirty="0" smtClean="0"/>
          </a:p>
          <a:p>
            <a:pPr marL="514350" indent="-457200">
              <a:lnSpc>
                <a:spcPct val="110000"/>
              </a:lnSpc>
              <a:spcBef>
                <a:spcPts val="0"/>
              </a:spcBef>
            </a:pPr>
            <a:endParaRPr lang="en-CA" sz="2800" dirty="0"/>
          </a:p>
          <a:p>
            <a:pPr marL="514350" indent="-457200">
              <a:lnSpc>
                <a:spcPct val="110000"/>
              </a:lnSpc>
              <a:spcBef>
                <a:spcPts val="0"/>
              </a:spcBef>
            </a:pPr>
            <a:r>
              <a:rPr lang="en-CA" sz="2800" dirty="0" smtClean="0"/>
              <a:t>Produce and disseminate high-quality legal information, in [free] print and online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Calibri" panose="020F0502020204030204" pitchFamily="34" charset="0"/>
              </a:rPr>
              <a:t>100 titles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Calibri" panose="020F0502020204030204" pitchFamily="34" charset="0"/>
              </a:rPr>
              <a:t>10 languages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Calibri" panose="020F0502020204030204" pitchFamily="34" charset="0"/>
              </a:rPr>
              <a:t>Print copies ordered and distributed by community and legal organizations across Ontario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 smtClean="0">
                <a:latin typeface="Calibri" panose="020F0502020204030204" pitchFamily="34" charset="0"/>
                <a:hlinkClick r:id="rId3"/>
              </a:rPr>
              <a:t>www.cleo.on.ca</a:t>
            </a:r>
            <a:r>
              <a:rPr lang="en-CA" sz="2400" dirty="0" smtClean="0">
                <a:latin typeface="Calibri" panose="020F0502020204030204" pitchFamily="34" charset="0"/>
              </a:rPr>
              <a:t>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endParaRPr lang="en-CA" sz="2400" dirty="0" smtClean="0"/>
          </a:p>
          <a:p>
            <a:pPr marL="457200" lvl="0" indent="-457200" defTabSz="457200" fontAlgn="base">
              <a:spcBef>
                <a:spcPts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DD41-44C7-497E-86C6-DC1E194618C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3" descr="cleo_logo_bilingual_colour_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9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1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C1DBA88-F3D1-4240-8E41-0527038CF83E}" type="slidenum">
              <a:rPr lang="en-US" sz="1200">
                <a:solidFill>
                  <a:srgbClr val="898989"/>
                </a:solidFill>
              </a:rPr>
              <a:pPr algn="r"/>
              <a:t>40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AB288-50AA-48AC-B151-837C6BEAA77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4962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r="5755" b="5623"/>
          <a:stretch/>
        </p:blipFill>
        <p:spPr bwMode="auto">
          <a:xfrm>
            <a:off x="467543" y="980728"/>
            <a:ext cx="8380821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/>
          </p:cNvSpPr>
          <p:nvPr/>
        </p:nvSpPr>
        <p:spPr bwMode="auto">
          <a:xfrm>
            <a:off x="374650" y="6889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 smtClean="0">
                <a:ea typeface="Bitter Regular"/>
                <a:cs typeface="Bitter Regular"/>
              </a:rPr>
              <a:t>Next Steps</a:t>
            </a:r>
            <a:endParaRPr lang="en-CA" sz="4000" b="1" dirty="0">
              <a:ea typeface="Bitter Regular"/>
              <a:cs typeface="Bitter Regular"/>
            </a:endParaRPr>
          </a:p>
        </p:txBody>
      </p:sp>
      <p:sp>
        <p:nvSpPr>
          <p:cNvPr id="88067" name="Slide Number Placeholder 1"/>
          <p:cNvSpPr txBox="1">
            <a:spLocks noGrp="1"/>
          </p:cNvSpPr>
          <p:nvPr/>
        </p:nvSpPr>
        <p:spPr bwMode="auto">
          <a:xfrm>
            <a:off x="7086600" y="6356350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C1DBA88-F3D1-4240-8E41-0527038CF83E}" type="slidenum">
              <a:rPr lang="en-US" sz="1200">
                <a:solidFill>
                  <a:srgbClr val="898989"/>
                </a:solidFill>
              </a:rPr>
              <a:pPr algn="r"/>
              <a:t>41</a:t>
            </a:fld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88068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6251575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AB288-50AA-48AC-B151-837C6BEAA77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359024" y="1435163"/>
            <a:ext cx="8784976" cy="48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>
                <a:ea typeface="Open Sans Extrabold"/>
                <a:cs typeface="Open Sans Extrabold"/>
              </a:rPr>
              <a:t>Developing content in consumer, social assistance, refugee law</a:t>
            </a: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>
                <a:ea typeface="Open Sans Extrabold"/>
                <a:cs typeface="Open Sans Extrabold"/>
              </a:rPr>
              <a:t>User testing to get feedback on: </a:t>
            </a:r>
            <a:endParaRPr lang="en-US" sz="2400" dirty="0" smtClean="0">
              <a:ea typeface="Open Sans Extrabold"/>
              <a:cs typeface="Open Sans Extrabold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Design of the site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Comprehension of the content </a:t>
            </a:r>
            <a:endParaRPr lang="en-US" sz="2400" dirty="0">
              <a:ea typeface="Open Sans Extrabold"/>
              <a:cs typeface="Open Sans Extrabold"/>
            </a:endParaRP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>
                <a:ea typeface="Open Sans Extrabold"/>
                <a:cs typeface="Open Sans Extrabold"/>
              </a:rPr>
              <a:t>Increase interactivity </a:t>
            </a:r>
            <a:endParaRPr lang="en-US" sz="2400" dirty="0">
              <a:ea typeface="Open Sans Extrabold"/>
              <a:cs typeface="Open Sans Extrabold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en-US" sz="2400" dirty="0" smtClean="0">
                <a:ea typeface="Open Sans Extrabold"/>
                <a:cs typeface="Open Sans Extrabold"/>
              </a:rPr>
              <a:t>Decision trees to allow people to find information more easily</a:t>
            </a:r>
            <a:endParaRPr lang="en-US" sz="2400" dirty="0">
              <a:ea typeface="Open Sans Extrabold"/>
              <a:cs typeface="Open Sans Extrabold"/>
            </a:endParaRPr>
          </a:p>
          <a:p>
            <a:pPr marL="342900" indent="-342900" eaLnBrk="0" hangingPunct="0">
              <a:spcBef>
                <a:spcPts val="1800"/>
              </a:spcBef>
              <a:buFont typeface="Arial" charset="0"/>
              <a:buChar char="•"/>
            </a:pPr>
            <a:r>
              <a:rPr lang="en-US" sz="2800" dirty="0" smtClean="0"/>
              <a:t>Translation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90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7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086600" y="6356350"/>
            <a:ext cx="685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CB385E-9761-42EE-9A3A-1836DEF543D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468313" y="2543357"/>
            <a:ext cx="82073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2800" dirty="0" smtClean="0"/>
          </a:p>
          <a:p>
            <a:endParaRPr lang="en-CA" sz="2400" dirty="0" smtClean="0"/>
          </a:p>
          <a:p>
            <a:r>
              <a:rPr lang="en-CA" sz="2400" dirty="0" smtClean="0"/>
              <a:t>Julie Mathews</a:t>
            </a:r>
          </a:p>
          <a:p>
            <a:r>
              <a:rPr lang="en-CA" sz="2400" dirty="0" smtClean="0"/>
              <a:t>CLEO </a:t>
            </a:r>
            <a:r>
              <a:rPr lang="en-CA" sz="2400" dirty="0"/>
              <a:t>(Community Legal Education </a:t>
            </a:r>
            <a:r>
              <a:rPr lang="en-CA" sz="2400" dirty="0" smtClean="0"/>
              <a:t>Ontario)</a:t>
            </a:r>
          </a:p>
          <a:p>
            <a:r>
              <a:rPr lang="en-CA" sz="2400" u="sng" dirty="0" smtClean="0">
                <a:hlinkClick r:id="rId3"/>
              </a:rPr>
              <a:t>julie.mathews@cleo.on.ca</a:t>
            </a:r>
          </a:p>
          <a:p>
            <a:r>
              <a:rPr lang="en-CA" sz="2400" u="sng" dirty="0" smtClean="0">
                <a:hlinkClick r:id="rId3"/>
              </a:rPr>
              <a:t>www.cleo.on.ca</a:t>
            </a:r>
            <a:endParaRPr lang="en-CA" sz="2400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2400" dirty="0" smtClean="0"/>
          </a:p>
          <a:p>
            <a:pPr marL="182563" indent="-182563">
              <a:lnSpc>
                <a:spcPct val="80000"/>
              </a:lnSpc>
              <a:spcBef>
                <a:spcPts val="1800"/>
              </a:spcBef>
              <a:buFont typeface="Arial" charset="0"/>
              <a:buNone/>
            </a:pPr>
            <a:endParaRPr lang="en-US" sz="2400" dirty="0"/>
          </a:p>
          <a:p>
            <a:pPr marL="182563" indent="-182563" eaLnBrk="0" hangingPunct="0">
              <a:spcBef>
                <a:spcPct val="20000"/>
              </a:spcBef>
              <a:buFont typeface="Arial" charset="0"/>
              <a:buNone/>
            </a:pPr>
            <a:endParaRPr lang="en-CA" sz="2400" dirty="0"/>
          </a:p>
        </p:txBody>
      </p:sp>
      <p:pic>
        <p:nvPicPr>
          <p:cNvPr id="94213" name="Picture 3" descr="cleo_logo_bilingual_colour_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8864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268538" y="1841682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hangingPunct="0"/>
            <a:r>
              <a:rPr lang="en-US" sz="4000" b="1" dirty="0" smtClean="0"/>
              <a:t>Thank you</a:t>
            </a:r>
            <a:endParaRPr lang="en-CA" sz="4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1560"/>
            <a:ext cx="24384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B0460-0FE9-411D-A266-105F0A44C3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3" descr="cleo_logo_bilingual_colour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15616" y="1052736"/>
            <a:ext cx="7198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CLEO: supporting PLEI in Ontario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1916832"/>
            <a:ext cx="68407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Carries out range of activities through CLEO’s “Centre for Research &amp; Innovation” 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Shares and builds knowledge through the PLE Learning Exchange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CA" sz="2400" dirty="0"/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Carries out foundational PLEI research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CA" sz="2400" dirty="0"/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Supports intermediaries and building partnerships</a:t>
            </a:r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CA" sz="2400" dirty="0"/>
          </a:p>
          <a:p>
            <a:pPr marL="857250" lvl="1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CA" sz="2400" dirty="0"/>
              <a:t>Proposes and carries out special </a:t>
            </a:r>
            <a:r>
              <a:rPr lang="en-CA" sz="2400" dirty="0" smtClean="0"/>
              <a:t>projects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702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5184575" cy="52565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FAB-DE77-48B7-A76D-5A00DB0AF9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3" descr="cleo_logo_bilingual_colour_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56984" cy="52894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FAB-DE77-48B7-A76D-5A00DB0AF9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6899"/>
            <a:ext cx="8496944" cy="52894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8FAB-DE77-48B7-A76D-5A00DB0AF9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836712"/>
            <a:ext cx="8382000" cy="765076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 smtClean="0">
                <a:solidFill>
                  <a:schemeClr val="tx1"/>
                </a:solidFill>
                <a:ea typeface="Open Sans Extrabold"/>
              </a:rPr>
              <a:t>Introducing Steps to Justice  </a:t>
            </a:r>
          </a:p>
        </p:txBody>
      </p:sp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434550" y="1761246"/>
            <a:ext cx="84963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Signature initiative of The Action Group on Access </a:t>
            </a:r>
            <a:endParaRPr lang="en-CA" sz="2800" dirty="0" smtClean="0"/>
          </a:p>
          <a:p>
            <a:pPr marL="914400" lvl="1" indent="-457200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CA" sz="2400" dirty="0" smtClean="0"/>
              <a:t>Impetus for partnership-building and collaboration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 smtClean="0"/>
              <a:t>Collaborative </a:t>
            </a:r>
            <a:r>
              <a:rPr lang="en-CA" sz="2800" dirty="0"/>
              <a:t>project of major justice sector organizations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Content builds on and existing resources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Co-brand conveys reliability and quality 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CA" sz="2800" dirty="0"/>
              <a:t>Updated content will be automatically available through numerous entry points – no “wrong door”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FA750-3239-4EC9-A51A-3F720C257674}" type="slidenum">
              <a:rPr 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8372" name="Picture 3" descr="cleo_logo_bilingual_colour_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4950"/>
            <a:ext cx="4572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tter legal information - March 2014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16832</TotalTime>
  <Words>767</Words>
  <Application>Microsoft Office PowerPoint</Application>
  <PresentationFormat>On-screen Show (4:3)</PresentationFormat>
  <Paragraphs>200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Bitter Regular</vt:lpstr>
      <vt:lpstr>Calibri</vt:lpstr>
      <vt:lpstr>Open Sans</vt:lpstr>
      <vt:lpstr>Open Sans Condensed Bold</vt:lpstr>
      <vt:lpstr>Open Sans Extrabold</vt:lpstr>
      <vt:lpstr>Rockwell</vt:lpstr>
      <vt:lpstr>Wingdings</vt:lpstr>
      <vt:lpstr>Office Theme</vt:lpstr>
      <vt:lpstr>Better legal information - March 2014 - FINAL</vt:lpstr>
      <vt:lpstr>PowerPoint Presentation</vt:lpstr>
      <vt:lpstr>PowerPoint Presentation</vt:lpstr>
      <vt:lpstr>PowerPoint Presentation</vt:lpstr>
      <vt:lpstr>  CLEO’s publications work </vt:lpstr>
      <vt:lpstr>PowerPoint Presentation</vt:lpstr>
      <vt:lpstr>PowerPoint Presentation</vt:lpstr>
      <vt:lpstr>PowerPoint Presentation</vt:lpstr>
      <vt:lpstr>PowerPoint Presentation</vt:lpstr>
      <vt:lpstr>Introducing Steps to Justice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 Responsive</vt:lpstr>
      <vt:lpstr>Structure of Content</vt:lpstr>
      <vt:lpstr>Sharing Options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Recap: So, What’s New? </vt:lpstr>
      <vt:lpstr> Guiding Principles for Content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Agentic Communications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Agentic Template</dc:title>
  <dc:creator>EMILY BIRR</dc:creator>
  <cp:lastModifiedBy>Daphne Simon</cp:lastModifiedBy>
  <cp:revision>477</cp:revision>
  <cp:lastPrinted>2016-10-26T16:44:57Z</cp:lastPrinted>
  <dcterms:created xsi:type="dcterms:W3CDTF">2014-04-24T18:03:51Z</dcterms:created>
  <dcterms:modified xsi:type="dcterms:W3CDTF">2016-10-26T19:34:55Z</dcterms:modified>
</cp:coreProperties>
</file>