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2" r:id="rId4"/>
    <p:sldId id="261" r:id="rId5"/>
    <p:sldId id="266" r:id="rId6"/>
    <p:sldId id="263" r:id="rId7"/>
    <p:sldId id="265" r:id="rId8"/>
    <p:sldId id="257" r:id="rId9"/>
    <p:sldId id="268" r:id="rId10"/>
    <p:sldId id="269" r:id="rId11"/>
    <p:sldId id="267" r:id="rId12"/>
    <p:sldId id="260" r:id="rId1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D66B146-4C56-4203-955D-AABC5C5E3D57}" type="datetimeFigureOut">
              <a:rPr lang="en-CA" smtClean="0"/>
              <a:t>2018-10-26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0F4ACD9-1468-4FEE-B0CD-616A32F59A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2890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A86765F-80EB-4F02-B66B-1AF9A5762342}" type="datetimeFigureOut">
              <a:rPr lang="en-CA" smtClean="0"/>
              <a:t>2018-10-26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0A647C8-3D40-451E-B56A-0F155369E0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937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38FD42-69A2-423D-A9C8-8E27A1848F3B}" type="datetime1">
              <a:rPr lang="en-US" smtClean="0">
                <a:solidFill>
                  <a:srgbClr val="297FD5"/>
                </a:solidFill>
              </a:rPr>
              <a:pPr/>
              <a:t>10/26/2018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>
              <a:solidFill>
                <a:srgbClr val="297FD5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0C43C12-E65E-494D-9E56-18611845013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18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FF50-0A1B-4E09-85B7-FCA0AC2C8829}" type="datetime1">
              <a:rPr lang="en-US" smtClean="0">
                <a:solidFill>
                  <a:srgbClr val="297FD5"/>
                </a:solidFill>
              </a:rPr>
              <a:pPr/>
              <a:t>10/26/2018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97F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4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DE2-60F1-4CAB-BB4A-2E13FBB9243A}" type="datetime1">
              <a:rPr lang="en-US" smtClean="0">
                <a:solidFill>
                  <a:srgbClr val="297FD5"/>
                </a:solidFill>
              </a:rPr>
              <a:pPr/>
              <a:t>10/26/2018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97F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9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1C4F-43FC-4F1D-8F1E-AA6959E9BAA6}" type="datetime1">
              <a:rPr lang="en-US" smtClean="0">
                <a:solidFill>
                  <a:srgbClr val="297FD5"/>
                </a:solidFill>
              </a:rPr>
              <a:pPr/>
              <a:t>10/26/2018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97F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4523-3070-4237-84B1-37E2DAA3ADE6}" type="datetime1">
              <a:rPr lang="en-US" smtClean="0">
                <a:solidFill>
                  <a:srgbClr val="297FD5"/>
                </a:solidFill>
              </a:rPr>
              <a:pPr/>
              <a:t>10/26/2018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97F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2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8E4F-C067-40AF-831E-3EF540B2E397}" type="datetime1">
              <a:rPr lang="en-US" smtClean="0">
                <a:solidFill>
                  <a:srgbClr val="297FD5"/>
                </a:solidFill>
              </a:rPr>
              <a:pPr/>
              <a:t>10/26/2018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97FD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4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0C111B-3F14-450E-BD97-F606ADE33892}" type="datetime1">
              <a:rPr lang="en-US" smtClean="0">
                <a:solidFill>
                  <a:srgbClr val="297FD5"/>
                </a:solidFill>
              </a:rPr>
              <a:pPr/>
              <a:t>10/26/2018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C43C12-E65E-494D-9E56-186118450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297F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8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0B3764-70F3-4097-9671-23984FD0AA73}" type="datetime1">
              <a:rPr lang="en-US" smtClean="0">
                <a:solidFill>
                  <a:srgbClr val="297FD5"/>
                </a:solidFill>
              </a:rPr>
              <a:pPr/>
              <a:t>10/26/2018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>
              <a:solidFill>
                <a:srgbClr val="297FD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0C43C12-E65E-494D-9E56-186118450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4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0E4F-5AF7-428F-AA25-97B2DBECDC71}" type="datetime1">
              <a:rPr lang="en-US" smtClean="0">
                <a:solidFill>
                  <a:srgbClr val="297FD5"/>
                </a:solidFill>
              </a:rPr>
              <a:pPr/>
              <a:t>10/26/2018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4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C600-79A0-4EAC-BE1B-7143AF6E1B0D}" type="datetime1">
              <a:rPr lang="en-US" smtClean="0">
                <a:solidFill>
                  <a:srgbClr val="297FD5"/>
                </a:solidFill>
              </a:rPr>
              <a:pPr/>
              <a:t>10/26/2018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97FD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3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0A1-EF2A-4A2B-BAC8-F39DF0F92122}" type="datetime1">
              <a:rPr lang="en-US" smtClean="0">
                <a:solidFill>
                  <a:srgbClr val="297FD5"/>
                </a:solidFill>
              </a:rPr>
              <a:pPr/>
              <a:t>10/26/2018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97FD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3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EA5B61C-DFE8-4D55-A4D9-E8DD0CE9CCEF}" type="datetime1">
              <a:rPr lang="en-US" smtClean="0">
                <a:solidFill>
                  <a:srgbClr val="297FD5"/>
                </a:solidFill>
              </a:rPr>
              <a:pPr/>
              <a:t>10/26/2018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>
              <a:solidFill>
                <a:srgbClr val="297FD5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0C43C12-E65E-494D-9E56-186118450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1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utledge.com/products/9781409469476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543800" cy="1524000"/>
          </a:xfrm>
        </p:spPr>
        <p:txBody>
          <a:bodyPr>
            <a:normAutofit fontScale="90000"/>
          </a:bodyPr>
          <a:lstStyle/>
          <a:p>
            <a:pPr algn="ctr"/>
            <a:br>
              <a:rPr lang="en-CA" b="1" dirty="0"/>
            </a:br>
            <a:br>
              <a:rPr lang="en-CA" b="1" dirty="0"/>
            </a:br>
            <a:r>
              <a:rPr lang="en-CA" sz="4000" b="1" dirty="0"/>
              <a:t>SRLs and Procedural Fairness:</a:t>
            </a:r>
            <a:br>
              <a:rPr lang="en-CA" sz="4000" b="1" dirty="0"/>
            </a:br>
            <a:r>
              <a:rPr lang="en-CA" sz="4000" b="1" dirty="0"/>
              <a:t>Developing An </a:t>
            </a:r>
            <a:br>
              <a:rPr lang="en-CA" sz="4000" b="1" dirty="0"/>
            </a:br>
            <a:r>
              <a:rPr lang="en-CA" sz="4000" b="1" dirty="0"/>
              <a:t>Administrative Justice Framework </a:t>
            </a:r>
            <a:endParaRPr lang="en-C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114800"/>
            <a:ext cx="5791200" cy="2511426"/>
          </a:xfrm>
        </p:spPr>
        <p:txBody>
          <a:bodyPr>
            <a:noAutofit/>
          </a:bodyPr>
          <a:lstStyle/>
          <a:p>
            <a:endParaRPr lang="en-CA" sz="2000" b="1" dirty="0"/>
          </a:p>
          <a:p>
            <a:endParaRPr lang="en-CA" sz="2000" b="1" dirty="0"/>
          </a:p>
          <a:p>
            <a:r>
              <a:rPr lang="en-CA" sz="2000" b="1" dirty="0"/>
              <a:t>Professor Laverne Jacobs</a:t>
            </a:r>
          </a:p>
          <a:p>
            <a:r>
              <a:rPr lang="en-CA" sz="1800" b="1" dirty="0"/>
              <a:t>Associate Dean (Research &amp; Graduate Studies) </a:t>
            </a:r>
          </a:p>
          <a:p>
            <a:r>
              <a:rPr lang="en-CA" sz="2000" b="1" dirty="0"/>
              <a:t>University of Windsor, Faculty of Law</a:t>
            </a:r>
          </a:p>
          <a:p>
            <a:r>
              <a:rPr lang="en-CA" sz="2000" b="1" dirty="0"/>
              <a:t>SOAR's 30th Annual Conference</a:t>
            </a:r>
          </a:p>
          <a:p>
            <a:r>
              <a:rPr lang="en-CA" sz="2000" b="1" dirty="0"/>
              <a:t>November 1,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04EF-9595-4D04-9C2F-B333CEB60C12}" type="slidenum">
              <a:rPr lang="en-CA" smtClean="0"/>
              <a:t>1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161" y="5791200"/>
            <a:ext cx="861154" cy="78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3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200" b="1" dirty="0"/>
              <a:t>A Framework for Administrative Justice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CA" dirty="0"/>
              <a:t>Administrative actors and their institutions should strive to be: </a:t>
            </a:r>
          </a:p>
          <a:p>
            <a:pPr marL="0" lvl="0" indent="0">
              <a:buNone/>
            </a:pPr>
            <a:endParaRPr lang="en-CA" b="1" dirty="0"/>
          </a:p>
          <a:p>
            <a:pPr marL="457200" lvl="0" indent="-457200">
              <a:buFont typeface="+mj-lt"/>
              <a:buAutoNum type="arabicPeriod"/>
            </a:pPr>
            <a:r>
              <a:rPr lang="en-CA" b="1" dirty="0"/>
              <a:t>Empathetic</a:t>
            </a:r>
            <a:r>
              <a:rPr lang="en-CA" dirty="0"/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CA" b="1" dirty="0"/>
              <a:t>Trauma-informed</a:t>
            </a:r>
            <a:r>
              <a:rPr lang="en-CA" dirty="0"/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CA" b="1" dirty="0"/>
              <a:t>Self-reflective</a:t>
            </a:r>
            <a:r>
              <a:rPr lang="en-CA" dirty="0"/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CA" b="1" dirty="0"/>
              <a:t>Transparent.</a:t>
            </a:r>
            <a:endParaRPr lang="en-CA" dirty="0"/>
          </a:p>
          <a:p>
            <a:endParaRPr lang="en-CA" dirty="0"/>
          </a:p>
          <a:p>
            <a:pPr marL="0" lvl="0" indent="0" algn="ctr">
              <a:buNone/>
            </a:pPr>
            <a:r>
              <a:rPr lang="en-CA" sz="2400" i="1" dirty="0"/>
              <a:t>extending, complementing and modernizing the traditional values of administrative law theory </a:t>
            </a:r>
          </a:p>
          <a:p>
            <a:pPr marL="0" lvl="0" indent="0">
              <a:buNone/>
            </a:pPr>
            <a:endParaRPr lang="en-CA" dirty="0"/>
          </a:p>
          <a:p>
            <a:pPr marL="109728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41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Useful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1600" dirty="0"/>
              <a:t>Laverne Jacobs &amp; Sasha </a:t>
            </a:r>
            <a:r>
              <a:rPr lang="en-CA" sz="1600" dirty="0" err="1"/>
              <a:t>Baglay</a:t>
            </a:r>
            <a:r>
              <a:rPr lang="en-CA" sz="1600" dirty="0"/>
              <a:t>, eds., </a:t>
            </a:r>
            <a:r>
              <a:rPr lang="en-CA" sz="1600" i="1" dirty="0">
                <a:hlinkClick r:id="rId2"/>
              </a:rPr>
              <a:t>The Nature of Inquisitorial Processes in Administrative Regimes: Global Perspectives </a:t>
            </a:r>
            <a:r>
              <a:rPr lang="en-CA" sz="1600" dirty="0"/>
              <a:t>(Surrey, UK: </a:t>
            </a:r>
            <a:r>
              <a:rPr lang="en-CA" sz="1600" dirty="0" err="1"/>
              <a:t>Ashgate</a:t>
            </a:r>
            <a:r>
              <a:rPr lang="en-CA" sz="1600" dirty="0"/>
              <a:t>, 2013).</a:t>
            </a:r>
          </a:p>
          <a:p>
            <a:r>
              <a:rPr lang="en-GB" sz="1600" dirty="0"/>
              <a:t>S. Green &amp; L. Sossin, “Administrative Justice and Innovation: Beyond the Adversarial/Inquisitorial Dichotomy” in Jacobs &amp; </a:t>
            </a:r>
            <a:r>
              <a:rPr lang="en-GB" sz="1600" dirty="0" err="1"/>
              <a:t>Baglay</a:t>
            </a:r>
            <a:r>
              <a:rPr lang="en-GB" sz="1600" dirty="0"/>
              <a:t>, </a:t>
            </a:r>
            <a:r>
              <a:rPr lang="en-GB" sz="1600" i="1" dirty="0"/>
              <a:t>ibid.</a:t>
            </a:r>
          </a:p>
          <a:p>
            <a:r>
              <a:rPr lang="en-CA" sz="1600" dirty="0"/>
              <a:t>Michelle Flaherty, “Self-represented Litigants, Active Adjudication and the Perception of Bias: Issues in Administrative Law” Dalhousie Law Journal, Spring 2015, Vol.38(1), pp.119-146.</a:t>
            </a:r>
          </a:p>
          <a:p>
            <a:r>
              <a:rPr lang="en-CA" sz="1600" dirty="0"/>
              <a:t>“Administrative Justice in The District of Columbia: Recommendations to Improve DC’s Office of Administrative Hearings” (2017) 37 J. Nat’l </a:t>
            </a:r>
            <a:r>
              <a:rPr lang="en-CA" sz="1600" dirty="0" err="1"/>
              <a:t>Ass’n</a:t>
            </a:r>
            <a:r>
              <a:rPr lang="en-CA" sz="1600" dirty="0"/>
              <a:t> Admin. L. Judiciary 73.</a:t>
            </a:r>
          </a:p>
          <a:p>
            <a:endParaRPr lang="en-CA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365760" lvl="2" indent="-256032">
              <a:buClr>
                <a:schemeClr val="accent3"/>
              </a:buClr>
              <a:buFont typeface="Georgia"/>
              <a:buChar char="•"/>
            </a:pPr>
            <a:r>
              <a:rPr lang="en-CA" sz="1700" b="1" i="1" dirty="0" err="1">
                <a:solidFill>
                  <a:schemeClr val="tx1"/>
                </a:solidFill>
              </a:rPr>
              <a:t>Im</a:t>
            </a:r>
            <a:r>
              <a:rPr lang="en-CA" sz="1700" b="1" i="1" dirty="0">
                <a:solidFill>
                  <a:schemeClr val="tx1"/>
                </a:solidFill>
              </a:rPr>
              <a:t> v. BMO </a:t>
            </a:r>
            <a:r>
              <a:rPr lang="en-CA" sz="1700" b="1" i="1" dirty="0" err="1">
                <a:solidFill>
                  <a:schemeClr val="tx1"/>
                </a:solidFill>
              </a:rPr>
              <a:t>Investorline</a:t>
            </a:r>
            <a:r>
              <a:rPr lang="en-CA" sz="1700" b="1" i="1" dirty="0">
                <a:solidFill>
                  <a:schemeClr val="tx1"/>
                </a:solidFill>
              </a:rPr>
              <a:t> Inc.</a:t>
            </a:r>
            <a:r>
              <a:rPr lang="en-CA" sz="1700" dirty="0">
                <a:solidFill>
                  <a:schemeClr val="tx1"/>
                </a:solidFill>
              </a:rPr>
              <a:t> 2017 ONSC 95 (F. Kristjanson J.)</a:t>
            </a:r>
          </a:p>
          <a:p>
            <a:pPr marL="365760" lvl="2" indent="-256032">
              <a:buClr>
                <a:schemeClr val="accent3"/>
              </a:buClr>
              <a:buFont typeface="Georgia"/>
              <a:buChar char="•"/>
            </a:pPr>
            <a:r>
              <a:rPr lang="en-CA" sz="1700" b="1" i="1" dirty="0">
                <a:solidFill>
                  <a:schemeClr val="tx1"/>
                </a:solidFill>
              </a:rPr>
              <a:t>Challans v. </a:t>
            </a:r>
            <a:r>
              <a:rPr lang="en-CA" sz="1700" b="1" i="1" dirty="0" err="1">
                <a:solidFill>
                  <a:schemeClr val="tx1"/>
                </a:solidFill>
              </a:rPr>
              <a:t>Timms</a:t>
            </a:r>
            <a:r>
              <a:rPr lang="en-CA" sz="1700" b="1" i="1" dirty="0">
                <a:solidFill>
                  <a:schemeClr val="tx1"/>
                </a:solidFill>
              </a:rPr>
              <a:t>-Fryer </a:t>
            </a:r>
            <a:r>
              <a:rPr lang="en-CA" sz="1700" dirty="0">
                <a:solidFill>
                  <a:schemeClr val="tx1"/>
                </a:solidFill>
              </a:rPr>
              <a:t>2017 ONSC 1300 (Div. </a:t>
            </a:r>
            <a:r>
              <a:rPr lang="en-CA" sz="1700" dirty="0" err="1">
                <a:solidFill>
                  <a:schemeClr val="tx1"/>
                </a:solidFill>
              </a:rPr>
              <a:t>Crt</a:t>
            </a:r>
            <a:r>
              <a:rPr lang="en-CA" sz="1700" dirty="0">
                <a:solidFill>
                  <a:schemeClr val="tx1"/>
                </a:solidFill>
              </a:rPr>
              <a:t>)</a:t>
            </a:r>
          </a:p>
          <a:p>
            <a:pPr marL="365760" lvl="2" indent="-256032">
              <a:buClr>
                <a:schemeClr val="accent3"/>
              </a:buClr>
              <a:buFont typeface="Georgia"/>
              <a:buChar char="•"/>
            </a:pPr>
            <a:r>
              <a:rPr lang="en-CA" sz="1700" b="1" dirty="0">
                <a:solidFill>
                  <a:schemeClr val="tx1"/>
                </a:solidFill>
              </a:rPr>
              <a:t> </a:t>
            </a:r>
            <a:r>
              <a:rPr lang="en-CA" sz="1700" b="1" i="1" dirty="0">
                <a:solidFill>
                  <a:schemeClr val="tx1"/>
                </a:solidFill>
              </a:rPr>
              <a:t>W.V. v. Strike </a:t>
            </a:r>
            <a:r>
              <a:rPr lang="en-CA" sz="1700" b="1" dirty="0">
                <a:solidFill>
                  <a:schemeClr val="tx1"/>
                </a:solidFill>
              </a:rPr>
              <a:t>2018 ONSC 1263</a:t>
            </a:r>
          </a:p>
          <a:p>
            <a:pPr marL="365760" lvl="2" indent="-256032">
              <a:buClr>
                <a:schemeClr val="accent3"/>
              </a:buClr>
              <a:buFont typeface="Georgia"/>
              <a:buChar char="•"/>
            </a:pPr>
            <a:r>
              <a:rPr lang="en-CA" sz="1700" b="1" i="1" dirty="0">
                <a:solidFill>
                  <a:schemeClr val="tx1"/>
                </a:solidFill>
              </a:rPr>
              <a:t>Law Society of Upper Canada v. </a:t>
            </a:r>
            <a:r>
              <a:rPr lang="en-CA" sz="1700" b="1" i="1" dirty="0" err="1">
                <a:solidFill>
                  <a:schemeClr val="tx1"/>
                </a:solidFill>
              </a:rPr>
              <a:t>Cengarle</a:t>
            </a:r>
            <a:r>
              <a:rPr lang="en-CA" sz="1700" b="1" dirty="0">
                <a:solidFill>
                  <a:schemeClr val="tx1"/>
                </a:solidFill>
              </a:rPr>
              <a:t> </a:t>
            </a:r>
            <a:r>
              <a:rPr lang="es-ES" sz="1700" dirty="0">
                <a:solidFill>
                  <a:schemeClr val="tx1"/>
                </a:solidFill>
              </a:rPr>
              <a:t>[2010] L.S.D.D. No. 61 (QL)</a:t>
            </a:r>
            <a:endParaRPr lang="en-CA" sz="1700" b="1" dirty="0">
              <a:solidFill>
                <a:schemeClr val="tx1"/>
              </a:solidFill>
            </a:endParaRPr>
          </a:p>
          <a:p>
            <a:r>
              <a:rPr lang="en-CA" sz="1700" b="1" i="1" dirty="0" err="1"/>
              <a:t>Shemou</a:t>
            </a:r>
            <a:r>
              <a:rPr lang="en-CA" sz="1700" b="1" i="1" dirty="0"/>
              <a:t> v. ING Insurance Co. of Canada</a:t>
            </a:r>
            <a:r>
              <a:rPr lang="en-CA" sz="1700" b="1" dirty="0"/>
              <a:t> </a:t>
            </a:r>
            <a:r>
              <a:rPr lang="en-CA" sz="1700" dirty="0"/>
              <a:t>[2007] O.F.S.C.D. No. 157 (Ontario Financial Services Commission)</a:t>
            </a:r>
          </a:p>
          <a:p>
            <a:r>
              <a:rPr lang="en-CA" sz="1700" b="1" i="1" dirty="0" err="1"/>
              <a:t>Lochner</a:t>
            </a:r>
            <a:r>
              <a:rPr lang="en-CA" sz="1700" b="1" i="1" dirty="0"/>
              <a:t> v. Ontario (Workplace Safety and Insurance Appeals Tribunal) </a:t>
            </a:r>
            <a:r>
              <a:rPr lang="en-CA" sz="1700" dirty="0"/>
              <a:t>2018 ONSC 3823 (</a:t>
            </a:r>
            <a:r>
              <a:rPr lang="en-CA" sz="1700" dirty="0" err="1"/>
              <a:t>Div</a:t>
            </a:r>
            <a:r>
              <a:rPr lang="en-CA" sz="1700" dirty="0"/>
              <a:t> </a:t>
            </a:r>
            <a:r>
              <a:rPr lang="en-CA" sz="1700" dirty="0" err="1"/>
              <a:t>Crt</a:t>
            </a:r>
            <a:r>
              <a:rPr lang="en-CA" sz="1700" dirty="0"/>
              <a:t>)</a:t>
            </a:r>
          </a:p>
          <a:p>
            <a:endParaRPr lang="en-CA" sz="19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16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8A4D6D-2231-4136-81CE-893A72B8ED55}"/>
              </a:ext>
            </a:extLst>
          </p:cNvPr>
          <p:cNvSpPr txBox="1"/>
          <p:nvPr/>
        </p:nvSpPr>
        <p:spPr>
          <a:xfrm>
            <a:off x="2971800" y="5912141"/>
            <a:ext cx="5503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Follow Laverne on Linkedin and Twitter @</a:t>
            </a:r>
            <a:r>
              <a:rPr lang="en-CA" dirty="0" err="1">
                <a:solidFill>
                  <a:schemeClr val="bg1"/>
                </a:solidFill>
              </a:rPr>
              <a:t>lavjacobs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Thank you!</a:t>
            </a:r>
          </a:p>
        </p:txBody>
      </p:sp>
      <p:pic>
        <p:nvPicPr>
          <p:cNvPr id="5" name="Content Placeholder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2016BBC-5017-4E3E-A042-0A85171CA81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06679"/>
            <a:ext cx="4038600" cy="1211579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endParaRPr lang="en-CA" b="1" dirty="0"/>
          </a:p>
          <a:p>
            <a:pPr marL="109728" indent="0">
              <a:buNone/>
            </a:pPr>
            <a:r>
              <a:rPr lang="en-CA" b="1" dirty="0"/>
              <a:t>Email: ljacobs@uwindsor.ca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1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r>
              <a:rPr lang="en-CA" b="1" dirty="0"/>
              <a:t>What must you do as an administrative actor in order to ensure procedural fairness to SRLs?</a:t>
            </a:r>
          </a:p>
          <a:p>
            <a:endParaRPr lang="en-CA" b="1" dirty="0"/>
          </a:p>
          <a:p>
            <a:r>
              <a:rPr lang="en-CA" b="1" dirty="0"/>
              <a:t>As an administrative actor, what must you refrain from doing in order to prevent procedural unfairness?</a:t>
            </a:r>
          </a:p>
          <a:p>
            <a:endParaRPr lang="en-CA" b="1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04EF-9595-4D04-9C2F-B333CEB60C1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144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CA" b="1" dirty="0"/>
              <a:t>When can you disengage from an SRL?</a:t>
            </a:r>
          </a:p>
          <a:p>
            <a:endParaRPr lang="en-CA" b="1" dirty="0"/>
          </a:p>
          <a:p>
            <a:endParaRPr lang="en-CA" b="1" dirty="0"/>
          </a:p>
          <a:p>
            <a:r>
              <a:rPr lang="en-CA" b="1" dirty="0"/>
              <a:t>A Framework for Administrative Justice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2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/>
              <a:t>What must you do as an administrative actor in order to ensure procedural fairness to SRLs?</a:t>
            </a:r>
          </a:p>
          <a:p>
            <a:endParaRPr lang="en-CA" b="1" dirty="0"/>
          </a:p>
          <a:p>
            <a:pPr marL="925830" lvl="1" indent="-514350">
              <a:buFont typeface="+mj-lt"/>
              <a:buAutoNum type="arabicPeriod"/>
            </a:pPr>
            <a:r>
              <a:rPr lang="en-CA" b="1" dirty="0"/>
              <a:t>Ensure inclusion.</a:t>
            </a:r>
          </a:p>
          <a:p>
            <a:pPr marL="925830" lvl="1" indent="-514350">
              <a:buFont typeface="+mj-lt"/>
              <a:buAutoNum type="arabicPeriod"/>
            </a:pPr>
            <a:endParaRPr lang="en-CA" b="1" dirty="0"/>
          </a:p>
          <a:p>
            <a:pPr marL="1191006" lvl="2" indent="-514350">
              <a:buFont typeface="Wingdings" panose="05000000000000000000" pitchFamily="2" charset="2"/>
              <a:buChar char="q"/>
            </a:pPr>
            <a:r>
              <a:rPr lang="en-CA" b="1" i="1" dirty="0"/>
              <a:t>Challans v. </a:t>
            </a:r>
            <a:r>
              <a:rPr lang="en-CA" b="1" i="1" dirty="0" err="1"/>
              <a:t>Timms</a:t>
            </a:r>
            <a:r>
              <a:rPr lang="en-CA" b="1" i="1" dirty="0"/>
              <a:t>-Fryer </a:t>
            </a:r>
            <a:r>
              <a:rPr lang="en-CA" dirty="0"/>
              <a:t>2017 ONSC 1300 (Div. </a:t>
            </a:r>
            <a:r>
              <a:rPr lang="en-CA" dirty="0" err="1"/>
              <a:t>Crt</a:t>
            </a:r>
            <a:r>
              <a:rPr lang="en-CA" dirty="0"/>
              <a:t>)</a:t>
            </a:r>
          </a:p>
          <a:p>
            <a:pPr marL="1191006" lvl="2" indent="-514350">
              <a:buFont typeface="Wingdings" panose="05000000000000000000" pitchFamily="2" charset="2"/>
              <a:buChar char="q"/>
            </a:pPr>
            <a:r>
              <a:rPr lang="en-CA" dirty="0"/>
              <a:t>See also:  </a:t>
            </a:r>
            <a:r>
              <a:rPr lang="en-CA" b="1" i="1" dirty="0" err="1"/>
              <a:t>Timms</a:t>
            </a:r>
            <a:r>
              <a:rPr lang="en-CA" b="1" i="1" dirty="0"/>
              <a:t>-Fryer and </a:t>
            </a:r>
            <a:r>
              <a:rPr lang="en-CA" b="1" i="1" dirty="0" err="1"/>
              <a:t>Amherstburg</a:t>
            </a:r>
            <a:r>
              <a:rPr lang="en-CA" b="1" i="1" dirty="0"/>
              <a:t> Police Service and Challans</a:t>
            </a:r>
            <a:r>
              <a:rPr lang="en-CA" dirty="0"/>
              <a:t>, 2015 </a:t>
            </a:r>
            <a:r>
              <a:rPr lang="en-CA" dirty="0" err="1"/>
              <a:t>CanLII</a:t>
            </a:r>
            <a:r>
              <a:rPr lang="en-CA" dirty="0"/>
              <a:t> 69340 (ON CPC) (for transcript excerpts)</a:t>
            </a:r>
          </a:p>
          <a:p>
            <a:pPr marL="1191006" lvl="2" indent="-514350">
              <a:buFont typeface="Wingdings" panose="05000000000000000000" pitchFamily="2" charset="2"/>
              <a:buChar char="q"/>
            </a:pPr>
            <a:endParaRPr lang="en-CA" dirty="0"/>
          </a:p>
          <a:p>
            <a:pPr marL="411480" lvl="1" indent="0">
              <a:buNone/>
            </a:pPr>
            <a:endParaRPr lang="en-CA" dirty="0"/>
          </a:p>
          <a:p>
            <a:pPr marL="1191006" lvl="2" indent="-514350">
              <a:buFont typeface="Wingdings" panose="05000000000000000000" pitchFamily="2" charset="2"/>
              <a:buChar char="q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2017 ONSC 1300</a:t>
            </a: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36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925830" lvl="1" indent="-514350">
              <a:buFont typeface="+mj-lt"/>
              <a:buAutoNum type="arabicPeriod" startAt="2"/>
            </a:pPr>
            <a:r>
              <a:rPr lang="en-CA" b="1" dirty="0"/>
              <a:t>Fulfill your duty to inquire.  </a:t>
            </a:r>
          </a:p>
          <a:p>
            <a:pPr marL="411480" lvl="1" indent="0">
              <a:buNone/>
            </a:pPr>
            <a:endParaRPr lang="en-CA" dirty="0"/>
          </a:p>
          <a:p>
            <a:pPr marL="1191006" lvl="2" indent="-514350"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i="1" dirty="0"/>
              <a:t>W.V. v. Strike </a:t>
            </a:r>
            <a:r>
              <a:rPr lang="en-CA" dirty="0"/>
              <a:t>2018 ONSC 1263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5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CA" sz="3000" b="1" dirty="0"/>
              <a:t>3. Use active adjudication – be an active adjudicator.</a:t>
            </a:r>
            <a:br>
              <a:rPr lang="en-CA" sz="3000" b="1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 anchor="t"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000" dirty="0"/>
              <a:t>legislative and practical means of implementation</a:t>
            </a:r>
            <a:endParaRPr lang="en-US" sz="4600" dirty="0"/>
          </a:p>
          <a:p>
            <a:pPr lvl="2">
              <a:lnSpc>
                <a:spcPct val="150000"/>
              </a:lnSpc>
            </a:pPr>
            <a:r>
              <a:rPr lang="en-US" dirty="0">
                <a:solidFill>
                  <a:schemeClr val="accent2"/>
                </a:solidFill>
              </a:rPr>
              <a:t>defining the issues </a:t>
            </a:r>
            <a:endParaRPr lang="en-US" sz="4200" dirty="0">
              <a:solidFill>
                <a:schemeClr val="accent2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dirty="0">
                <a:solidFill>
                  <a:schemeClr val="accent2"/>
                </a:solidFill>
              </a:rPr>
              <a:t>formality and setting the tone</a:t>
            </a:r>
            <a:endParaRPr lang="en-US" sz="4200" dirty="0">
              <a:solidFill>
                <a:schemeClr val="accent2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dirty="0">
                <a:solidFill>
                  <a:schemeClr val="accent2"/>
                </a:solidFill>
              </a:rPr>
              <a:t>requesting more information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see active adjudication as an element of your institutional design- </a:t>
            </a:r>
            <a:r>
              <a:rPr lang="en-US" dirty="0" err="1"/>
              <a:t>eg</a:t>
            </a:r>
            <a:r>
              <a:rPr lang="en-US" dirty="0"/>
              <a:t> pre-hearing matters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the importance of professional development/adjudicator training</a:t>
            </a:r>
            <a:endParaRPr lang="en-US" sz="4000" dirty="0"/>
          </a:p>
          <a:p>
            <a:pPr lvl="2">
              <a:lnSpc>
                <a:spcPct val="150000"/>
              </a:lnSpc>
            </a:pPr>
            <a:endParaRPr lang="en-US" dirty="0"/>
          </a:p>
          <a:p>
            <a:pPr lvl="2">
              <a:lnSpc>
                <a:spcPct val="150000"/>
              </a:lnSpc>
            </a:pPr>
            <a:endParaRPr lang="en-US" dirty="0">
              <a:solidFill>
                <a:schemeClr val="accent2"/>
              </a:solidFill>
            </a:endParaRPr>
          </a:p>
          <a:p>
            <a:pPr lvl="2">
              <a:lnSpc>
                <a:spcPct val="150000"/>
              </a:lnSpc>
            </a:pPr>
            <a:endParaRPr lang="en-US" sz="4200" dirty="0">
              <a:solidFill>
                <a:schemeClr val="accent2"/>
              </a:solidFill>
            </a:endParaRPr>
          </a:p>
          <a:p>
            <a:pPr marL="402336" lvl="1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8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dirty="0"/>
              <a:t>Inquisitorial processes: </a:t>
            </a:r>
            <a:br>
              <a:rPr lang="en-US" sz="3600" b="1" dirty="0"/>
            </a:br>
            <a:r>
              <a:rPr lang="en-US" sz="3600" b="1" dirty="0"/>
              <a:t>Terminology and meaning viewed from a global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31336"/>
          </a:xfrm>
        </p:spPr>
        <p:txBody>
          <a:bodyPr/>
          <a:lstStyle/>
          <a:p>
            <a:pPr marL="109728" indent="0">
              <a:buNone/>
            </a:pPr>
            <a:endParaRPr lang="en-US" dirty="0"/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duty to inquire (Australia) </a:t>
            </a:r>
            <a:endParaRPr lang="en-US" sz="44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enabling approach (UK)</a:t>
            </a:r>
            <a:endParaRPr lang="en-US" sz="44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investigative approach (Commonwealth)</a:t>
            </a:r>
            <a:endParaRPr lang="en-US" sz="44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duty of care (EU)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engaged neutrality (US)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active adjudication (Canada)</a:t>
            </a:r>
            <a:endParaRPr lang="en-US" sz="4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98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Active adjudication, bias and fairness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As an administrative actor, what must you refrain from doing in order to prevent procedural unfairness?</a:t>
            </a:r>
          </a:p>
          <a:p>
            <a:endParaRPr lang="en-CA" dirty="0"/>
          </a:p>
          <a:p>
            <a:pPr lvl="1"/>
            <a:r>
              <a:rPr lang="en-CA" dirty="0"/>
              <a:t>Avoid entering into the fray</a:t>
            </a:r>
          </a:p>
          <a:p>
            <a:pPr lvl="1"/>
            <a:r>
              <a:rPr lang="en-CA" dirty="0"/>
              <a:t>avoid reasonable perceptions of bias generally</a:t>
            </a:r>
          </a:p>
          <a:p>
            <a:pPr lvl="1"/>
            <a:endParaRPr lang="en-CA" dirty="0"/>
          </a:p>
          <a:p>
            <a:pPr marL="365760" lvl="2" indent="-256032">
              <a:buClr>
                <a:schemeClr val="accent3"/>
              </a:buClr>
              <a:buFont typeface="Georgia"/>
              <a:buChar char="•"/>
            </a:pPr>
            <a:r>
              <a:rPr lang="en-CA" sz="1700" b="1" i="1" dirty="0">
                <a:solidFill>
                  <a:schemeClr val="tx1"/>
                </a:solidFill>
              </a:rPr>
              <a:t>Law Society of Upper Canada v. </a:t>
            </a:r>
            <a:r>
              <a:rPr lang="en-CA" sz="1700" b="1" i="1" dirty="0" err="1">
                <a:solidFill>
                  <a:schemeClr val="tx1"/>
                </a:solidFill>
              </a:rPr>
              <a:t>Cengarle</a:t>
            </a:r>
            <a:r>
              <a:rPr lang="en-CA" sz="1700" b="1" dirty="0">
                <a:solidFill>
                  <a:schemeClr val="tx1"/>
                </a:solidFill>
              </a:rPr>
              <a:t> </a:t>
            </a:r>
            <a:r>
              <a:rPr lang="es-ES" sz="1700" dirty="0">
                <a:solidFill>
                  <a:schemeClr val="tx1"/>
                </a:solidFill>
              </a:rPr>
              <a:t>[2010] L.S.D.D. No. 61 (QL)</a:t>
            </a:r>
            <a:endParaRPr lang="en-CA" sz="1700" b="1" dirty="0">
              <a:solidFill>
                <a:schemeClr val="tx1"/>
              </a:solidFill>
            </a:endParaRPr>
          </a:p>
          <a:p>
            <a:r>
              <a:rPr lang="en-CA" sz="1700" b="1" i="1" dirty="0" err="1"/>
              <a:t>Shemou</a:t>
            </a:r>
            <a:r>
              <a:rPr lang="en-CA" sz="1700" b="1" i="1" dirty="0"/>
              <a:t> v. ING Insurance Co. of Canada</a:t>
            </a:r>
            <a:r>
              <a:rPr lang="en-CA" sz="1700" b="1" dirty="0"/>
              <a:t> </a:t>
            </a:r>
            <a:r>
              <a:rPr lang="en-CA" sz="1700" dirty="0"/>
              <a:t>[2007] O.F.S.C.D. No. 157 (Ontario Financial Services Commission)</a:t>
            </a:r>
          </a:p>
          <a:p>
            <a:pPr marL="411480" lvl="1" indent="0">
              <a:buNone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04EF-9595-4D04-9C2F-B333CEB60C12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8910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/>
              <a:t>When can you disengage from an SRL?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abuse of process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dirty="0"/>
              <a:t>issue estoppel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dirty="0"/>
              <a:t>impermissible collateral attack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vexatious litigation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civility </a:t>
            </a:r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r>
              <a:rPr lang="en-CA" i="1" dirty="0"/>
              <a:t> WSIAT v </a:t>
            </a:r>
            <a:r>
              <a:rPr lang="en-CA" i="1" dirty="0" err="1"/>
              <a:t>Lochner</a:t>
            </a:r>
            <a:r>
              <a:rPr lang="en-CA" i="1" dirty="0"/>
              <a:t> </a:t>
            </a:r>
            <a:r>
              <a:rPr lang="en-CA" dirty="0"/>
              <a:t>2018 ONSC 3823 (</a:t>
            </a:r>
            <a:r>
              <a:rPr lang="en-CA" dirty="0" err="1"/>
              <a:t>Div</a:t>
            </a:r>
            <a:r>
              <a:rPr lang="en-CA" dirty="0"/>
              <a:t> </a:t>
            </a:r>
            <a:r>
              <a:rPr lang="en-CA" dirty="0" err="1"/>
              <a:t>Crt</a:t>
            </a:r>
            <a:r>
              <a:rPr lang="en-CA" dirty="0"/>
              <a:t>)</a:t>
            </a:r>
            <a:endParaRPr lang="en-CA" i="1" dirty="0"/>
          </a:p>
          <a:p>
            <a:pPr marL="109728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3C12-E65E-494D-9E56-18611845013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67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660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Urban</vt:lpstr>
      <vt:lpstr>  SRLs and Procedural Fairness: Developing An  Administrative Justice Framework </vt:lpstr>
      <vt:lpstr>Overview</vt:lpstr>
      <vt:lpstr>PowerPoint Presentation</vt:lpstr>
      <vt:lpstr>PowerPoint Presentation</vt:lpstr>
      <vt:lpstr>PowerPoint Presentation</vt:lpstr>
      <vt:lpstr>3. Use active adjudication – be an active adjudicator. </vt:lpstr>
      <vt:lpstr>Inquisitorial processes:  Terminology and meaning viewed from a global perspective</vt:lpstr>
      <vt:lpstr>Active adjudication, bias and fairness </vt:lpstr>
      <vt:lpstr>When can you disengage from an SRL?</vt:lpstr>
      <vt:lpstr>A Framework for Administrative Justice</vt:lpstr>
      <vt:lpstr>Useful resources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ljacobs</dc:creator>
  <cp:lastModifiedBy>Daphne Simon</cp:lastModifiedBy>
  <cp:revision>32</cp:revision>
  <cp:lastPrinted>2018-10-25T21:16:06Z</cp:lastPrinted>
  <dcterms:created xsi:type="dcterms:W3CDTF">2018-10-25T15:24:00Z</dcterms:created>
  <dcterms:modified xsi:type="dcterms:W3CDTF">2018-10-26T14:44:53Z</dcterms:modified>
</cp:coreProperties>
</file>