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72" r:id="rId3"/>
    <p:sldId id="278" r:id="rId4"/>
    <p:sldId id="280" r:id="rId5"/>
    <p:sldId id="28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ong, Becky (MAG)" initials="BF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8580" autoAdjust="0"/>
  </p:normalViewPr>
  <p:slideViewPr>
    <p:cSldViewPr>
      <p:cViewPr varScale="1">
        <p:scale>
          <a:sx n="42" d="100"/>
          <a:sy n="42" d="100"/>
        </p:scale>
        <p:origin x="116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087E30-07B3-4870-906E-DB061DE0F606}" type="datetimeFigureOut">
              <a:rPr lang="en-CA" smtClean="0"/>
              <a:t>2018-11-05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030A60-7863-42C0-B161-73AC04C150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607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170C-1D3E-4CBD-A726-475DBB50089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224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0" dirty="0"/>
              <a:t>An</a:t>
            </a:r>
            <a:r>
              <a:rPr lang="en-CA" b="0" baseline="0" dirty="0"/>
              <a:t> appellant is also required to file a case synopsis of the issues raised in the appeal that relate to the applicable test of consistency and conformity – with reference to supporting authorities and policy </a:t>
            </a:r>
          </a:p>
          <a:p>
            <a:endParaRPr lang="en-CA" b="0" baseline="0" dirty="0"/>
          </a:p>
          <a:p>
            <a:r>
              <a:rPr lang="en-CA" b="0" baseline="0" dirty="0"/>
              <a:t>The synopsis is intended to be a focused and concise summary to the issues related to the applicable test</a:t>
            </a:r>
          </a:p>
          <a:p>
            <a:endParaRPr lang="en-CA" b="0" baseline="0" dirty="0"/>
          </a:p>
          <a:p>
            <a:r>
              <a:rPr lang="en-CA" b="0" baseline="0" dirty="0"/>
              <a:t>________________________________________</a:t>
            </a:r>
            <a:endParaRPr lang="en-CA" b="0" dirty="0"/>
          </a:p>
          <a:p>
            <a:endParaRPr lang="en-CA" b="1" dirty="0"/>
          </a:p>
          <a:p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170C-1D3E-4CBD-A726-475DBB50089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238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F43-1B28-45F5-839E-F34E730CE2CE}" type="datetimeFigureOut">
              <a:rPr lang="en-CA" smtClean="0"/>
              <a:t>2018-11-05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D9C0-25B3-486E-AAC8-C0F5FD01A1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28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F43-1B28-45F5-839E-F34E730CE2CE}" type="datetimeFigureOut">
              <a:rPr lang="en-CA" smtClean="0"/>
              <a:t>2018-11-05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D9C0-25B3-486E-AAC8-C0F5FD01A1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145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F43-1B28-45F5-839E-F34E730CE2CE}" type="datetimeFigureOut">
              <a:rPr lang="en-CA" smtClean="0"/>
              <a:t>2018-11-05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D9C0-25B3-486E-AAC8-C0F5FD01A1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1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F43-1B28-45F5-839E-F34E730CE2CE}" type="datetimeFigureOut">
              <a:rPr lang="en-CA" smtClean="0"/>
              <a:t>2018-11-05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D9C0-25B3-486E-AAC8-C0F5FD01A1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873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F43-1B28-45F5-839E-F34E730CE2CE}" type="datetimeFigureOut">
              <a:rPr lang="en-CA" smtClean="0"/>
              <a:t>2018-11-05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D9C0-25B3-486E-AAC8-C0F5FD01A1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58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F43-1B28-45F5-839E-F34E730CE2CE}" type="datetimeFigureOut">
              <a:rPr lang="en-CA" smtClean="0"/>
              <a:t>2018-11-05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D9C0-25B3-486E-AAC8-C0F5FD01A1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981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F43-1B28-45F5-839E-F34E730CE2CE}" type="datetimeFigureOut">
              <a:rPr lang="en-CA" smtClean="0"/>
              <a:t>2018-11-05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D9C0-25B3-486E-AAC8-C0F5FD01A1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210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F43-1B28-45F5-839E-F34E730CE2CE}" type="datetimeFigureOut">
              <a:rPr lang="en-CA" smtClean="0"/>
              <a:t>2018-11-05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D9C0-25B3-486E-AAC8-C0F5FD01A1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957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F43-1B28-45F5-839E-F34E730CE2CE}" type="datetimeFigureOut">
              <a:rPr lang="en-CA" smtClean="0"/>
              <a:t>2018-11-05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D9C0-25B3-486E-AAC8-C0F5FD01A1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32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F43-1B28-45F5-839E-F34E730CE2CE}" type="datetimeFigureOut">
              <a:rPr lang="en-CA" smtClean="0"/>
              <a:t>2018-11-05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D9C0-25B3-486E-AAC8-C0F5FD01A1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747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F43-1B28-45F5-839E-F34E730CE2CE}" type="datetimeFigureOut">
              <a:rPr lang="en-CA" smtClean="0"/>
              <a:t>2018-11-05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D9C0-25B3-486E-AAC8-C0F5FD01A1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97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64F43-1B28-45F5-839E-F34E730CE2CE}" type="datetimeFigureOut">
              <a:rPr lang="en-CA" smtClean="0"/>
              <a:t>2018-11-05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9D9C0-25B3-486E-AAC8-C0F5FD01A1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569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66" y="6025031"/>
            <a:ext cx="730663" cy="6234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95249" y="93345"/>
            <a:ext cx="8955406" cy="6669405"/>
            <a:chOff x="95249" y="93345"/>
            <a:chExt cx="8955406" cy="666940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9751" y="5898946"/>
              <a:ext cx="1832400" cy="858185"/>
            </a:xfrm>
            <a:prstGeom prst="rect">
              <a:avLst/>
            </a:prstGeom>
          </p:spPr>
        </p:pic>
        <p:grpSp>
          <p:nvGrpSpPr>
            <p:cNvPr id="5" name="Group 4"/>
            <p:cNvGrpSpPr/>
            <p:nvPr/>
          </p:nvGrpSpPr>
          <p:grpSpPr>
            <a:xfrm>
              <a:off x="95249" y="93345"/>
              <a:ext cx="8955406" cy="6669405"/>
              <a:chOff x="95249" y="93345"/>
              <a:chExt cx="8955406" cy="6669405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00962" y="885825"/>
                <a:ext cx="8949693" cy="0"/>
              </a:xfrm>
              <a:prstGeom prst="line">
                <a:avLst/>
              </a:prstGeom>
              <a:ln w="38100">
                <a:solidFill>
                  <a:srgbClr val="D8D9D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ectangle 7"/>
              <p:cNvSpPr/>
              <p:nvPr/>
            </p:nvSpPr>
            <p:spPr>
              <a:xfrm>
                <a:off x="95249" y="93345"/>
                <a:ext cx="8955406" cy="7334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00962" y="93345"/>
                <a:ext cx="8949693" cy="666940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rgbClr val="807F83"/>
                  </a:solidFill>
                </a:endParaRPr>
              </a:p>
            </p:txBody>
          </p:sp>
        </p:grpSp>
      </p:grpSp>
      <p:sp>
        <p:nvSpPr>
          <p:cNvPr id="10" name="Title 3"/>
          <p:cNvSpPr txBox="1">
            <a:spLocks/>
          </p:cNvSpPr>
          <p:nvPr/>
        </p:nvSpPr>
        <p:spPr>
          <a:xfrm>
            <a:off x="683568" y="244033"/>
            <a:ext cx="4127239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Planning Appeal Tribunal (LPAT) </a:t>
            </a:r>
          </a:p>
        </p:txBody>
      </p:sp>
      <p:sp>
        <p:nvSpPr>
          <p:cNvPr id="12" name="Subtitle 6"/>
          <p:cNvSpPr>
            <a:spLocks noGrp="1"/>
          </p:cNvSpPr>
          <p:nvPr>
            <p:ph type="subTitle" idx="1"/>
          </p:nvPr>
        </p:nvSpPr>
        <p:spPr>
          <a:xfrm>
            <a:off x="691624" y="2762349"/>
            <a:ext cx="7696800" cy="757238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Elements and Changes to </a:t>
            </a:r>
            <a:b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Ontario’s Planning Process</a:t>
            </a:r>
          </a:p>
        </p:txBody>
      </p:sp>
      <p:sp>
        <p:nvSpPr>
          <p:cNvPr id="13" name="Text Placeholder 11"/>
          <p:cNvSpPr txBox="1">
            <a:spLocks/>
          </p:cNvSpPr>
          <p:nvPr/>
        </p:nvSpPr>
        <p:spPr>
          <a:xfrm>
            <a:off x="683568" y="4221088"/>
            <a:ext cx="7696800" cy="11521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007A8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McKenzie, LPAT Associate Chair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Sarah Jacobs, LPAT Member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0962" y="5712603"/>
            <a:ext cx="8941189" cy="171450"/>
            <a:chOff x="100962" y="5618956"/>
            <a:chExt cx="8898865" cy="17145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00962" y="5618956"/>
              <a:ext cx="8898865" cy="0"/>
            </a:xfrm>
            <a:prstGeom prst="line">
              <a:avLst/>
            </a:prstGeom>
            <a:ln>
              <a:solidFill>
                <a:srgbClr val="D8D9D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00962" y="5676106"/>
              <a:ext cx="8898865" cy="0"/>
            </a:xfrm>
            <a:prstGeom prst="line">
              <a:avLst/>
            </a:prstGeom>
            <a:ln>
              <a:solidFill>
                <a:srgbClr val="B5866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00962" y="5733256"/>
              <a:ext cx="8898865" cy="0"/>
            </a:xfrm>
            <a:prstGeom prst="line">
              <a:avLst/>
            </a:prstGeom>
            <a:ln>
              <a:solidFill>
                <a:srgbClr val="006C3B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00962" y="5790406"/>
              <a:ext cx="8898865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83568" y="1268760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008448"/>
                </a:solidFill>
                <a:latin typeface="Arial Black" panose="020B0A04020102020204" pitchFamily="34" charset="0"/>
              </a:rPr>
              <a:t>From OMB to LPAT</a:t>
            </a:r>
          </a:p>
        </p:txBody>
      </p:sp>
    </p:spTree>
    <p:extLst>
      <p:ext uri="{BB962C8B-B14F-4D97-AF65-F5344CB8AC3E}">
        <p14:creationId xmlns:p14="http://schemas.microsoft.com/office/powerpoint/2010/main" val="83474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62" y="93345"/>
            <a:ext cx="8949693" cy="666940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807F8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22"/>
          <a:stretch/>
        </p:blipFill>
        <p:spPr>
          <a:xfrm>
            <a:off x="5157216" y="0"/>
            <a:ext cx="3999352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CA" b="1" dirty="0">
                <a:solidFill>
                  <a:srgbClr val="006C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New?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182762"/>
            <a:ext cx="4700016" cy="5126558"/>
          </a:xfrm>
        </p:spPr>
        <p:txBody>
          <a:bodyPr>
            <a:normAutofit/>
          </a:bodyPr>
          <a:lstStyle/>
          <a:p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Hearing process for some planning appeals</a:t>
            </a:r>
          </a:p>
          <a:p>
            <a:pPr marL="0" indent="0">
              <a:buNone/>
            </a:pPr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Basis for appeal requirements</a:t>
            </a:r>
          </a:p>
          <a:p>
            <a:pPr marL="0" indent="0">
              <a:buNone/>
            </a:pPr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Timelines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7A21-6920-44FC-93BE-039A707C5043}" type="datetime1">
              <a:rPr lang="en-CA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2018-11-05</a:t>
            </a:fld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C432-C880-4B8A-A962-E599706BC8F4}" type="slidenum">
              <a:rPr lang="en-CA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57216" y="94297"/>
            <a:ext cx="3893439" cy="666940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807F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84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6" b="2481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lang="en-CA" sz="4200" b="1" dirty="0">
                <a:solidFill>
                  <a:srgbClr val="006C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Hearing Process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1268760"/>
            <a:ext cx="5256584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some Planning Act matters</a:t>
            </a:r>
            <a:br>
              <a:rPr lang="en-US" sz="24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US" sz="2400" b="1" dirty="0">
              <a:solidFill>
                <a:srgbClr val="006C3B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Hearings may be oral or written, </a:t>
            </a:r>
            <a:b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or by electronic means</a:t>
            </a:r>
            <a:b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Only LPAT may call a witness and receive evidence through a witness</a:t>
            </a:r>
            <a:b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Submissions at hearings are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time-limited: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Parties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75 minutes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Participants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 25 minutes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0D57A21-6920-44FC-93BE-039A707C5043}" type="datetime1">
              <a:rPr lang="en-CA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2018-11-05</a:t>
            </a:fld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9CCC432-C880-4B8A-A962-E599706BC8F4}" type="slidenum">
              <a:rPr lang="en-CA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962" y="93345"/>
            <a:ext cx="8949693" cy="666940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807F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50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968044" y="3861048"/>
            <a:ext cx="4212468" cy="2996952"/>
            <a:chOff x="4968044" y="3861048"/>
            <a:chExt cx="4212468" cy="299695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2080" y="4100576"/>
              <a:ext cx="3860800" cy="2757424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5076056" y="3861048"/>
              <a:ext cx="4104456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968044" y="4100576"/>
              <a:ext cx="396044" cy="27574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16" y="980728"/>
            <a:ext cx="5349280" cy="4824536"/>
          </a:xfrm>
        </p:spPr>
        <p:txBody>
          <a:bodyPr/>
          <a:lstStyle/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For some Planning Act Matters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Must demonstrate that decision under appeal is:</a:t>
            </a:r>
          </a:p>
          <a:p>
            <a:pPr marL="1062990" lvl="2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Inconsistent with the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Provincial Policy </a:t>
            </a:r>
            <a:br>
              <a:rPr lang="en-US" i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</a:b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Statement, 2014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; </a:t>
            </a:r>
          </a:p>
          <a:p>
            <a:pPr marL="1062990" lvl="2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Not in conformity with applicable provincial plan(s) and / or official plan(s)</a:t>
            </a:r>
          </a:p>
          <a:p>
            <a:endParaRPr lang="en-CA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CA" b="1" dirty="0">
                <a:solidFill>
                  <a:srgbClr val="006C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 of Appeal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0D57A21-6920-44FC-93BE-039A707C5043}" type="datetime1">
              <a:rPr lang="en-CA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2018-11-05</a:t>
            </a:fld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9CCC432-C880-4B8A-A962-E599706BC8F4}" type="slidenum">
              <a:rPr lang="en-CA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962" y="93345"/>
            <a:ext cx="8949693" cy="666940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807F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b="1" dirty="0">
                <a:solidFill>
                  <a:srgbClr val="006C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All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Planning Act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matters must be disposed of within a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6, 10, or 12-month timeframe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.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/>
              <a:t>The Tribunal has the ability to stop the clock in the following circumstances:</a:t>
            </a:r>
          </a:p>
          <a:p>
            <a:pPr marL="0" indent="0">
              <a:buNone/>
            </a:pPr>
            <a:r>
              <a:rPr lang="en-CA" dirty="0"/>
              <a:t>	- Parties engaging in mediation,</a:t>
            </a:r>
          </a:p>
          <a:p>
            <a:pPr marL="0" indent="0">
              <a:buNone/>
            </a:pPr>
            <a:r>
              <a:rPr lang="en-CA" dirty="0"/>
              <a:t>	- Stay granted by divisional court,</a:t>
            </a:r>
          </a:p>
          <a:p>
            <a:pPr marL="0" indent="0">
              <a:buNone/>
            </a:pPr>
            <a:r>
              <a:rPr lang="en-CA" dirty="0"/>
              <a:t>	- If necessary for the fair and just 	 	determination of the matter.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172400" y="620688"/>
            <a:ext cx="0" cy="5616624"/>
          </a:xfrm>
          <a:prstGeom prst="line">
            <a:avLst/>
          </a:prstGeom>
          <a:ln w="57150">
            <a:solidFill>
              <a:srgbClr val="0084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740352" y="620688"/>
            <a:ext cx="864096" cy="864096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8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7740352" y="5373216"/>
            <a:ext cx="864096" cy="864096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8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7740352" y="2996952"/>
            <a:ext cx="864096" cy="864096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8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7951825" y="729570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6</a:t>
            </a:r>
            <a:endParaRPr lang="en-CA" sz="3600" dirty="0"/>
          </a:p>
        </p:txBody>
      </p:sp>
      <p:sp>
        <p:nvSpPr>
          <p:cNvPr id="11" name="Rectangle 10"/>
          <p:cNvSpPr/>
          <p:nvPr/>
        </p:nvSpPr>
        <p:spPr>
          <a:xfrm>
            <a:off x="7823586" y="3105834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10</a:t>
            </a:r>
            <a:endParaRPr lang="en-CA" sz="3600" dirty="0"/>
          </a:p>
        </p:txBody>
      </p:sp>
      <p:sp>
        <p:nvSpPr>
          <p:cNvPr id="12" name="Rectangle 11"/>
          <p:cNvSpPr/>
          <p:nvPr/>
        </p:nvSpPr>
        <p:spPr>
          <a:xfrm>
            <a:off x="7823585" y="5482097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12</a:t>
            </a:r>
            <a:endParaRPr lang="en-CA" sz="3600" dirty="0"/>
          </a:p>
        </p:txBody>
      </p:sp>
      <p:sp>
        <p:nvSpPr>
          <p:cNvPr id="13" name="Rectangle 12"/>
          <p:cNvSpPr/>
          <p:nvPr/>
        </p:nvSpPr>
        <p:spPr>
          <a:xfrm>
            <a:off x="100962" y="93345"/>
            <a:ext cx="8949693" cy="666940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807F83"/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0D57A21-6920-44FC-93BE-039A707C5043}" type="datetime1">
              <a:rPr lang="en-CA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2018-11-05</a:t>
            </a:fld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9CCC432-C880-4B8A-A962-E599706BC8F4}" type="slidenum">
              <a:rPr lang="en-CA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137</Words>
  <Application>Microsoft Office PowerPoint</Application>
  <PresentationFormat>On-screen Show (4:3)</PresentationFormat>
  <Paragraphs>50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Wingdings</vt:lpstr>
      <vt:lpstr>Office Theme</vt:lpstr>
      <vt:lpstr>PowerPoint Presentation</vt:lpstr>
      <vt:lpstr>What’s New?</vt:lpstr>
      <vt:lpstr>New Hearing Process Highlights</vt:lpstr>
      <vt:lpstr>Basis of Appeal</vt:lpstr>
      <vt:lpstr>Timelines</vt:lpstr>
    </vt:vector>
  </TitlesOfParts>
  <Company>MGS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Fong, Becky (MAG)</dc:creator>
  <cp:lastModifiedBy>Daphne Simon</cp:lastModifiedBy>
  <cp:revision>57</cp:revision>
  <cp:lastPrinted>2018-09-20T21:11:18Z</cp:lastPrinted>
  <dcterms:created xsi:type="dcterms:W3CDTF">2018-09-11T16:31:02Z</dcterms:created>
  <dcterms:modified xsi:type="dcterms:W3CDTF">2018-11-05T14:11:26Z</dcterms:modified>
</cp:coreProperties>
</file>