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1" r:id="rId5"/>
    <p:sldId id="271" r:id="rId6"/>
    <p:sldId id="262" r:id="rId7"/>
    <p:sldId id="263" r:id="rId8"/>
    <p:sldId id="270" r:id="rId9"/>
    <p:sldId id="272" r:id="rId10"/>
    <p:sldId id="273" r:id="rId11"/>
    <p:sldId id="274"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F284D7-295D-4C2B-96F2-245137554558}"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62150-3046-42B3-9B71-BE211FB26909}" type="slidenum">
              <a:rPr lang="en-US" smtClean="0"/>
              <a:t>‹#›</a:t>
            </a:fld>
            <a:endParaRPr lang="en-US"/>
          </a:p>
        </p:txBody>
      </p:sp>
    </p:spTree>
    <p:extLst>
      <p:ext uri="{BB962C8B-B14F-4D97-AF65-F5344CB8AC3E}">
        <p14:creationId xmlns:p14="http://schemas.microsoft.com/office/powerpoint/2010/main" val="198776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F284D7-295D-4C2B-96F2-245137554558}"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62150-3046-42B3-9B71-BE211FB26909}" type="slidenum">
              <a:rPr lang="en-US" smtClean="0"/>
              <a:t>‹#›</a:t>
            </a:fld>
            <a:endParaRPr lang="en-US"/>
          </a:p>
        </p:txBody>
      </p:sp>
    </p:spTree>
    <p:extLst>
      <p:ext uri="{BB962C8B-B14F-4D97-AF65-F5344CB8AC3E}">
        <p14:creationId xmlns:p14="http://schemas.microsoft.com/office/powerpoint/2010/main" val="324770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F284D7-295D-4C2B-96F2-245137554558}"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62150-3046-42B3-9B71-BE211FB26909}" type="slidenum">
              <a:rPr lang="en-US" smtClean="0"/>
              <a:t>‹#›</a:t>
            </a:fld>
            <a:endParaRPr lang="en-US"/>
          </a:p>
        </p:txBody>
      </p:sp>
    </p:spTree>
    <p:extLst>
      <p:ext uri="{BB962C8B-B14F-4D97-AF65-F5344CB8AC3E}">
        <p14:creationId xmlns:p14="http://schemas.microsoft.com/office/powerpoint/2010/main" val="271706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F284D7-295D-4C2B-96F2-245137554558}"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62150-3046-42B3-9B71-BE211FB26909}" type="slidenum">
              <a:rPr lang="en-US" smtClean="0"/>
              <a:t>‹#›</a:t>
            </a:fld>
            <a:endParaRPr lang="en-US"/>
          </a:p>
        </p:txBody>
      </p:sp>
    </p:spTree>
    <p:extLst>
      <p:ext uri="{BB962C8B-B14F-4D97-AF65-F5344CB8AC3E}">
        <p14:creationId xmlns:p14="http://schemas.microsoft.com/office/powerpoint/2010/main" val="394263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284D7-295D-4C2B-96F2-245137554558}"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62150-3046-42B3-9B71-BE211FB26909}" type="slidenum">
              <a:rPr lang="en-US" smtClean="0"/>
              <a:t>‹#›</a:t>
            </a:fld>
            <a:endParaRPr lang="en-US"/>
          </a:p>
        </p:txBody>
      </p:sp>
    </p:spTree>
    <p:extLst>
      <p:ext uri="{BB962C8B-B14F-4D97-AF65-F5344CB8AC3E}">
        <p14:creationId xmlns:p14="http://schemas.microsoft.com/office/powerpoint/2010/main" val="163855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F284D7-295D-4C2B-96F2-245137554558}"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62150-3046-42B3-9B71-BE211FB26909}" type="slidenum">
              <a:rPr lang="en-US" smtClean="0"/>
              <a:t>‹#›</a:t>
            </a:fld>
            <a:endParaRPr lang="en-US"/>
          </a:p>
        </p:txBody>
      </p:sp>
    </p:spTree>
    <p:extLst>
      <p:ext uri="{BB962C8B-B14F-4D97-AF65-F5344CB8AC3E}">
        <p14:creationId xmlns:p14="http://schemas.microsoft.com/office/powerpoint/2010/main" val="307402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F284D7-295D-4C2B-96F2-245137554558}"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662150-3046-42B3-9B71-BE211FB26909}" type="slidenum">
              <a:rPr lang="en-US" smtClean="0"/>
              <a:t>‹#›</a:t>
            </a:fld>
            <a:endParaRPr lang="en-US"/>
          </a:p>
        </p:txBody>
      </p:sp>
    </p:spTree>
    <p:extLst>
      <p:ext uri="{BB962C8B-B14F-4D97-AF65-F5344CB8AC3E}">
        <p14:creationId xmlns:p14="http://schemas.microsoft.com/office/powerpoint/2010/main" val="3300855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F284D7-295D-4C2B-96F2-245137554558}"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662150-3046-42B3-9B71-BE211FB26909}" type="slidenum">
              <a:rPr lang="en-US" smtClean="0"/>
              <a:t>‹#›</a:t>
            </a:fld>
            <a:endParaRPr lang="en-US"/>
          </a:p>
        </p:txBody>
      </p:sp>
    </p:spTree>
    <p:extLst>
      <p:ext uri="{BB962C8B-B14F-4D97-AF65-F5344CB8AC3E}">
        <p14:creationId xmlns:p14="http://schemas.microsoft.com/office/powerpoint/2010/main" val="3324782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284D7-295D-4C2B-96F2-245137554558}"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662150-3046-42B3-9B71-BE211FB26909}" type="slidenum">
              <a:rPr lang="en-US" smtClean="0"/>
              <a:t>‹#›</a:t>
            </a:fld>
            <a:endParaRPr lang="en-US"/>
          </a:p>
        </p:txBody>
      </p:sp>
    </p:spTree>
    <p:extLst>
      <p:ext uri="{BB962C8B-B14F-4D97-AF65-F5344CB8AC3E}">
        <p14:creationId xmlns:p14="http://schemas.microsoft.com/office/powerpoint/2010/main" val="35962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F284D7-295D-4C2B-96F2-245137554558}"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62150-3046-42B3-9B71-BE211FB26909}" type="slidenum">
              <a:rPr lang="en-US" smtClean="0"/>
              <a:t>‹#›</a:t>
            </a:fld>
            <a:endParaRPr lang="en-US"/>
          </a:p>
        </p:txBody>
      </p:sp>
    </p:spTree>
    <p:extLst>
      <p:ext uri="{BB962C8B-B14F-4D97-AF65-F5344CB8AC3E}">
        <p14:creationId xmlns:p14="http://schemas.microsoft.com/office/powerpoint/2010/main" val="3072997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F284D7-295D-4C2B-96F2-245137554558}"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62150-3046-42B3-9B71-BE211FB26909}" type="slidenum">
              <a:rPr lang="en-US" smtClean="0"/>
              <a:t>‹#›</a:t>
            </a:fld>
            <a:endParaRPr lang="en-US"/>
          </a:p>
        </p:txBody>
      </p:sp>
    </p:spTree>
    <p:extLst>
      <p:ext uri="{BB962C8B-B14F-4D97-AF65-F5344CB8AC3E}">
        <p14:creationId xmlns:p14="http://schemas.microsoft.com/office/powerpoint/2010/main" val="1929317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284D7-295D-4C2B-96F2-245137554558}" type="datetimeFigureOut">
              <a:rPr lang="en-US" smtClean="0"/>
              <a:t>10/25/2018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62150-3046-42B3-9B71-BE211FB26909}" type="slidenum">
              <a:rPr lang="en-US" smtClean="0"/>
              <a:t>‹#›</a:t>
            </a:fld>
            <a:endParaRPr lang="en-US"/>
          </a:p>
        </p:txBody>
      </p:sp>
    </p:spTree>
    <p:extLst>
      <p:ext uri="{BB962C8B-B14F-4D97-AF65-F5344CB8AC3E}">
        <p14:creationId xmlns:p14="http://schemas.microsoft.com/office/powerpoint/2010/main" val="968199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8405" y="1049154"/>
            <a:ext cx="10462661" cy="2252312"/>
          </a:xfrm>
        </p:spPr>
        <p:txBody>
          <a:bodyPr>
            <a:noAutofit/>
          </a:bodyPr>
          <a:lstStyle/>
          <a:p>
            <a:r>
              <a:rPr lang="en-US" sz="7200" b="1" dirty="0">
                <a:effectLst/>
                <a:latin typeface="Arial" panose="020B0604020202020204" pitchFamily="34" charset="0"/>
                <a:ea typeface="Calibri" panose="020F0502020204030204" pitchFamily="34" charset="0"/>
              </a:rPr>
              <a:t>The Role of Tribunal Counsel</a:t>
            </a:r>
            <a:endParaRPr lang="en-US" sz="7200" dirty="0"/>
          </a:p>
        </p:txBody>
      </p:sp>
      <p:sp>
        <p:nvSpPr>
          <p:cNvPr id="3" name="Subtitle 2"/>
          <p:cNvSpPr>
            <a:spLocks noGrp="1"/>
          </p:cNvSpPr>
          <p:nvPr>
            <p:ph type="subTitle" idx="1"/>
          </p:nvPr>
        </p:nvSpPr>
        <p:spPr>
          <a:xfrm>
            <a:off x="1727735" y="4446870"/>
            <a:ext cx="9144000" cy="1482292"/>
          </a:xfrm>
        </p:spPr>
        <p:txBody>
          <a:bodyPr>
            <a:normAutofit/>
          </a:bodyPr>
          <a:lstStyle/>
          <a:p>
            <a:r>
              <a:rPr lang="en-US" sz="5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rPr>
              <a:t>One Size Does Not Fit All</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2470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9380"/>
            <a:ext cx="10515600" cy="542826"/>
          </a:xfrm>
        </p:spPr>
        <p:txBody>
          <a:bodyPr>
            <a:noAutofit/>
          </a:bodyPr>
          <a:lstStyle/>
          <a:p>
            <a:r>
              <a:rPr lang="en-US" sz="3600" b="1" dirty="0">
                <a:effectLst>
                  <a:outerShdw blurRad="38100" dist="38100" dir="2700000" algn="tl">
                    <a:srgbClr val="000000">
                      <a:alpha val="43137"/>
                    </a:srgbClr>
                  </a:outerShdw>
                </a:effectLst>
              </a:rPr>
              <a:t>Scenario #3 – Facts</a:t>
            </a:r>
          </a:p>
        </p:txBody>
      </p:sp>
      <p:sp>
        <p:nvSpPr>
          <p:cNvPr id="3" name="Content Placeholder 2"/>
          <p:cNvSpPr>
            <a:spLocks noGrp="1"/>
          </p:cNvSpPr>
          <p:nvPr>
            <p:ph idx="1"/>
          </p:nvPr>
        </p:nvSpPr>
        <p:spPr>
          <a:xfrm>
            <a:off x="838200" y="1273743"/>
            <a:ext cx="10515600" cy="5486400"/>
          </a:xfrm>
        </p:spPr>
        <p:txBody>
          <a:bodyPr>
            <a:normAutofit fontScale="25000" lnSpcReduction="20000"/>
          </a:bodyPr>
          <a:lstStyle/>
          <a:p>
            <a:pPr marL="0" indent="0">
              <a:lnSpc>
                <a:spcPct val="130000"/>
              </a:lnSpc>
              <a:spcBef>
                <a:spcPts val="0"/>
              </a:spcBef>
              <a:spcAft>
                <a:spcPts val="2400"/>
              </a:spcAft>
              <a:buNone/>
              <a:tabLst>
                <a:tab pos="457200" algn="l"/>
              </a:tabLst>
            </a:pPr>
            <a:r>
              <a:rPr lang="en-US" sz="8000" b="1" dirty="0">
                <a:effectLst/>
                <a:latin typeface="Arial" panose="020B0604020202020204" pitchFamily="34" charset="0"/>
                <a:ea typeface="Calibri" panose="020F0502020204030204" pitchFamily="34" charset="0"/>
                <a:cs typeface="Times New Roman" panose="02020603050405020304" pitchFamily="18" charset="0"/>
              </a:rPr>
              <a:t>Owner of yoga studio makes complaint against a former instructor at the studio.  Complaint referred to the</a:t>
            </a:r>
            <a:r>
              <a:rPr lang="en-US" sz="8000" b="1" dirty="0">
                <a:effectLst/>
                <a:latin typeface="Arial" panose="020B0604020202020204" pitchFamily="34" charset="0"/>
                <a:ea typeface="Calibri" panose="020F0502020204030204" pitchFamily="34" charset="0"/>
              </a:rPr>
              <a:t> OCYI’s internal Inquiries, Complaints and Reports Committee (ICRC)</a:t>
            </a:r>
            <a:r>
              <a:rPr lang="en-US" sz="8000" b="1" dirty="0">
                <a:effectLst/>
                <a:latin typeface="Arial" panose="020B0604020202020204" pitchFamily="34" charset="0"/>
                <a:ea typeface="Calibri" panose="020F0502020204030204" pitchFamily="34" charset="0"/>
                <a:cs typeface="Times New Roman" panose="02020603050405020304" pitchFamily="18" charset="0"/>
              </a:rPr>
              <a:t> for consideration.</a:t>
            </a:r>
            <a:endParaRPr lang="en-US" sz="8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30000"/>
              </a:lnSpc>
              <a:spcBef>
                <a:spcPts val="0"/>
              </a:spcBef>
              <a:spcAft>
                <a:spcPts val="2400"/>
              </a:spcAft>
              <a:buNone/>
              <a:tabLst>
                <a:tab pos="457200" algn="l"/>
              </a:tabLst>
            </a:pPr>
            <a:r>
              <a:rPr lang="en-US" sz="8000" b="1" dirty="0">
                <a:effectLst/>
                <a:latin typeface="Arial" panose="020B0604020202020204" pitchFamily="34" charset="0"/>
                <a:ea typeface="Calibri" panose="020F0502020204030204" pitchFamily="34" charset="0"/>
                <a:cs typeface="Times New Roman" panose="02020603050405020304" pitchFamily="18" charset="0"/>
              </a:rPr>
              <a:t>After meeting to consider the complaint, ICRC decides to take no action. </a:t>
            </a:r>
          </a:p>
          <a:p>
            <a:pPr marL="0" marR="0" indent="0">
              <a:lnSpc>
                <a:spcPct val="130000"/>
              </a:lnSpc>
              <a:spcBef>
                <a:spcPts val="0"/>
              </a:spcBef>
              <a:spcAft>
                <a:spcPts val="2400"/>
              </a:spcAft>
              <a:buNone/>
              <a:tabLst>
                <a:tab pos="457200" algn="l"/>
              </a:tabLst>
            </a:pPr>
            <a:r>
              <a:rPr lang="en-US" sz="8000" b="1" dirty="0">
                <a:effectLst/>
                <a:latin typeface="Arial" panose="020B0604020202020204" pitchFamily="34" charset="0"/>
                <a:ea typeface="Calibri" panose="020F0502020204030204" pitchFamily="34" charset="0"/>
                <a:cs typeface="Times New Roman" panose="02020603050405020304" pitchFamily="18" charset="0"/>
              </a:rPr>
              <a:t>Consensus at the meeting was that the complainant’s integrity and professionalism were questionable. You take detailed minutes of the discussion which the Chair of the ICRC plans to rely on in writing her decision.</a:t>
            </a:r>
            <a:endParaRPr lang="en-US" sz="8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30000"/>
              </a:lnSpc>
              <a:spcBef>
                <a:spcPts val="0"/>
              </a:spcBef>
              <a:spcAft>
                <a:spcPts val="2400"/>
              </a:spcAft>
              <a:buNone/>
              <a:tabLst>
                <a:tab pos="457200" algn="l"/>
              </a:tabLst>
            </a:pPr>
            <a:r>
              <a:rPr lang="en-US" sz="8000" b="1" dirty="0">
                <a:effectLst/>
                <a:latin typeface="Arial" panose="020B0604020202020204" pitchFamily="34" charset="0"/>
                <a:ea typeface="Calibri" panose="020F0502020204030204" pitchFamily="34" charset="0"/>
                <a:cs typeface="Times New Roman" panose="02020603050405020304" pitchFamily="18" charset="0"/>
              </a:rPr>
              <a:t>The ICRC’s reasons for decision were sanitized to remove disparaging remarks about the complainant’s integrity, but the complainant requests copy of the minutes of the ICRC deliberations and subsequent email correspondence. </a:t>
            </a:r>
          </a:p>
          <a:p>
            <a:pPr marL="0" marR="0" indent="0">
              <a:lnSpc>
                <a:spcPct val="130000"/>
              </a:lnSpc>
              <a:spcBef>
                <a:spcPts val="0"/>
              </a:spcBef>
              <a:spcAft>
                <a:spcPts val="2400"/>
              </a:spcAft>
              <a:buNone/>
              <a:tabLst>
                <a:tab pos="457200" algn="l"/>
              </a:tabLst>
            </a:pPr>
            <a:r>
              <a:rPr lang="en-US" sz="8000" b="1" dirty="0">
                <a:effectLst/>
                <a:latin typeface="Arial" panose="020B0604020202020204" pitchFamily="34" charset="0"/>
                <a:ea typeface="Calibri" panose="020F0502020204030204" pitchFamily="34" charset="0"/>
                <a:cs typeface="Times New Roman" panose="02020603050405020304" pitchFamily="18" charset="0"/>
              </a:rPr>
              <a:t>Chair of the ICRC seeks your advice on whether to disclose the minutes.</a:t>
            </a:r>
            <a:endParaRPr lang="en-US" sz="8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1000"/>
              </a:spcAft>
              <a:buNone/>
            </a:pPr>
            <a:endParaRPr lang="en-US" sz="29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81336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1113"/>
            <a:ext cx="10515600" cy="549275"/>
          </a:xfrm>
        </p:spPr>
        <p:txBody>
          <a:bodyPr>
            <a:noAutofit/>
          </a:bodyPr>
          <a:lstStyle/>
          <a:p>
            <a:r>
              <a:rPr lang="en-US" sz="3600" b="1" dirty="0">
                <a:effectLst>
                  <a:outerShdw blurRad="38100" dist="38100" dir="2700000" algn="tl">
                    <a:srgbClr val="000000">
                      <a:alpha val="43137"/>
                    </a:srgbClr>
                  </a:outerShdw>
                </a:effectLst>
              </a:rPr>
              <a:t>Scenario #3 – Questions </a:t>
            </a:r>
          </a:p>
        </p:txBody>
      </p:sp>
      <p:sp>
        <p:nvSpPr>
          <p:cNvPr id="3" name="Content Placeholder 2"/>
          <p:cNvSpPr>
            <a:spLocks noGrp="1"/>
          </p:cNvSpPr>
          <p:nvPr>
            <p:ph idx="1"/>
          </p:nvPr>
        </p:nvSpPr>
        <p:spPr>
          <a:xfrm>
            <a:off x="838200" y="1236846"/>
            <a:ext cx="10515600" cy="5550033"/>
          </a:xfrm>
        </p:spPr>
        <p:txBody>
          <a:bodyPr>
            <a:normAutofit/>
          </a:bodyPr>
          <a:lstStyle/>
          <a:p>
            <a:pPr marL="517525" lvl="0" indent="-517525">
              <a:lnSpc>
                <a:spcPct val="110000"/>
              </a:lnSpc>
              <a:spcBef>
                <a:spcPts val="0"/>
              </a:spcBef>
              <a:spcAft>
                <a:spcPts val="1200"/>
              </a:spcAft>
              <a:buFont typeface="+mj-lt"/>
              <a:buAutoNum type="arabicPeriod"/>
              <a:tabLst>
                <a:tab pos="517525" algn="l"/>
              </a:tabLst>
            </a:pPr>
            <a:r>
              <a:rPr lang="en-US" b="1" dirty="0">
                <a:solidFill>
                  <a:prstClr val="black"/>
                </a:solidFill>
                <a:latin typeface="Arial" panose="020B0604020202020204" pitchFamily="34" charset="0"/>
                <a:ea typeface="Calibri" panose="020F0502020204030204" pitchFamily="34" charset="0"/>
                <a:cs typeface="Times New Roman" panose="02020603050405020304" pitchFamily="18" charset="0"/>
              </a:rPr>
              <a:t>What is your advice and what is the basis for it?</a:t>
            </a: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7525" lvl="0" indent="-517525">
              <a:lnSpc>
                <a:spcPct val="110000"/>
              </a:lnSpc>
              <a:spcBef>
                <a:spcPts val="0"/>
              </a:spcBef>
              <a:spcAft>
                <a:spcPts val="1200"/>
              </a:spcAft>
              <a:buFont typeface="+mj-lt"/>
              <a:buAutoNum type="arabicPeriod"/>
              <a:tabLst>
                <a:tab pos="517525" algn="l"/>
              </a:tabLst>
            </a:pPr>
            <a:r>
              <a:rPr lang="en-US" b="1" dirty="0">
                <a:solidFill>
                  <a:prstClr val="black"/>
                </a:solidFill>
                <a:latin typeface="Arial" panose="020B0604020202020204" pitchFamily="34" charset="0"/>
                <a:ea typeface="Calibri" panose="020F0502020204030204" pitchFamily="34" charset="0"/>
                <a:cs typeface="Times New Roman" panose="02020603050405020304" pitchFamily="18" charset="0"/>
              </a:rPr>
              <a:t>Would it make a difference if the deliberations were the deliberations of a discipline committee as opposed to the ICRC?</a:t>
            </a: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7525" lvl="0" indent="-517525">
              <a:lnSpc>
                <a:spcPct val="110000"/>
              </a:lnSpc>
              <a:spcBef>
                <a:spcPts val="0"/>
              </a:spcBef>
              <a:spcAft>
                <a:spcPts val="1200"/>
              </a:spcAft>
              <a:buFont typeface="+mj-lt"/>
              <a:buAutoNum type="arabicPeriod"/>
              <a:tabLst>
                <a:tab pos="517525" algn="l"/>
              </a:tabLst>
            </a:pPr>
            <a:r>
              <a:rPr lang="en-US" b="1" dirty="0">
                <a:solidFill>
                  <a:prstClr val="black"/>
                </a:solidFill>
                <a:latin typeface="Arial" panose="020B0604020202020204" pitchFamily="34" charset="0"/>
                <a:ea typeface="Calibri" panose="020F0502020204030204" pitchFamily="34" charset="0"/>
                <a:cs typeface="Times New Roman" panose="02020603050405020304" pitchFamily="18" charset="0"/>
              </a:rPr>
              <a:t>Would your advice be different if it was the member requesting the minutes as opposed to the complainant?</a:t>
            </a: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7525" lvl="0" indent="-517525">
              <a:lnSpc>
                <a:spcPct val="110000"/>
              </a:lnSpc>
              <a:spcBef>
                <a:spcPts val="0"/>
              </a:spcBef>
              <a:spcAft>
                <a:spcPts val="1200"/>
              </a:spcAft>
              <a:buFont typeface="+mj-lt"/>
              <a:buAutoNum type="arabicPeriod"/>
              <a:tabLst>
                <a:tab pos="517525" algn="l"/>
              </a:tabLst>
            </a:pPr>
            <a:r>
              <a:rPr lang="en-US" b="1" dirty="0">
                <a:solidFill>
                  <a:prstClr val="black"/>
                </a:solidFill>
                <a:latin typeface="Arial" panose="020B0604020202020204" pitchFamily="34" charset="0"/>
                <a:ea typeface="Calibri" panose="020F0502020204030204" pitchFamily="34" charset="0"/>
                <a:cs typeface="Times New Roman" panose="02020603050405020304" pitchFamily="18" charset="0"/>
              </a:rPr>
              <a:t>Does the fact that they are the minutes of Tribunal Counsel make a difference in your advice? For example, if an administrative assistant had taken the minutes, would that change your advice?</a:t>
            </a: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69074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252278"/>
          </a:xfrm>
        </p:spPr>
        <p:txBody>
          <a:bodyPr anchor="ctr">
            <a:normAutofit/>
          </a:bodyPr>
          <a:lstStyle/>
          <a:p>
            <a:pPr>
              <a:lnSpc>
                <a:spcPct val="100000"/>
              </a:lnSpc>
              <a:spcAft>
                <a:spcPts val="600"/>
              </a:spcAft>
            </a:pPr>
            <a:r>
              <a:rPr lang="en-US" sz="9600" b="1" dirty="0">
                <a:effectLst>
                  <a:outerShdw blurRad="38100" dist="38100" dir="2700000" algn="tl">
                    <a:srgbClr val="000000">
                      <a:alpha val="43137"/>
                    </a:srgbClr>
                  </a:outerShdw>
                </a:effectLst>
              </a:rPr>
              <a:t>Questions?</a:t>
            </a:r>
            <a:br>
              <a:rPr lang="en-US" sz="9600" b="1" dirty="0">
                <a:effectLst>
                  <a:outerShdw blurRad="38100" dist="38100" dir="2700000" algn="tl">
                    <a:srgbClr val="000000">
                      <a:alpha val="43137"/>
                    </a:srgbClr>
                  </a:outerShdw>
                </a:effectLst>
              </a:rPr>
            </a:br>
            <a:r>
              <a:rPr lang="en-US" sz="9600" b="1" dirty="0">
                <a:effectLst>
                  <a:outerShdw blurRad="38100" dist="38100" dir="2700000" algn="tl">
                    <a:srgbClr val="000000">
                      <a:alpha val="43137"/>
                    </a:srgbClr>
                  </a:outerShdw>
                </a:effectLst>
              </a:rPr>
              <a:t>Comments?</a:t>
            </a:r>
          </a:p>
        </p:txBody>
      </p:sp>
      <p:sp>
        <p:nvSpPr>
          <p:cNvPr id="5" name="Subtitle 4"/>
          <p:cNvSpPr>
            <a:spLocks noGrp="1"/>
          </p:cNvSpPr>
          <p:nvPr>
            <p:ph type="subTitle" idx="1"/>
          </p:nvPr>
        </p:nvSpPr>
        <p:spPr>
          <a:xfrm>
            <a:off x="1645920" y="5953760"/>
            <a:ext cx="9022080" cy="563880"/>
          </a:xfrm>
        </p:spPr>
        <p:txBody>
          <a:bodyPr/>
          <a:lstStyle/>
          <a:p>
            <a:endParaRPr lang="en-US" dirty="0"/>
          </a:p>
        </p:txBody>
      </p:sp>
    </p:spTree>
    <p:extLst>
      <p:ext uri="{BB962C8B-B14F-4D97-AF65-F5344CB8AC3E}">
        <p14:creationId xmlns:p14="http://schemas.microsoft.com/office/powerpoint/2010/main" val="2713811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43280" y="760395"/>
            <a:ext cx="10769600" cy="5112085"/>
          </a:xfrm>
        </p:spPr>
        <p:txBody>
          <a:bodyPr anchor="ctr">
            <a:normAutofit/>
          </a:bodyPr>
          <a:lstStyle/>
          <a:p>
            <a:r>
              <a:rPr lang="en-US" sz="9600" b="1" dirty="0">
                <a:effectLst>
                  <a:outerShdw blurRad="38100" dist="38100" dir="2700000" algn="tl">
                    <a:srgbClr val="000000">
                      <a:alpha val="43137"/>
                    </a:srgbClr>
                  </a:outerShdw>
                </a:effectLst>
              </a:rPr>
              <a:t>Scenario #1</a:t>
            </a:r>
            <a:endParaRPr lang="en-US" sz="7200" dirty="0"/>
          </a:p>
        </p:txBody>
      </p:sp>
      <p:sp>
        <p:nvSpPr>
          <p:cNvPr id="5" name="Subtitle 4"/>
          <p:cNvSpPr>
            <a:spLocks noGrp="1"/>
          </p:cNvSpPr>
          <p:nvPr>
            <p:ph type="subTitle" idx="1"/>
          </p:nvPr>
        </p:nvSpPr>
        <p:spPr>
          <a:xfrm>
            <a:off x="1010653" y="5801361"/>
            <a:ext cx="9801726" cy="142240"/>
          </a:xfrm>
        </p:spPr>
        <p:txBody>
          <a:bodyPr anchor="ctr">
            <a:normAutofit fontScale="25000" lnSpcReduction="20000"/>
          </a:bodyPr>
          <a:lstStyle/>
          <a:p>
            <a:pPr lvl="0"/>
            <a:endParaRPr lang="en-US" sz="5400" spc="-300"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1623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820"/>
            <a:ext cx="10515600" cy="831584"/>
          </a:xfrm>
        </p:spPr>
        <p:txBody>
          <a:bodyPr>
            <a:normAutofit/>
          </a:bodyPr>
          <a:lstStyle/>
          <a:p>
            <a:r>
              <a:rPr lang="en-US" sz="3600" b="1" dirty="0">
                <a:effectLst>
                  <a:outerShdw blurRad="38100" dist="38100" dir="2700000" algn="tl">
                    <a:srgbClr val="000000">
                      <a:alpha val="43137"/>
                    </a:srgbClr>
                  </a:outerShdw>
                </a:effectLst>
              </a:rPr>
              <a:t>Scenario #1 – Facts</a:t>
            </a:r>
          </a:p>
        </p:txBody>
      </p:sp>
      <p:sp>
        <p:nvSpPr>
          <p:cNvPr id="3" name="Content Placeholder 2"/>
          <p:cNvSpPr>
            <a:spLocks noGrp="1"/>
          </p:cNvSpPr>
          <p:nvPr>
            <p:ph idx="1"/>
          </p:nvPr>
        </p:nvSpPr>
        <p:spPr>
          <a:xfrm>
            <a:off x="838200" y="1068404"/>
            <a:ext cx="10515600" cy="5476775"/>
          </a:xfrm>
        </p:spPr>
        <p:txBody>
          <a:bodyPr>
            <a:normAutofit fontScale="77500" lnSpcReduction="20000"/>
          </a:bodyPr>
          <a:lstStyle/>
          <a:p>
            <a:pPr marL="0" marR="0" indent="0">
              <a:lnSpc>
                <a:spcPct val="120000"/>
              </a:lnSpc>
              <a:spcBef>
                <a:spcPts val="0"/>
              </a:spcBef>
              <a:spcAft>
                <a:spcPts val="2400"/>
              </a:spcAft>
              <a:buNone/>
            </a:pPr>
            <a:r>
              <a:rPr lang="en-US" sz="3100" b="1" dirty="0">
                <a:effectLst/>
                <a:latin typeface="Arial" panose="020B0604020202020204" pitchFamily="34" charset="0"/>
                <a:ea typeface="Calibri" panose="020F0502020204030204" pitchFamily="34" charset="0"/>
                <a:cs typeface="Times New Roman" panose="02020603050405020304" pitchFamily="18" charset="0"/>
              </a:rPr>
              <a:t>You are counsel to a new tribunal, the Ontario College of Yoga Instructors (OCYI), established under the </a:t>
            </a:r>
            <a:r>
              <a:rPr lang="en-US" sz="3100" b="1" i="1" dirty="0">
                <a:effectLst/>
                <a:latin typeface="Arial" panose="020B0604020202020204" pitchFamily="34" charset="0"/>
                <a:ea typeface="Calibri" panose="020F0502020204030204" pitchFamily="34" charset="0"/>
                <a:cs typeface="Times New Roman" panose="02020603050405020304" pitchFamily="18" charset="0"/>
              </a:rPr>
              <a:t>Regulated Health Professions Act</a:t>
            </a:r>
            <a:r>
              <a:rPr lang="en-US" sz="3100" b="1" dirty="0">
                <a:effectLst/>
                <a:latin typeface="Arial" panose="020B0604020202020204" pitchFamily="34" charset="0"/>
                <a:ea typeface="Calibri" panose="020F0502020204030204" pitchFamily="34" charset="0"/>
                <a:cs typeface="Times New Roman" panose="02020603050405020304" pitchFamily="18" charset="0"/>
              </a:rPr>
              <a:t> (RHPA). </a:t>
            </a:r>
            <a:endParaRPr lang="en-US" sz="3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2400"/>
              </a:spcAft>
              <a:buNone/>
            </a:pPr>
            <a:r>
              <a:rPr lang="en-US" sz="3100" b="1" dirty="0">
                <a:effectLst/>
                <a:latin typeface="Arial" panose="020B0604020202020204" pitchFamily="34" charset="0"/>
                <a:ea typeface="Calibri" panose="020F0502020204030204" pitchFamily="34" charset="0"/>
                <a:cs typeface="Times New Roman" panose="02020603050405020304" pitchFamily="18" charset="0"/>
              </a:rPr>
              <a:t>The members of the Tribunal are yoga instructors, all of whom are highly intelligent, but vary significantly in terms of level of education and written language ability. The Chair is concerned about continuity in decision making. She wants to maintain public confidence in the ability of the OCYI to govern the profession in the public interest.</a:t>
            </a:r>
            <a:endParaRPr lang="en-US" sz="3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2400"/>
              </a:spcAft>
              <a:buNone/>
            </a:pPr>
            <a:r>
              <a:rPr lang="en-US" sz="3100" b="1" dirty="0">
                <a:effectLst/>
                <a:latin typeface="Arial" panose="020B0604020202020204" pitchFamily="34" charset="0"/>
                <a:ea typeface="Calibri" panose="020F0502020204030204" pitchFamily="34" charset="0"/>
                <a:cs typeface="Times New Roman" panose="02020603050405020304" pitchFamily="18" charset="0"/>
              </a:rPr>
              <a:t>The Chair asks you to write the first draft of all discipline decisions for the consideration and review of the hearing panel in each matter. The hearing panel will give instructions for the decision and it is the panel who will ultimately write the final draft. </a:t>
            </a:r>
            <a:endParaRPr lang="en-US" sz="31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1000"/>
              </a:spcAft>
              <a:buNone/>
            </a:pP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13327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0633"/>
            <a:ext cx="10515600" cy="549275"/>
          </a:xfrm>
        </p:spPr>
        <p:txBody>
          <a:bodyPr>
            <a:noAutofit/>
          </a:bodyPr>
          <a:lstStyle/>
          <a:p>
            <a:r>
              <a:rPr lang="en-US" sz="3600" b="1" dirty="0">
                <a:effectLst>
                  <a:outerShdw blurRad="38100" dist="38100" dir="2700000" algn="tl">
                    <a:srgbClr val="000000">
                      <a:alpha val="43137"/>
                    </a:srgbClr>
                  </a:outerShdw>
                </a:effectLst>
              </a:rPr>
              <a:t>Scenario #1 – Questions </a:t>
            </a:r>
          </a:p>
        </p:txBody>
      </p:sp>
      <p:sp>
        <p:nvSpPr>
          <p:cNvPr id="3" name="Content Placeholder 2"/>
          <p:cNvSpPr>
            <a:spLocks noGrp="1"/>
          </p:cNvSpPr>
          <p:nvPr>
            <p:ph idx="1"/>
          </p:nvPr>
        </p:nvSpPr>
        <p:spPr>
          <a:xfrm>
            <a:off x="838200" y="1145406"/>
            <a:ext cx="10515600" cy="5544151"/>
          </a:xfrm>
        </p:spPr>
        <p:txBody>
          <a:bodyPr>
            <a:normAutofit/>
          </a:bodyPr>
          <a:lstStyle/>
          <a:p>
            <a:pPr marL="517525" lvl="0" indent="-517525">
              <a:lnSpc>
                <a:spcPct val="150000"/>
              </a:lnSpc>
              <a:spcBef>
                <a:spcPts val="0"/>
              </a:spcBef>
              <a:spcAft>
                <a:spcPts val="2400"/>
              </a:spcAft>
              <a:buFont typeface="+mj-lt"/>
              <a:buAutoNum type="arabicPeriod"/>
            </a:pPr>
            <a:r>
              <a:rPr lang="en-US" b="1" dirty="0">
                <a:solidFill>
                  <a:prstClr val="black"/>
                </a:solidFill>
                <a:latin typeface="Arial" panose="020B0604020202020204" pitchFamily="34" charset="0"/>
                <a:ea typeface="Calibri" panose="020F0502020204030204" pitchFamily="34" charset="0"/>
                <a:cs typeface="Times New Roman" panose="02020603050405020304" pitchFamily="18" charset="0"/>
              </a:rPr>
              <a:t>Are you comfortable with the Chair’s request?  Why?</a:t>
            </a: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7525" lvl="0" indent="-517525">
              <a:lnSpc>
                <a:spcPct val="150000"/>
              </a:lnSpc>
              <a:spcBef>
                <a:spcPts val="0"/>
              </a:spcBef>
              <a:spcAft>
                <a:spcPts val="2400"/>
              </a:spcAft>
              <a:buFont typeface="+mj-lt"/>
              <a:buAutoNum type="arabicPeriod"/>
            </a:pPr>
            <a:r>
              <a:rPr lang="en-US" b="1" dirty="0">
                <a:solidFill>
                  <a:prstClr val="black"/>
                </a:solidFill>
                <a:latin typeface="Arial" panose="020B0604020202020204" pitchFamily="34" charset="0"/>
                <a:ea typeface="Calibri" panose="020F0502020204030204" pitchFamily="34" charset="0"/>
                <a:cs typeface="Times New Roman" panose="02020603050405020304" pitchFamily="18" charset="0"/>
              </a:rPr>
              <a:t>If you are uncomfortable can you suggest alternatives which will satisfy the Chair’s need for continuity and public confidence?</a:t>
            </a: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17525" lvl="0" indent="-517525">
              <a:lnSpc>
                <a:spcPct val="150000"/>
              </a:lnSpc>
              <a:spcBef>
                <a:spcPts val="0"/>
              </a:spcBef>
              <a:spcAft>
                <a:spcPts val="2400"/>
              </a:spcAft>
              <a:buFont typeface="+mj-lt"/>
              <a:buAutoNum type="arabicPeriod"/>
            </a:pPr>
            <a:r>
              <a:rPr lang="en-US" b="1" dirty="0">
                <a:solidFill>
                  <a:prstClr val="black"/>
                </a:solidFill>
                <a:latin typeface="Arial" panose="020B0604020202020204" pitchFamily="34" charset="0"/>
                <a:ea typeface="Calibri" panose="020F0502020204030204" pitchFamily="34" charset="0"/>
                <a:cs typeface="Times New Roman" panose="02020603050405020304" pitchFamily="18" charset="0"/>
              </a:rPr>
              <a:t>If the Chair rejects your suggestions is there advice you ought to give her regarding disclosure of the decision making process?</a:t>
            </a:r>
            <a:endPar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0497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39503" y="760395"/>
            <a:ext cx="9144000" cy="5061285"/>
          </a:xfrm>
        </p:spPr>
        <p:txBody>
          <a:bodyPr anchor="ctr">
            <a:normAutofit/>
          </a:bodyPr>
          <a:lstStyle/>
          <a:p>
            <a:r>
              <a:rPr lang="en-US" sz="9600" b="1" dirty="0">
                <a:effectLst>
                  <a:outerShdw blurRad="38100" dist="38100" dir="2700000" algn="tl">
                    <a:srgbClr val="000000">
                      <a:alpha val="43137"/>
                    </a:srgbClr>
                  </a:outerShdw>
                </a:effectLst>
              </a:rPr>
              <a:t>Scenario #2</a:t>
            </a:r>
            <a:endParaRPr lang="en-US" sz="7200" dirty="0"/>
          </a:p>
        </p:txBody>
      </p:sp>
      <p:sp>
        <p:nvSpPr>
          <p:cNvPr id="5" name="Subtitle 4"/>
          <p:cNvSpPr>
            <a:spLocks noGrp="1"/>
          </p:cNvSpPr>
          <p:nvPr>
            <p:ph type="subTitle" idx="1"/>
          </p:nvPr>
        </p:nvSpPr>
        <p:spPr>
          <a:xfrm flipV="1">
            <a:off x="1639503" y="6245726"/>
            <a:ext cx="9144000" cy="45719"/>
          </a:xfrm>
        </p:spPr>
        <p:txBody>
          <a:bodyPr>
            <a:normAutofit fontScale="25000" lnSpcReduction="20000"/>
          </a:bodyPr>
          <a:lstStyle/>
          <a:p>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4226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err="1">
                <a:effectLst/>
                <a:latin typeface="Arial" panose="020B0604020202020204" pitchFamily="34" charset="0"/>
                <a:ea typeface="Calibri" panose="020F0502020204030204" pitchFamily="34" charset="0"/>
              </a:rPr>
              <a:t>supta</a:t>
            </a:r>
            <a:r>
              <a:rPr lang="en-US" dirty="0">
                <a:effectLst/>
                <a:latin typeface="Arial" panose="020B0604020202020204" pitchFamily="34" charset="0"/>
                <a:ea typeface="Calibri" panose="020F0502020204030204" pitchFamily="34" charset="0"/>
              </a:rPr>
              <a:t> </a:t>
            </a:r>
            <a:r>
              <a:rPr lang="en-US" dirty="0" err="1">
                <a:effectLst/>
                <a:latin typeface="Arial" panose="020B0604020202020204" pitchFamily="34" charset="0"/>
                <a:ea typeface="Calibri" panose="020F0502020204030204" pitchFamily="34" charset="0"/>
              </a:rPr>
              <a:t>kurmasana</a:t>
            </a:r>
            <a:r>
              <a:rPr lang="en-US" dirty="0">
                <a:effectLst/>
                <a:latin typeface="Arial" panose="020B0604020202020204" pitchFamily="34" charset="0"/>
                <a:ea typeface="Calibri" panose="020F0502020204030204" pitchFamily="34" charset="0"/>
              </a:rPr>
              <a:t>, or “sleeping turtle”</a:t>
            </a:r>
            <a:endParaRPr lang="en-US" dirty="0"/>
          </a:p>
        </p:txBody>
      </p:sp>
      <p:pic>
        <p:nvPicPr>
          <p:cNvPr id="8" name="Picture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5545" y="1690688"/>
            <a:ext cx="7920909" cy="4460081"/>
          </a:xfrm>
        </p:spPr>
      </p:pic>
    </p:spTree>
    <p:extLst>
      <p:ext uri="{BB962C8B-B14F-4D97-AF65-F5344CB8AC3E}">
        <p14:creationId xmlns:p14="http://schemas.microsoft.com/office/powerpoint/2010/main" val="676599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2903"/>
          </a:xfrm>
        </p:spPr>
        <p:txBody>
          <a:bodyPr>
            <a:normAutofit/>
          </a:bodyPr>
          <a:lstStyle/>
          <a:p>
            <a:r>
              <a:rPr lang="en-US" sz="4000" b="1" dirty="0">
                <a:effectLst>
                  <a:outerShdw blurRad="38100" dist="38100" dir="2700000" algn="tl">
                    <a:srgbClr val="000000">
                      <a:alpha val="43137"/>
                    </a:srgbClr>
                  </a:outerShdw>
                </a:effectLst>
              </a:rPr>
              <a:t>Scenario #2 – Facts</a:t>
            </a:r>
          </a:p>
        </p:txBody>
      </p:sp>
      <p:sp>
        <p:nvSpPr>
          <p:cNvPr id="3" name="Content Placeholder 2"/>
          <p:cNvSpPr>
            <a:spLocks noGrp="1"/>
          </p:cNvSpPr>
          <p:nvPr>
            <p:ph idx="1"/>
          </p:nvPr>
        </p:nvSpPr>
        <p:spPr>
          <a:xfrm>
            <a:off x="838200" y="1078029"/>
            <a:ext cx="10515600" cy="4351338"/>
          </a:xfrm>
        </p:spPr>
        <p:txBody>
          <a:bodyPr>
            <a:noAutofit/>
          </a:bodyPr>
          <a:lstStyle/>
          <a:p>
            <a:pPr marL="0" indent="0">
              <a:lnSpc>
                <a:spcPct val="130000"/>
              </a:lnSpc>
              <a:spcBef>
                <a:spcPts val="0"/>
              </a:spcBef>
              <a:spcAft>
                <a:spcPts val="2000"/>
              </a:spcAft>
              <a:buNone/>
              <a:tabLst>
                <a:tab pos="457200" algn="l"/>
              </a:tabLst>
            </a:pPr>
            <a:r>
              <a:rPr lang="en-US" sz="2400" b="1" dirty="0">
                <a:effectLst/>
                <a:latin typeface="Arial" panose="020B0604020202020204" pitchFamily="34" charset="0"/>
                <a:ea typeface="Calibri" panose="020F0502020204030204" pitchFamily="34" charset="0"/>
                <a:cs typeface="Times New Roman" panose="02020603050405020304" pitchFamily="18" charset="0"/>
              </a:rPr>
              <a:t>Yoga instructor charged with sexual abuse</a:t>
            </a:r>
          </a:p>
          <a:p>
            <a:pPr marL="0" indent="0">
              <a:lnSpc>
                <a:spcPct val="130000"/>
              </a:lnSpc>
              <a:spcBef>
                <a:spcPts val="0"/>
              </a:spcBef>
              <a:spcAft>
                <a:spcPts val="2000"/>
              </a:spcAft>
              <a:buNone/>
              <a:tabLst>
                <a:tab pos="457200" algn="l"/>
              </a:tabLst>
            </a:pPr>
            <a:r>
              <a:rPr lang="en-US" sz="2400" b="1" dirty="0">
                <a:effectLst/>
                <a:latin typeface="Arial" panose="020B0604020202020204" pitchFamily="34" charset="0"/>
                <a:ea typeface="Calibri" panose="020F0502020204030204" pitchFamily="34" charset="0"/>
                <a:cs typeface="Times New Roman" panose="02020603050405020304" pitchFamily="18" charset="0"/>
              </a:rPr>
              <a:t>Hearing panel accepts the testimony of the instructor that the student consented to physical contact and the contact was for a proper purpose and not sexual in nature</a:t>
            </a:r>
          </a:p>
          <a:p>
            <a:pPr marL="0" indent="0">
              <a:lnSpc>
                <a:spcPct val="130000"/>
              </a:lnSpc>
              <a:spcBef>
                <a:spcPts val="0"/>
              </a:spcBef>
              <a:spcAft>
                <a:spcPts val="2000"/>
              </a:spcAft>
              <a:buNone/>
              <a:tabLst>
                <a:tab pos="457200" algn="l"/>
              </a:tabLst>
            </a:pPr>
            <a:r>
              <a:rPr lang="en-US" sz="2400" b="1" dirty="0">
                <a:latin typeface="Arial" panose="020B0604020202020204" pitchFamily="34" charset="0"/>
                <a:ea typeface="Calibri" panose="020F0502020204030204" pitchFamily="34" charset="0"/>
                <a:cs typeface="Times New Roman" panose="02020603050405020304" pitchFamily="18" charset="0"/>
              </a:rPr>
              <a:t>Panel writes a </a:t>
            </a:r>
            <a:r>
              <a:rPr lang="en-US" sz="2400" b="1" dirty="0">
                <a:effectLst/>
                <a:latin typeface="Arial" panose="020B0604020202020204" pitchFamily="34" charset="0"/>
                <a:ea typeface="Calibri" panose="020F0502020204030204" pitchFamily="34" charset="0"/>
                <a:cs typeface="Times New Roman" panose="02020603050405020304" pitchFamily="18" charset="0"/>
              </a:rPr>
              <a:t>decision finding the instructor was not guilty of professional misconduct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30000"/>
              </a:lnSpc>
              <a:spcBef>
                <a:spcPts val="0"/>
              </a:spcBef>
              <a:spcAft>
                <a:spcPts val="2000"/>
              </a:spcAft>
              <a:buNone/>
              <a:tabLst>
                <a:tab pos="457200" algn="l"/>
              </a:tabLst>
            </a:pPr>
            <a:r>
              <a:rPr lang="en-US" sz="2400" b="1" dirty="0">
                <a:effectLst/>
                <a:latin typeface="Arial" panose="020B0604020202020204" pitchFamily="34" charset="0"/>
                <a:ea typeface="Calibri" panose="020F0502020204030204" pitchFamily="34" charset="0"/>
                <a:cs typeface="Times New Roman" panose="02020603050405020304" pitchFamily="18" charset="0"/>
              </a:rPr>
              <a:t>Panel member confides that panel was required to submit decision for review by Chair and Chair sent it back suggesting that they were wrong in their assessment.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1479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3654"/>
          </a:xfrm>
        </p:spPr>
        <p:txBody>
          <a:bodyPr>
            <a:normAutofit/>
          </a:bodyPr>
          <a:lstStyle/>
          <a:p>
            <a:r>
              <a:rPr lang="en-US" sz="4000" b="1" dirty="0">
                <a:effectLst>
                  <a:outerShdw blurRad="38100" dist="38100" dir="2700000" algn="tl">
                    <a:srgbClr val="000000">
                      <a:alpha val="43137"/>
                    </a:srgbClr>
                  </a:outerShdw>
                </a:effectLst>
              </a:rPr>
              <a:t>Scenario #2 – Questions</a:t>
            </a:r>
          </a:p>
        </p:txBody>
      </p:sp>
      <p:sp>
        <p:nvSpPr>
          <p:cNvPr id="3" name="Content Placeholder 2"/>
          <p:cNvSpPr>
            <a:spLocks noGrp="1"/>
          </p:cNvSpPr>
          <p:nvPr>
            <p:ph idx="1"/>
          </p:nvPr>
        </p:nvSpPr>
        <p:spPr>
          <a:xfrm>
            <a:off x="838200" y="1212783"/>
            <a:ext cx="10515600" cy="5399773"/>
          </a:xfrm>
        </p:spPr>
        <p:txBody>
          <a:bodyPr>
            <a:normAutofit lnSpcReduction="10000"/>
          </a:bodyPr>
          <a:lstStyle/>
          <a:p>
            <a:pPr marL="517525" marR="0" lvl="0" indent="-517525">
              <a:lnSpc>
                <a:spcPct val="130000"/>
              </a:lnSpc>
              <a:spcBef>
                <a:spcPts val="0"/>
              </a:spcBef>
              <a:spcAft>
                <a:spcPts val="2400"/>
              </a:spcAft>
              <a:buFont typeface="+mj-lt"/>
              <a:buAutoNum type="arabicPeriod"/>
              <a:tabLst>
                <a:tab pos="517525" algn="l"/>
              </a:tabLst>
            </a:pPr>
            <a:r>
              <a:rPr lang="en-US" sz="3500" b="1" dirty="0">
                <a:effectLst/>
                <a:latin typeface="Arial" panose="020B0604020202020204" pitchFamily="34" charset="0"/>
                <a:ea typeface="Calibri" panose="020F0502020204030204" pitchFamily="34" charset="0"/>
                <a:cs typeface="Times New Roman" panose="02020603050405020304" pitchFamily="18" charset="0"/>
              </a:rPr>
              <a:t>Are your discussions with the member of this hearing panel protected by Solicitor-Client privilege?</a:t>
            </a:r>
            <a:endParaRPr lang="en-US" sz="3500" b="1" dirty="0">
              <a:effectLst/>
              <a:latin typeface="Calibri" panose="020F0502020204030204" pitchFamily="34" charset="0"/>
              <a:ea typeface="Calibri" panose="020F0502020204030204" pitchFamily="34" charset="0"/>
              <a:cs typeface="Times New Roman" panose="02020603050405020304" pitchFamily="18" charset="0"/>
            </a:endParaRPr>
          </a:p>
          <a:p>
            <a:pPr marL="517525" marR="0" lvl="0" indent="-517525">
              <a:lnSpc>
                <a:spcPct val="130000"/>
              </a:lnSpc>
              <a:spcBef>
                <a:spcPts val="0"/>
              </a:spcBef>
              <a:spcAft>
                <a:spcPts val="2400"/>
              </a:spcAft>
              <a:buFont typeface="+mj-lt"/>
              <a:buAutoNum type="arabicPeriod"/>
              <a:tabLst>
                <a:tab pos="517525" algn="l"/>
              </a:tabLst>
            </a:pPr>
            <a:r>
              <a:rPr lang="en-US" sz="3500" b="1" dirty="0">
                <a:effectLst/>
                <a:latin typeface="Arial" panose="020B0604020202020204" pitchFamily="34" charset="0"/>
                <a:ea typeface="Calibri" panose="020F0502020204030204" pitchFamily="34" charset="0"/>
                <a:cs typeface="Times New Roman" panose="02020603050405020304" pitchFamily="18" charset="0"/>
              </a:rPr>
              <a:t>Do you give her advice?  If so, what is your advice?</a:t>
            </a:r>
          </a:p>
          <a:p>
            <a:pPr marL="517525" marR="0" lvl="0" indent="-517525">
              <a:lnSpc>
                <a:spcPct val="130000"/>
              </a:lnSpc>
              <a:spcBef>
                <a:spcPts val="0"/>
              </a:spcBef>
              <a:spcAft>
                <a:spcPts val="2400"/>
              </a:spcAft>
              <a:buFont typeface="+mj-lt"/>
              <a:buAutoNum type="arabicPeriod"/>
              <a:tabLst>
                <a:tab pos="517525" algn="l"/>
              </a:tabLst>
            </a:pPr>
            <a:r>
              <a:rPr lang="en-US" sz="3500" b="1" dirty="0">
                <a:effectLst/>
                <a:latin typeface="Arial" panose="020B0604020202020204" pitchFamily="34" charset="0"/>
                <a:ea typeface="Calibri" panose="020F0502020204030204" pitchFamily="34" charset="0"/>
                <a:cs typeface="Times New Roman" panose="02020603050405020304" pitchFamily="18" charset="0"/>
              </a:rPr>
              <a:t>Do you have obligations to the Chair of the Tribunal?</a:t>
            </a:r>
            <a:r>
              <a:rPr lang="en-US" sz="33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3300" b="1" dirty="0"/>
          </a:p>
        </p:txBody>
      </p:sp>
    </p:spTree>
    <p:extLst>
      <p:ext uri="{BB962C8B-B14F-4D97-AF65-F5344CB8AC3E}">
        <p14:creationId xmlns:p14="http://schemas.microsoft.com/office/powerpoint/2010/main" val="2511339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68379" y="760395"/>
            <a:ext cx="9144000" cy="5030805"/>
          </a:xfrm>
        </p:spPr>
        <p:txBody>
          <a:bodyPr anchor="ctr">
            <a:normAutofit/>
          </a:bodyPr>
          <a:lstStyle/>
          <a:p>
            <a:r>
              <a:rPr lang="en-US" sz="9600" b="1" dirty="0">
                <a:effectLst>
                  <a:outerShdw blurRad="38100" dist="38100" dir="2700000" algn="tl">
                    <a:srgbClr val="000000">
                      <a:alpha val="43137"/>
                    </a:srgbClr>
                  </a:outerShdw>
                </a:effectLst>
              </a:rPr>
              <a:t>Scenario #3</a:t>
            </a:r>
            <a:endParaRPr lang="en-US" sz="7200" dirty="0"/>
          </a:p>
        </p:txBody>
      </p:sp>
      <p:sp>
        <p:nvSpPr>
          <p:cNvPr id="5" name="Subtitle 4"/>
          <p:cNvSpPr>
            <a:spLocks noGrp="1"/>
          </p:cNvSpPr>
          <p:nvPr>
            <p:ph type="subTitle" idx="1"/>
          </p:nvPr>
        </p:nvSpPr>
        <p:spPr>
          <a:xfrm>
            <a:off x="1668379" y="5902693"/>
            <a:ext cx="9144000" cy="45719"/>
          </a:xfrm>
        </p:spPr>
        <p:txBody>
          <a:bodyPr>
            <a:normAutofit fontScale="25000" lnSpcReduction="20000"/>
          </a:bodyPr>
          <a:lstStyle/>
          <a:p>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9269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TotalTime>
  <Words>580</Words>
  <Application>Microsoft Office PowerPoint</Application>
  <PresentationFormat>Widescreen</PresentationFormat>
  <Paragraphs>35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The Role of Tribunal Counsel</vt:lpstr>
      <vt:lpstr>Scenario #1</vt:lpstr>
      <vt:lpstr>Scenario #1 – Facts</vt:lpstr>
      <vt:lpstr>Scenario #1 – Questions </vt:lpstr>
      <vt:lpstr>Scenario #2</vt:lpstr>
      <vt:lpstr>supta kurmasana, or “sleeping turtle”</vt:lpstr>
      <vt:lpstr>Scenario #2 – Facts</vt:lpstr>
      <vt:lpstr>Scenario #2 – Questions</vt:lpstr>
      <vt:lpstr>Scenario #3</vt:lpstr>
      <vt:lpstr>Scenario #3 – Facts</vt:lpstr>
      <vt:lpstr>Scenario #3 – Questions </vt:lpstr>
      <vt:lpstr>Questions? Comments?</vt:lpstr>
    </vt:vector>
  </TitlesOfParts>
  <Company>Justice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Gorham, James</dc:creator>
  <cp:lastModifiedBy>Daphne Simon</cp:lastModifiedBy>
  <cp:revision>31</cp:revision>
  <dcterms:created xsi:type="dcterms:W3CDTF">2018-10-16T16:11:00Z</dcterms:created>
  <dcterms:modified xsi:type="dcterms:W3CDTF">2018-10-25T19:13:33Z</dcterms:modified>
</cp:coreProperties>
</file>