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25" r:id="rId2"/>
    <p:sldMasterId id="2147483739" r:id="rId3"/>
  </p:sldMasterIdLst>
  <p:notesMasterIdLst>
    <p:notesMasterId r:id="rId12"/>
  </p:notesMasterIdLst>
  <p:handoutMasterIdLst>
    <p:handoutMasterId r:id="rId13"/>
  </p:handoutMasterIdLst>
  <p:sldIdLst>
    <p:sldId id="256" r:id="rId4"/>
    <p:sldId id="359" r:id="rId5"/>
    <p:sldId id="308" r:id="rId6"/>
    <p:sldId id="321" r:id="rId7"/>
    <p:sldId id="332" r:id="rId8"/>
    <p:sldId id="361" r:id="rId9"/>
    <p:sldId id="363" r:id="rId10"/>
    <p:sldId id="277" r:id="rId11"/>
  </p:sldIdLst>
  <p:sldSz cx="12192000" cy="6858000"/>
  <p:notesSz cx="6858000" cy="1257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101705-D481-9E4C-8934-069786ADE2B3}">
          <p14:sldIdLst>
            <p14:sldId id="256"/>
            <p14:sldId id="359"/>
            <p14:sldId id="308"/>
            <p14:sldId id="321"/>
            <p14:sldId id="332"/>
            <p14:sldId id="361"/>
            <p14:sldId id="363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 Dafoe" initials="RD" lastIdx="15" clrIdx="0">
    <p:extLst>
      <p:ext uri="{19B8F6BF-5375-455C-9EA6-DF929625EA0E}">
        <p15:presenceInfo xmlns:p15="http://schemas.microsoft.com/office/powerpoint/2012/main" userId="S::robin.dafoe@condoauthorityontario.ca::1878c44e-76b3-4b67-be06-175a8ea41d25" providerId="AD"/>
      </p:ext>
    </p:extLst>
  </p:cmAuthor>
  <p:cmAuthor id="2" name="Corinne Moehring" initials="CM" lastIdx="5" clrIdx="1">
    <p:extLst>
      <p:ext uri="{19B8F6BF-5375-455C-9EA6-DF929625EA0E}">
        <p15:presenceInfo xmlns:p15="http://schemas.microsoft.com/office/powerpoint/2012/main" userId="S::corinne.moehring@condoauthorityontario.ca::ce8fb1ab-4855-455d-9691-d560eb9cc5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D54"/>
    <a:srgbClr val="C5B6EB"/>
    <a:srgbClr val="A0DEFA"/>
    <a:srgbClr val="DCDCDC"/>
    <a:srgbClr val="15AEF3"/>
    <a:srgbClr val="9BD4FF"/>
    <a:srgbClr val="628EF0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538" autoAdjust="0"/>
  </p:normalViewPr>
  <p:slideViewPr>
    <p:cSldViewPr snapToGrid="0">
      <p:cViewPr varScale="1">
        <p:scale>
          <a:sx n="28" d="100"/>
          <a:sy n="28" d="100"/>
        </p:scale>
        <p:origin x="13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1082269"/>
          </a:xfrm>
          <a:prstGeom prst="rect">
            <a:avLst/>
          </a:prstGeom>
        </p:spPr>
        <p:txBody>
          <a:bodyPr vert="horz" lIns="151690" tIns="75845" rIns="151690" bIns="75845" rtlCol="0"/>
          <a:lstStyle>
            <a:lvl1pPr algn="l">
              <a:defRPr sz="20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2"/>
            <a:ext cx="4028440" cy="1082269"/>
          </a:xfrm>
          <a:prstGeom prst="rect">
            <a:avLst/>
          </a:prstGeom>
        </p:spPr>
        <p:txBody>
          <a:bodyPr vert="horz" lIns="151690" tIns="75845" rIns="151690" bIns="75845" rtlCol="0"/>
          <a:lstStyle>
            <a:lvl1pPr algn="r">
              <a:defRPr sz="2000"/>
            </a:lvl1pPr>
          </a:lstStyle>
          <a:p>
            <a:fld id="{EA85C2F2-EE21-4AB9-9409-8A6C092ADD00}" type="datetimeFigureOut">
              <a:rPr lang="en-CA" smtClean="0"/>
              <a:t>2018-11-09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0488196"/>
            <a:ext cx="4028440" cy="1082267"/>
          </a:xfrm>
          <a:prstGeom prst="rect">
            <a:avLst/>
          </a:prstGeom>
        </p:spPr>
        <p:txBody>
          <a:bodyPr vert="horz" lIns="151690" tIns="75845" rIns="151690" bIns="75845" rtlCol="0" anchor="b"/>
          <a:lstStyle>
            <a:lvl1pPr algn="l">
              <a:defRPr sz="20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20488196"/>
            <a:ext cx="4028440" cy="1082267"/>
          </a:xfrm>
          <a:prstGeom prst="rect">
            <a:avLst/>
          </a:prstGeom>
        </p:spPr>
        <p:txBody>
          <a:bodyPr vert="horz" lIns="151690" tIns="75845" rIns="151690" bIns="75845" rtlCol="0" anchor="b"/>
          <a:lstStyle>
            <a:lvl1pPr algn="r">
              <a:defRPr sz="2000"/>
            </a:lvl1pPr>
          </a:lstStyle>
          <a:p>
            <a:fld id="{BF216665-6E8B-435F-ABF5-2C8E2B69B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0887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1082269"/>
          </a:xfrm>
          <a:prstGeom prst="rect">
            <a:avLst/>
          </a:prstGeom>
        </p:spPr>
        <p:txBody>
          <a:bodyPr vert="horz" lIns="151690" tIns="75845" rIns="151690" bIns="75845" rtlCol="0"/>
          <a:lstStyle>
            <a:lvl1pPr algn="l">
              <a:defRPr sz="20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2"/>
            <a:ext cx="4028440" cy="1082269"/>
          </a:xfrm>
          <a:prstGeom prst="rect">
            <a:avLst/>
          </a:prstGeom>
        </p:spPr>
        <p:txBody>
          <a:bodyPr vert="horz" lIns="151690" tIns="75845" rIns="151690" bIns="75845" rtlCol="0"/>
          <a:lstStyle>
            <a:lvl1pPr algn="r">
              <a:defRPr sz="2000"/>
            </a:lvl1pPr>
          </a:lstStyle>
          <a:p>
            <a:fld id="{040AAEF1-1722-4C25-908A-1C4364351F8E}" type="datetimeFigureOut">
              <a:rPr lang="en-CA" smtClean="0"/>
              <a:t>2018-11-09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822450" y="2695575"/>
            <a:ext cx="12941300" cy="7280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1690" tIns="75845" rIns="151690" bIns="7584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10380785"/>
            <a:ext cx="7437120" cy="8493369"/>
          </a:xfrm>
          <a:prstGeom prst="rect">
            <a:avLst/>
          </a:prstGeom>
        </p:spPr>
        <p:txBody>
          <a:bodyPr vert="horz" lIns="151690" tIns="75845" rIns="151690" bIns="758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0488196"/>
            <a:ext cx="4028440" cy="1082267"/>
          </a:xfrm>
          <a:prstGeom prst="rect">
            <a:avLst/>
          </a:prstGeom>
        </p:spPr>
        <p:txBody>
          <a:bodyPr vert="horz" lIns="151690" tIns="75845" rIns="151690" bIns="75845" rtlCol="0" anchor="b"/>
          <a:lstStyle>
            <a:lvl1pPr algn="l">
              <a:defRPr sz="20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20488196"/>
            <a:ext cx="4028440" cy="1082267"/>
          </a:xfrm>
          <a:prstGeom prst="rect">
            <a:avLst/>
          </a:prstGeom>
        </p:spPr>
        <p:txBody>
          <a:bodyPr vert="horz" lIns="151690" tIns="75845" rIns="151690" bIns="75845" rtlCol="0" anchor="b"/>
          <a:lstStyle>
            <a:lvl1pPr algn="r">
              <a:defRPr sz="2000"/>
            </a:lvl1pPr>
          </a:lstStyle>
          <a:p>
            <a:fld id="{20DEB0CC-E148-43A2-8AAB-0409D20E1D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67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B0CC-E148-43A2-8AAB-0409D20E1D0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331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B0CC-E148-43A2-8AAB-0409D20E1D0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8136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B0CC-E148-43A2-8AAB-0409D20E1D0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101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B0CC-E148-43A2-8AAB-0409D20E1D0F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87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B0CC-E148-43A2-8AAB-0409D20E1D0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3173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EB0CC-E148-43A2-8AAB-0409D20E1D0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607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EB0CC-E148-43A2-8AAB-0409D20E1D0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233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B0CC-E148-43A2-8AAB-0409D20E1D0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11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61000" y="5951811"/>
            <a:ext cx="9631000" cy="36512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59507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3313594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0BD23A-7ACC-4F71-9AC7-E3CD55F5F9A6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5128030"/>
            <a:ext cx="1681988" cy="12739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473" y="-4827"/>
            <a:ext cx="2354527" cy="1513624"/>
          </a:xfrm>
          <a:prstGeom prst="rect">
            <a:avLst/>
          </a:prstGeom>
          <a:noFill/>
          <a:ln>
            <a:solidFill>
              <a:srgbClr val="100D54"/>
            </a:solidFill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23" y="0"/>
            <a:ext cx="2354526" cy="1513624"/>
          </a:xfrm>
          <a:prstGeom prst="rect">
            <a:avLst/>
          </a:prstGeom>
          <a:ln>
            <a:solidFill>
              <a:srgbClr val="100D54"/>
            </a:solidFill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550" y="0"/>
            <a:ext cx="2347018" cy="1508797"/>
          </a:xfrm>
          <a:prstGeom prst="rect">
            <a:avLst/>
          </a:prstGeom>
          <a:ln>
            <a:solidFill>
              <a:srgbClr val="100D54"/>
            </a:solidFill>
          </a:ln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509" y="0"/>
            <a:ext cx="2351544" cy="1511707"/>
          </a:xfrm>
          <a:prstGeom prst="rect">
            <a:avLst/>
          </a:prstGeom>
          <a:ln>
            <a:solidFill>
              <a:srgbClr val="100D54"/>
            </a:solidFill>
          </a:ln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008" y="-1454"/>
            <a:ext cx="2344032" cy="1506878"/>
          </a:xfrm>
          <a:prstGeom prst="rect">
            <a:avLst/>
          </a:prstGeom>
          <a:ln>
            <a:solidFill>
              <a:srgbClr val="100D54"/>
            </a:solidFill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CBE16A-FEF4-8248-B10E-50FCCEC53B9C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78802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1097280"/>
            <a:ext cx="11029616" cy="4761517"/>
          </a:xfrm>
        </p:spPr>
        <p:txBody>
          <a:bodyPr vert="eaVert" anchor="t"/>
          <a:lstStyle>
            <a:lvl1pPr algn="l">
              <a:defRPr>
                <a:latin typeface="Arial" charset="0"/>
                <a:ea typeface="Arial" charset="0"/>
                <a:cs typeface="Arial" charset="0"/>
              </a:defRPr>
            </a:lvl1pPr>
            <a:lvl2pPr algn="l">
              <a:defRPr>
                <a:latin typeface="Arial" charset="0"/>
                <a:ea typeface="Arial" charset="0"/>
                <a:cs typeface="Arial" charset="0"/>
              </a:defRPr>
            </a:lvl2pPr>
            <a:lvl3pPr algn="l">
              <a:defRPr>
                <a:latin typeface="Arial" charset="0"/>
                <a:ea typeface="Arial" charset="0"/>
                <a:cs typeface="Arial" charset="0"/>
              </a:defRPr>
            </a:lvl3pPr>
            <a:lvl4pPr algn="l">
              <a:defRPr>
                <a:latin typeface="Arial" charset="0"/>
                <a:ea typeface="Arial" charset="0"/>
                <a:cs typeface="Arial" charset="0"/>
              </a:defRPr>
            </a:lvl4pPr>
            <a:lvl5pPr algn="l"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CA02-03B0-478C-BCB6-BD2C4B7569DF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05F47B-9043-6E4A-8336-9030496BD79C}"/>
              </a:ext>
            </a:extLst>
          </p:cNvPr>
          <p:cNvSpPr txBox="1">
            <a:spLocks/>
          </p:cNvSpPr>
          <p:nvPr userDrawn="1"/>
        </p:nvSpPr>
        <p:spPr>
          <a:xfrm>
            <a:off x="581192" y="176871"/>
            <a:ext cx="11029616" cy="765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0934298" y="0"/>
            <a:ext cx="1152927" cy="5858799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34299" y="675726"/>
            <a:ext cx="1152926" cy="5183073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96254"/>
            <a:ext cx="10063123" cy="5762546"/>
          </a:xfrm>
        </p:spPr>
        <p:txBody>
          <a:bodyPr vert="eaVert" anchor="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6509A-49A4-45BF-A0DF-23A964CEE68A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65" y="5379522"/>
            <a:ext cx="1350536" cy="10229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530AC4-37A2-A245-A422-53A000CC29CF}"/>
              </a:ext>
            </a:extLst>
          </p:cNvPr>
          <p:cNvSpPr/>
          <p:nvPr userDrawn="1"/>
        </p:nvSpPr>
        <p:spPr>
          <a:xfrm>
            <a:off x="1886552" y="5951811"/>
            <a:ext cx="10305448" cy="36512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4535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7C81C01-D5D2-9B47-ACA7-6BE45B39FF3B}"/>
              </a:ext>
            </a:extLst>
          </p:cNvPr>
          <p:cNvSpPr/>
          <p:nvPr userDrawn="1"/>
        </p:nvSpPr>
        <p:spPr>
          <a:xfrm>
            <a:off x="0" y="146032"/>
            <a:ext cx="12192000" cy="2647699"/>
          </a:xfrm>
          <a:prstGeom prst="rect">
            <a:avLst/>
          </a:prstGeom>
          <a:solidFill>
            <a:srgbClr val="100D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884" y="4031760"/>
            <a:ext cx="2036815" cy="15427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EAB523-8441-8E47-A551-BB5115C080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3792078"/>
            <a:ext cx="396135" cy="3961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44279B-6F05-6B46-8C28-2FFA3C5CBCA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4579239"/>
            <a:ext cx="394252" cy="3942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584532-E2D1-3A46-9F40-9F219780C9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3095483"/>
            <a:ext cx="396135" cy="3961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187BF4-91DB-5A4D-9915-AAD94F00B1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5296703"/>
            <a:ext cx="395193" cy="395193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862142C8-2D30-D84C-AC03-95682265C022}"/>
              </a:ext>
            </a:extLst>
          </p:cNvPr>
          <p:cNvSpPr txBox="1">
            <a:spLocks/>
          </p:cNvSpPr>
          <p:nvPr userDrawn="1"/>
        </p:nvSpPr>
        <p:spPr>
          <a:xfrm>
            <a:off x="977326" y="3094191"/>
            <a:ext cx="1730276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697CA1"/>
                </a:solidFill>
              </a:rPr>
              <a:t>@</a:t>
            </a:r>
            <a:r>
              <a:rPr lang="en-US" err="1">
                <a:solidFill>
                  <a:srgbClr val="697CA1"/>
                </a:solidFill>
              </a:rPr>
              <a:t>CondoAuthON</a:t>
            </a:r>
            <a:endParaRPr lang="en-US">
              <a:solidFill>
                <a:srgbClr val="697CA1"/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122069A-2068-4047-B759-D2A71D20157F}"/>
              </a:ext>
            </a:extLst>
          </p:cNvPr>
          <p:cNvSpPr txBox="1">
            <a:spLocks/>
          </p:cNvSpPr>
          <p:nvPr userDrawn="1"/>
        </p:nvSpPr>
        <p:spPr>
          <a:xfrm>
            <a:off x="977325" y="3841190"/>
            <a:ext cx="3982993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697CA1"/>
                </a:solidFill>
              </a:rPr>
              <a:t>@</a:t>
            </a:r>
            <a:r>
              <a:rPr lang="en-US" err="1">
                <a:solidFill>
                  <a:srgbClr val="697CA1"/>
                </a:solidFill>
              </a:rPr>
              <a:t>CondominiumAuthorityOntario</a:t>
            </a:r>
            <a:endParaRPr lang="en-US">
              <a:solidFill>
                <a:srgbClr val="697CA1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F2DA37-2896-6843-906A-F178F06BE175}"/>
              </a:ext>
            </a:extLst>
          </p:cNvPr>
          <p:cNvSpPr txBox="1">
            <a:spLocks/>
          </p:cNvSpPr>
          <p:nvPr userDrawn="1"/>
        </p:nvSpPr>
        <p:spPr>
          <a:xfrm>
            <a:off x="975443" y="4582155"/>
            <a:ext cx="4451322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697CA1"/>
                </a:solidFill>
              </a:rPr>
              <a:t>Condominium Authority of Ontario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4C8C0C8-6A42-FF44-A655-4F01096C9EAB}"/>
              </a:ext>
            </a:extLst>
          </p:cNvPr>
          <p:cNvSpPr txBox="1">
            <a:spLocks/>
          </p:cNvSpPr>
          <p:nvPr userDrawn="1"/>
        </p:nvSpPr>
        <p:spPr>
          <a:xfrm>
            <a:off x="976383" y="5316322"/>
            <a:ext cx="4056129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697CA1"/>
                </a:solidFill>
              </a:rPr>
              <a:t>Condominium Authority of Ontario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A71B61-1939-7748-8DFA-F415839A1F5F}"/>
              </a:ext>
            </a:extLst>
          </p:cNvPr>
          <p:cNvSpPr txBox="1"/>
          <p:nvPr userDrawn="1"/>
        </p:nvSpPr>
        <p:spPr>
          <a:xfrm>
            <a:off x="491739" y="1872867"/>
            <a:ext cx="7389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www.condoauthorityontario.ca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info@condoauthorityontario.ca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A18F94-52EC-2F4D-A7A4-AE0A743E2C39}"/>
              </a:ext>
            </a:extLst>
          </p:cNvPr>
          <p:cNvSpPr txBox="1"/>
          <p:nvPr userDrawn="1"/>
        </p:nvSpPr>
        <p:spPr>
          <a:xfrm>
            <a:off x="491739" y="1073145"/>
            <a:ext cx="9974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CCD2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1BC736-AE7E-7248-86A9-4294A45EAC0F}"/>
              </a:ext>
            </a:extLst>
          </p:cNvPr>
          <p:cNvSpPr/>
          <p:nvPr userDrawn="1"/>
        </p:nvSpPr>
        <p:spPr>
          <a:xfrm>
            <a:off x="0" y="6400800"/>
            <a:ext cx="12192000" cy="200416"/>
          </a:xfrm>
          <a:prstGeom prst="rect">
            <a:avLst/>
          </a:prstGeom>
          <a:solidFill>
            <a:srgbClr val="697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9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61000" y="5951811"/>
            <a:ext cx="9631000" cy="36512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59507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3313594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A8DF3C-DC26-4A17-B5C4-56B1981CC7C4}" type="datetime1">
              <a:rPr lang="en-US" smtClean="0">
                <a:solidFill>
                  <a:prstClr val="white"/>
                </a:solidFill>
              </a:rPr>
              <a:t>11/9/2018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5128030"/>
            <a:ext cx="1681988" cy="12739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473" y="-4827"/>
            <a:ext cx="2354527" cy="1513624"/>
          </a:xfrm>
          <a:prstGeom prst="rect">
            <a:avLst/>
          </a:prstGeom>
          <a:noFill/>
          <a:ln>
            <a:solidFill>
              <a:srgbClr val="100D54"/>
            </a:solidFill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23" y="0"/>
            <a:ext cx="2354526" cy="1513624"/>
          </a:xfrm>
          <a:prstGeom prst="rect">
            <a:avLst/>
          </a:prstGeom>
          <a:ln>
            <a:solidFill>
              <a:srgbClr val="100D54"/>
            </a:solidFill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550" y="0"/>
            <a:ext cx="2347018" cy="1508797"/>
          </a:xfrm>
          <a:prstGeom prst="rect">
            <a:avLst/>
          </a:prstGeom>
          <a:ln>
            <a:solidFill>
              <a:srgbClr val="100D54"/>
            </a:solidFill>
          </a:ln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509" y="0"/>
            <a:ext cx="2351544" cy="1511707"/>
          </a:xfrm>
          <a:prstGeom prst="rect">
            <a:avLst/>
          </a:prstGeom>
          <a:ln>
            <a:solidFill>
              <a:srgbClr val="100D54"/>
            </a:solidFill>
          </a:ln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008" y="-1454"/>
            <a:ext cx="2344032" cy="1506878"/>
          </a:xfrm>
          <a:prstGeom prst="rect">
            <a:avLst/>
          </a:prstGeom>
          <a:ln>
            <a:solidFill>
              <a:srgbClr val="100D54"/>
            </a:solidFill>
          </a:ln>
        </p:spPr>
      </p:pic>
    </p:spTree>
    <p:extLst>
      <p:ext uri="{BB962C8B-B14F-4D97-AF65-F5344CB8AC3E}">
        <p14:creationId xmlns:p14="http://schemas.microsoft.com/office/powerpoint/2010/main" val="647870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042672"/>
            <a:ext cx="11029615" cy="48161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A1E9-7574-4404-9EFA-1731842948F4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3" y="5858799"/>
            <a:ext cx="762572" cy="551296"/>
          </a:xfrm>
          <a:prstGeom prst="rect">
            <a:avLst/>
          </a:prstGeom>
        </p:spPr>
      </p:pic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-1" y="186496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81191" y="186496"/>
            <a:ext cx="11029616" cy="763164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9799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0" y="5881035"/>
            <a:ext cx="12192000" cy="51976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F6C185-82C8-439C-A4B9-15809A1A0B2B}" type="datetime1">
              <a:rPr lang="en-US" smtClean="0">
                <a:solidFill>
                  <a:prstClr val="white"/>
                </a:solidFill>
              </a:rPr>
              <a:t>11/9/2018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92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1040421"/>
            <a:ext cx="5422390" cy="48206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1040421"/>
            <a:ext cx="5422392" cy="48206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6D8D-5910-4DDD-BA98-28C91D8B5332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F37CAF-2643-674B-85FB-0DE7DD3AD728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86496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186496"/>
            <a:ext cx="11029616" cy="763164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1639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1038117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1626670"/>
            <a:ext cx="5393100" cy="4234382"/>
          </a:xfrm>
        </p:spPr>
        <p:txBody>
          <a:bodyPr anchor="t">
            <a:normAutofit/>
          </a:bodyPr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1025921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1626670"/>
            <a:ext cx="5393100" cy="4234381"/>
          </a:xfrm>
        </p:spPr>
        <p:txBody>
          <a:bodyPr anchor="t">
            <a:normAutofit/>
          </a:bodyPr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27C4-A126-4C72-B8D5-DEFD47C4D7FD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CD9806-27EA-9841-B79C-9277EBD34852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88427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2" y="176871"/>
            <a:ext cx="11029616" cy="765095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677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3F56-AD55-479F-9136-A8A217B2CCD9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F7650-0C37-DF44-9182-7008687AAA3D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78802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1BB5287-CF95-1545-AA98-1F7F64D0A3BA}"/>
              </a:ext>
            </a:extLst>
          </p:cNvPr>
          <p:cNvSpPr txBox="1">
            <a:spLocks/>
          </p:cNvSpPr>
          <p:nvPr userDrawn="1"/>
        </p:nvSpPr>
        <p:spPr>
          <a:xfrm>
            <a:off x="581192" y="176871"/>
            <a:ext cx="11029616" cy="765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>
                <a:solidFill>
                  <a:prstClr val="white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7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042672"/>
            <a:ext cx="11029615" cy="48161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A1E7-2B33-4EB3-80DB-03480F3138E5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3" y="5858799"/>
            <a:ext cx="762572" cy="551296"/>
          </a:xfrm>
          <a:prstGeom prst="rect">
            <a:avLst/>
          </a:prstGeom>
        </p:spPr>
      </p:pic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-1" y="186496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81191" y="186496"/>
            <a:ext cx="11029616" cy="763164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272-8CB8-490F-97E5-BD6F59C2F7A0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515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0" y="5141973"/>
            <a:ext cx="12192000" cy="1274702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8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6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11131C-1F98-4C0E-9F13-DB5DC77553CE}" type="datetime1">
              <a:rPr lang="en-US" smtClean="0">
                <a:solidFill>
                  <a:prstClr val="white"/>
                </a:solidFill>
              </a:rPr>
              <a:t>11/9/2018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07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D561-D106-414E-8243-0EB512466D9A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633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CBE16A-FEF4-8248-B10E-50FCCEC53B9C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78802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1097280"/>
            <a:ext cx="11029616" cy="4761517"/>
          </a:xfrm>
        </p:spPr>
        <p:txBody>
          <a:bodyPr vert="eaVert" anchor="t"/>
          <a:lstStyle>
            <a:lvl1pPr algn="l">
              <a:defRPr>
                <a:latin typeface="Arial" charset="0"/>
                <a:ea typeface="Arial" charset="0"/>
                <a:cs typeface="Arial" charset="0"/>
              </a:defRPr>
            </a:lvl1pPr>
            <a:lvl2pPr algn="l">
              <a:defRPr>
                <a:latin typeface="Arial" charset="0"/>
                <a:ea typeface="Arial" charset="0"/>
                <a:cs typeface="Arial" charset="0"/>
              </a:defRPr>
            </a:lvl2pPr>
            <a:lvl3pPr algn="l">
              <a:defRPr>
                <a:latin typeface="Arial" charset="0"/>
                <a:ea typeface="Arial" charset="0"/>
                <a:cs typeface="Arial" charset="0"/>
              </a:defRPr>
            </a:lvl3pPr>
            <a:lvl4pPr algn="l">
              <a:defRPr>
                <a:latin typeface="Arial" charset="0"/>
                <a:ea typeface="Arial" charset="0"/>
                <a:cs typeface="Arial" charset="0"/>
              </a:defRPr>
            </a:lvl4pPr>
            <a:lvl5pPr algn="l"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34-7CDB-4B25-94E7-A862164327B3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05F47B-9043-6E4A-8336-9030496BD79C}"/>
              </a:ext>
            </a:extLst>
          </p:cNvPr>
          <p:cNvSpPr txBox="1">
            <a:spLocks/>
          </p:cNvSpPr>
          <p:nvPr userDrawn="1"/>
        </p:nvSpPr>
        <p:spPr>
          <a:xfrm>
            <a:off x="581192" y="176871"/>
            <a:ext cx="11029616" cy="765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>
                <a:solidFill>
                  <a:prstClr val="white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722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0934298" y="0"/>
            <a:ext cx="1152927" cy="5858799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34299" y="675726"/>
            <a:ext cx="1152926" cy="5183073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96254"/>
            <a:ext cx="10063123" cy="5762546"/>
          </a:xfrm>
        </p:spPr>
        <p:txBody>
          <a:bodyPr vert="eaVert" anchor="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52504E-2986-4FC0-9190-91FE95D978FF}" type="datetime1">
              <a:rPr lang="en-US" smtClean="0">
                <a:solidFill>
                  <a:prstClr val="white"/>
                </a:solidFill>
              </a:rPr>
              <a:t>11/9/2018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542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65" y="5379522"/>
            <a:ext cx="1350536" cy="10229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530AC4-37A2-A245-A422-53A000CC29CF}"/>
              </a:ext>
            </a:extLst>
          </p:cNvPr>
          <p:cNvSpPr/>
          <p:nvPr userDrawn="1"/>
        </p:nvSpPr>
        <p:spPr>
          <a:xfrm>
            <a:off x="1886552" y="5951811"/>
            <a:ext cx="10305448" cy="36512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49290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65" y="5379522"/>
            <a:ext cx="1350536" cy="10229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530AC4-37A2-A245-A422-53A000CC29CF}"/>
              </a:ext>
            </a:extLst>
          </p:cNvPr>
          <p:cNvSpPr/>
          <p:nvPr userDrawn="1"/>
        </p:nvSpPr>
        <p:spPr>
          <a:xfrm>
            <a:off x="1886552" y="5951811"/>
            <a:ext cx="10305448" cy="36512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EAB523-8441-8E47-A551-BB5115C080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63" y="3086693"/>
            <a:ext cx="396135" cy="3961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44279B-6F05-6B46-8C28-2FFA3C5CBCA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3779198"/>
            <a:ext cx="394252" cy="3942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584532-E2D1-3A46-9F40-9F219780C9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3095483"/>
            <a:ext cx="396135" cy="3961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187BF4-91DB-5A4D-9915-AAD94F00B1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392" y="3778257"/>
            <a:ext cx="395193" cy="395193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862142C8-2D30-D84C-AC03-95682265C022}"/>
              </a:ext>
            </a:extLst>
          </p:cNvPr>
          <p:cNvSpPr txBox="1">
            <a:spLocks/>
          </p:cNvSpPr>
          <p:nvPr userDrawn="1"/>
        </p:nvSpPr>
        <p:spPr>
          <a:xfrm>
            <a:off x="977326" y="3094191"/>
            <a:ext cx="1730276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/>
              </a:buClr>
            </a:pPr>
            <a:r>
              <a:rPr lang="en-US">
                <a:solidFill>
                  <a:prstClr val="black"/>
                </a:solidFill>
              </a:rPr>
              <a:t>@</a:t>
            </a:r>
            <a:r>
              <a:rPr lang="en-US" err="1">
                <a:solidFill>
                  <a:prstClr val="black"/>
                </a:solidFill>
              </a:rPr>
              <a:t>CondoAuthON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122069A-2068-4047-B759-D2A71D20157F}"/>
              </a:ext>
            </a:extLst>
          </p:cNvPr>
          <p:cNvSpPr txBox="1">
            <a:spLocks/>
          </p:cNvSpPr>
          <p:nvPr userDrawn="1"/>
        </p:nvSpPr>
        <p:spPr>
          <a:xfrm>
            <a:off x="3431597" y="3135805"/>
            <a:ext cx="3982993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/>
              </a:buClr>
            </a:pPr>
            <a:r>
              <a:rPr lang="en-US">
                <a:solidFill>
                  <a:prstClr val="black"/>
                </a:solidFill>
              </a:rPr>
              <a:t>@</a:t>
            </a:r>
            <a:r>
              <a:rPr lang="en-US" err="1">
                <a:solidFill>
                  <a:prstClr val="black"/>
                </a:solidFill>
              </a:rPr>
              <a:t>CondominiumAuthorityOntario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F2DA37-2896-6843-906A-F178F06BE175}"/>
              </a:ext>
            </a:extLst>
          </p:cNvPr>
          <p:cNvSpPr txBox="1">
            <a:spLocks/>
          </p:cNvSpPr>
          <p:nvPr userDrawn="1"/>
        </p:nvSpPr>
        <p:spPr>
          <a:xfrm>
            <a:off x="975443" y="3782114"/>
            <a:ext cx="4451322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/>
              </a:buClr>
            </a:pPr>
            <a:r>
              <a:rPr lang="en-US">
                <a:solidFill>
                  <a:prstClr val="black"/>
                </a:solidFill>
              </a:rPr>
              <a:t>Condominium Authority of Ontario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4C8C0C8-6A42-FF44-A655-4F01096C9EAB}"/>
              </a:ext>
            </a:extLst>
          </p:cNvPr>
          <p:cNvSpPr txBox="1">
            <a:spLocks/>
          </p:cNvSpPr>
          <p:nvPr userDrawn="1"/>
        </p:nvSpPr>
        <p:spPr>
          <a:xfrm>
            <a:off x="4911584" y="3783128"/>
            <a:ext cx="4056129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/>
              </a:buClr>
            </a:pPr>
            <a:r>
              <a:rPr lang="en-US">
                <a:solidFill>
                  <a:prstClr val="black"/>
                </a:solidFill>
              </a:rPr>
              <a:t>Condominium Authority of Ontario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6F6A2D0-DA87-0640-8E78-67F0C1AD2420}"/>
              </a:ext>
            </a:extLst>
          </p:cNvPr>
          <p:cNvCxnSpPr/>
          <p:nvPr userDrawn="1"/>
        </p:nvCxnSpPr>
        <p:spPr>
          <a:xfrm>
            <a:off x="288235" y="2932050"/>
            <a:ext cx="11598965" cy="0"/>
          </a:xfrm>
          <a:prstGeom prst="line">
            <a:avLst/>
          </a:prstGeom>
          <a:ln>
            <a:solidFill>
              <a:srgbClr val="100D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4A71B61-1939-7748-8DFA-F415839A1F5F}"/>
              </a:ext>
            </a:extLst>
          </p:cNvPr>
          <p:cNvSpPr txBox="1"/>
          <p:nvPr userDrawn="1"/>
        </p:nvSpPr>
        <p:spPr>
          <a:xfrm>
            <a:off x="491739" y="1872867"/>
            <a:ext cx="7389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www.condoauthorityontario.ca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info@condoauthorityontario.ca</a:t>
            </a: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A18F94-52EC-2F4D-A7A4-AE0A743E2C39}"/>
              </a:ext>
            </a:extLst>
          </p:cNvPr>
          <p:cNvSpPr txBox="1"/>
          <p:nvPr userDrawn="1"/>
        </p:nvSpPr>
        <p:spPr>
          <a:xfrm>
            <a:off x="491739" y="1073145"/>
            <a:ext cx="9974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1865978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61000" y="5951811"/>
            <a:ext cx="9631000" cy="36512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59507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3313594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83E865-FEC7-4F23-966E-CE514E02C275}" type="datetime1">
              <a:rPr lang="en-US" smtClean="0">
                <a:solidFill>
                  <a:prstClr val="white"/>
                </a:solidFill>
              </a:rPr>
              <a:t>11/9/2018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5128030"/>
            <a:ext cx="1681988" cy="12739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473" y="-4827"/>
            <a:ext cx="2354527" cy="1513624"/>
          </a:xfrm>
          <a:prstGeom prst="rect">
            <a:avLst/>
          </a:prstGeom>
          <a:noFill/>
          <a:ln>
            <a:solidFill>
              <a:srgbClr val="100D54"/>
            </a:solidFill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23" y="0"/>
            <a:ext cx="2354526" cy="1513624"/>
          </a:xfrm>
          <a:prstGeom prst="rect">
            <a:avLst/>
          </a:prstGeom>
          <a:ln>
            <a:solidFill>
              <a:srgbClr val="100D54"/>
            </a:solidFill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550" y="0"/>
            <a:ext cx="2347018" cy="1508797"/>
          </a:xfrm>
          <a:prstGeom prst="rect">
            <a:avLst/>
          </a:prstGeom>
          <a:ln>
            <a:solidFill>
              <a:srgbClr val="100D54"/>
            </a:solidFill>
          </a:ln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509" y="0"/>
            <a:ext cx="2351544" cy="1511707"/>
          </a:xfrm>
          <a:prstGeom prst="rect">
            <a:avLst/>
          </a:prstGeom>
          <a:ln>
            <a:solidFill>
              <a:srgbClr val="100D54"/>
            </a:solidFill>
          </a:ln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008" y="-1454"/>
            <a:ext cx="2344032" cy="1506878"/>
          </a:xfrm>
          <a:prstGeom prst="rect">
            <a:avLst/>
          </a:prstGeom>
          <a:ln>
            <a:solidFill>
              <a:srgbClr val="100D54"/>
            </a:solidFill>
          </a:ln>
        </p:spPr>
      </p:pic>
    </p:spTree>
    <p:extLst>
      <p:ext uri="{BB962C8B-B14F-4D97-AF65-F5344CB8AC3E}">
        <p14:creationId xmlns:p14="http://schemas.microsoft.com/office/powerpoint/2010/main" val="5932757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042672"/>
            <a:ext cx="11029615" cy="48161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995B-AAD7-4419-B868-24639587363A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3" y="5858799"/>
            <a:ext cx="762572" cy="551296"/>
          </a:xfrm>
          <a:prstGeom prst="rect">
            <a:avLst/>
          </a:prstGeom>
        </p:spPr>
      </p:pic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-1" y="186496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81191" y="186496"/>
            <a:ext cx="11029616" cy="763164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70463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0" y="5881035"/>
            <a:ext cx="12192000" cy="51976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9A1901-E707-4344-9EC8-CBF93B56F5F0}" type="datetime1">
              <a:rPr lang="en-US" smtClean="0">
                <a:solidFill>
                  <a:prstClr val="white"/>
                </a:solidFill>
              </a:rPr>
              <a:t>11/9/2018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2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0" y="5881035"/>
            <a:ext cx="12192000" cy="51976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DE570-0F45-4491-B95F-24BC245FEA05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1040421"/>
            <a:ext cx="5422390" cy="48206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1040421"/>
            <a:ext cx="5422392" cy="48206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A580-9D6D-414D-ABD9-4E828BC570EF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F37CAF-2643-674B-85FB-0DE7DD3AD728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86496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186496"/>
            <a:ext cx="11029616" cy="763164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5034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1038117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1626670"/>
            <a:ext cx="5393100" cy="4234382"/>
          </a:xfrm>
        </p:spPr>
        <p:txBody>
          <a:bodyPr anchor="t">
            <a:normAutofit/>
          </a:bodyPr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1025921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1626670"/>
            <a:ext cx="5393100" cy="4234381"/>
          </a:xfrm>
        </p:spPr>
        <p:txBody>
          <a:bodyPr anchor="t">
            <a:normAutofit/>
          </a:bodyPr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097-98C6-4676-B727-D71D48D321A2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CD9806-27EA-9841-B79C-9277EBD34852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88427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2" y="176871"/>
            <a:ext cx="11029616" cy="765095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5938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44F9-2DB0-4BA9-865B-E67AE5F31DE0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F7650-0C37-DF44-9182-7008687AAA3D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78802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1BB5287-CF95-1545-AA98-1F7F64D0A3BA}"/>
              </a:ext>
            </a:extLst>
          </p:cNvPr>
          <p:cNvSpPr txBox="1">
            <a:spLocks/>
          </p:cNvSpPr>
          <p:nvPr userDrawn="1"/>
        </p:nvSpPr>
        <p:spPr>
          <a:xfrm>
            <a:off x="581192" y="176871"/>
            <a:ext cx="11029616" cy="765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>
                <a:solidFill>
                  <a:prstClr val="white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235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8CBB-06AE-4A06-B1DE-42DCFAB87F7D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177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0" y="5141973"/>
            <a:ext cx="12192000" cy="1274702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8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6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43C79C-88FC-4AF8-840D-30EABA952361}" type="datetime1">
              <a:rPr lang="en-US" smtClean="0">
                <a:solidFill>
                  <a:prstClr val="white"/>
                </a:solidFill>
              </a:rPr>
              <a:t>11/9/2018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9127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CCF-E26B-4237-AD76-09CFA5DE2526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8689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CBE16A-FEF4-8248-B10E-50FCCEC53B9C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78802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1097280"/>
            <a:ext cx="11029616" cy="4761517"/>
          </a:xfrm>
        </p:spPr>
        <p:txBody>
          <a:bodyPr vert="eaVert" anchor="t"/>
          <a:lstStyle>
            <a:lvl1pPr algn="l">
              <a:defRPr>
                <a:latin typeface="Arial" charset="0"/>
                <a:ea typeface="Arial" charset="0"/>
                <a:cs typeface="Arial" charset="0"/>
              </a:defRPr>
            </a:lvl1pPr>
            <a:lvl2pPr algn="l">
              <a:defRPr>
                <a:latin typeface="Arial" charset="0"/>
                <a:ea typeface="Arial" charset="0"/>
                <a:cs typeface="Arial" charset="0"/>
              </a:defRPr>
            </a:lvl2pPr>
            <a:lvl3pPr algn="l">
              <a:defRPr>
                <a:latin typeface="Arial" charset="0"/>
                <a:ea typeface="Arial" charset="0"/>
                <a:cs typeface="Arial" charset="0"/>
              </a:defRPr>
            </a:lvl3pPr>
            <a:lvl4pPr algn="l">
              <a:defRPr>
                <a:latin typeface="Arial" charset="0"/>
                <a:ea typeface="Arial" charset="0"/>
                <a:cs typeface="Arial" charset="0"/>
              </a:defRPr>
            </a:lvl4pPr>
            <a:lvl5pPr algn="l"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F9F5-3485-4820-BCA3-16F94529FAA9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05F47B-9043-6E4A-8336-9030496BD79C}"/>
              </a:ext>
            </a:extLst>
          </p:cNvPr>
          <p:cNvSpPr txBox="1">
            <a:spLocks/>
          </p:cNvSpPr>
          <p:nvPr userDrawn="1"/>
        </p:nvSpPr>
        <p:spPr>
          <a:xfrm>
            <a:off x="581192" y="176871"/>
            <a:ext cx="11029616" cy="765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>
                <a:solidFill>
                  <a:prstClr val="white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12091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0934298" y="0"/>
            <a:ext cx="1152927" cy="5858799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34299" y="675726"/>
            <a:ext cx="1152926" cy="5183073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96254"/>
            <a:ext cx="10063123" cy="5762546"/>
          </a:xfrm>
        </p:spPr>
        <p:txBody>
          <a:bodyPr vert="eaVert" anchor="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CAC69A-BB2B-4EC2-B67F-2A8C898C0CD6}" type="datetime1">
              <a:rPr lang="en-US" smtClean="0">
                <a:solidFill>
                  <a:prstClr val="white"/>
                </a:solidFill>
              </a:rPr>
              <a:t>11/9/2018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821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65" y="5379522"/>
            <a:ext cx="1350536" cy="10229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530AC4-37A2-A245-A422-53A000CC29CF}"/>
              </a:ext>
            </a:extLst>
          </p:cNvPr>
          <p:cNvSpPr/>
          <p:nvPr userDrawn="1"/>
        </p:nvSpPr>
        <p:spPr>
          <a:xfrm>
            <a:off x="1886552" y="5951811"/>
            <a:ext cx="10305448" cy="36512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51753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65" y="5379522"/>
            <a:ext cx="1350536" cy="10229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530AC4-37A2-A245-A422-53A000CC29CF}"/>
              </a:ext>
            </a:extLst>
          </p:cNvPr>
          <p:cNvSpPr/>
          <p:nvPr userDrawn="1"/>
        </p:nvSpPr>
        <p:spPr>
          <a:xfrm>
            <a:off x="1886552" y="5951811"/>
            <a:ext cx="10305448" cy="365125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EAB523-8441-8E47-A551-BB5115C080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63" y="3086693"/>
            <a:ext cx="396135" cy="3961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44279B-6F05-6B46-8C28-2FFA3C5CBCA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3779198"/>
            <a:ext cx="394252" cy="3942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584532-E2D1-3A46-9F40-9F219780C9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3095483"/>
            <a:ext cx="396135" cy="3961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187BF4-91DB-5A4D-9915-AAD94F00B1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392" y="3778257"/>
            <a:ext cx="395193" cy="395193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862142C8-2D30-D84C-AC03-95682265C022}"/>
              </a:ext>
            </a:extLst>
          </p:cNvPr>
          <p:cNvSpPr txBox="1">
            <a:spLocks/>
          </p:cNvSpPr>
          <p:nvPr userDrawn="1"/>
        </p:nvSpPr>
        <p:spPr>
          <a:xfrm>
            <a:off x="977326" y="3094191"/>
            <a:ext cx="1730276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/>
              </a:buClr>
            </a:pPr>
            <a:r>
              <a:rPr lang="en-US">
                <a:solidFill>
                  <a:prstClr val="black"/>
                </a:solidFill>
              </a:rPr>
              <a:t>@</a:t>
            </a:r>
            <a:r>
              <a:rPr lang="en-US" err="1">
                <a:solidFill>
                  <a:prstClr val="black"/>
                </a:solidFill>
              </a:rPr>
              <a:t>CondoAuthON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122069A-2068-4047-B759-D2A71D20157F}"/>
              </a:ext>
            </a:extLst>
          </p:cNvPr>
          <p:cNvSpPr txBox="1">
            <a:spLocks/>
          </p:cNvSpPr>
          <p:nvPr userDrawn="1"/>
        </p:nvSpPr>
        <p:spPr>
          <a:xfrm>
            <a:off x="3431597" y="3135805"/>
            <a:ext cx="3982993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/>
              </a:buClr>
            </a:pPr>
            <a:r>
              <a:rPr lang="en-US">
                <a:solidFill>
                  <a:prstClr val="black"/>
                </a:solidFill>
              </a:rPr>
              <a:t>@</a:t>
            </a:r>
            <a:r>
              <a:rPr lang="en-US" err="1">
                <a:solidFill>
                  <a:prstClr val="black"/>
                </a:solidFill>
              </a:rPr>
              <a:t>CondominiumAuthorityOntario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F2DA37-2896-6843-906A-F178F06BE175}"/>
              </a:ext>
            </a:extLst>
          </p:cNvPr>
          <p:cNvSpPr txBox="1">
            <a:spLocks/>
          </p:cNvSpPr>
          <p:nvPr userDrawn="1"/>
        </p:nvSpPr>
        <p:spPr>
          <a:xfrm>
            <a:off x="975443" y="3782114"/>
            <a:ext cx="4451322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/>
              </a:buClr>
            </a:pPr>
            <a:r>
              <a:rPr lang="en-US">
                <a:solidFill>
                  <a:prstClr val="black"/>
                </a:solidFill>
              </a:rPr>
              <a:t>Condominium Authority of Ontario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4C8C0C8-6A42-FF44-A655-4F01096C9EAB}"/>
              </a:ext>
            </a:extLst>
          </p:cNvPr>
          <p:cNvSpPr txBox="1">
            <a:spLocks/>
          </p:cNvSpPr>
          <p:nvPr userDrawn="1"/>
        </p:nvSpPr>
        <p:spPr>
          <a:xfrm>
            <a:off x="4911584" y="3783128"/>
            <a:ext cx="4056129" cy="381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/>
              </a:buClr>
            </a:pPr>
            <a:r>
              <a:rPr lang="en-US">
                <a:solidFill>
                  <a:prstClr val="black"/>
                </a:solidFill>
              </a:rPr>
              <a:t>Condominium Authority of Ontario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6F6A2D0-DA87-0640-8E78-67F0C1AD2420}"/>
              </a:ext>
            </a:extLst>
          </p:cNvPr>
          <p:cNvCxnSpPr/>
          <p:nvPr userDrawn="1"/>
        </p:nvCxnSpPr>
        <p:spPr>
          <a:xfrm>
            <a:off x="288235" y="2932050"/>
            <a:ext cx="11598965" cy="0"/>
          </a:xfrm>
          <a:prstGeom prst="line">
            <a:avLst/>
          </a:prstGeom>
          <a:ln>
            <a:solidFill>
              <a:srgbClr val="100D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4A71B61-1939-7748-8DFA-F415839A1F5F}"/>
              </a:ext>
            </a:extLst>
          </p:cNvPr>
          <p:cNvSpPr txBox="1"/>
          <p:nvPr userDrawn="1"/>
        </p:nvSpPr>
        <p:spPr>
          <a:xfrm>
            <a:off x="491739" y="1872867"/>
            <a:ext cx="7389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www.condoauthorityontario.ca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info@condoauthorityontario.ca</a:t>
            </a: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A18F94-52EC-2F4D-A7A4-AE0A743E2C39}"/>
              </a:ext>
            </a:extLst>
          </p:cNvPr>
          <p:cNvSpPr txBox="1"/>
          <p:nvPr userDrawn="1"/>
        </p:nvSpPr>
        <p:spPr>
          <a:xfrm>
            <a:off x="491739" y="1073145"/>
            <a:ext cx="9974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26442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1040421"/>
            <a:ext cx="5422390" cy="48206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1040421"/>
            <a:ext cx="5422392" cy="48206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23B-F880-4C01-A1DF-C90FC59AB3CB}" type="datetime1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F37CAF-2643-674B-85FB-0DE7DD3AD728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86496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186496"/>
            <a:ext cx="11029616" cy="763164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1038117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1626670"/>
            <a:ext cx="5393100" cy="4234382"/>
          </a:xfrm>
        </p:spPr>
        <p:txBody>
          <a:bodyPr anchor="t">
            <a:normAutofit/>
          </a:bodyPr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1025921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1626670"/>
            <a:ext cx="5393100" cy="4234381"/>
          </a:xfrm>
        </p:spPr>
        <p:txBody>
          <a:bodyPr anchor="t">
            <a:normAutofit/>
          </a:bodyPr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8E68-CE82-4579-ABBD-04E06656B9EB}" type="datetime1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CD9806-27EA-9841-B79C-9277EBD34852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88427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2" y="176871"/>
            <a:ext cx="11029616" cy="765095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3025-6BEB-496F-9AE3-0465D5168062}" type="datetime1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F7650-0C37-DF44-9182-7008687AAA3D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78802"/>
            <a:ext cx="12192000" cy="763164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1BB5287-CF95-1545-AA98-1F7F64D0A3BA}"/>
              </a:ext>
            </a:extLst>
          </p:cNvPr>
          <p:cNvSpPr txBox="1">
            <a:spLocks/>
          </p:cNvSpPr>
          <p:nvPr userDrawn="1"/>
        </p:nvSpPr>
        <p:spPr>
          <a:xfrm>
            <a:off x="581192" y="176871"/>
            <a:ext cx="11029616" cy="765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014-D371-4DE8-9278-42D4D3D3A0E3}" type="datetime1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0" y="5141973"/>
            <a:ext cx="12192000" cy="1274702"/>
          </a:xfrm>
          <a:prstGeom prst="rect">
            <a:avLst/>
          </a:prstGeom>
          <a:solidFill>
            <a:srgbClr val="100D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8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6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2C8AB95-4A07-4205-9B74-E9A9CFC46F0E}" type="datetime1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04BC-33C1-462D-BCDD-52F346DFAE27}" type="datetime1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5AC716C-CBE2-4CC3-9AB0-CB7BC69222BC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459148"/>
            <a:ext cx="12192000" cy="156476"/>
          </a:xfrm>
          <a:prstGeom prst="rect">
            <a:avLst/>
          </a:prstGeom>
          <a:solidFill>
            <a:srgbClr val="C5B6EB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611298"/>
            <a:ext cx="12192000" cy="38781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4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10" r:id="rId12"/>
    <p:sldLayoutId id="2147483753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F567E6C-6BED-42A3-A7E6-B11A21DCF16B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459148"/>
            <a:ext cx="12192000" cy="156476"/>
          </a:xfrm>
          <a:prstGeom prst="rect">
            <a:avLst/>
          </a:prstGeom>
          <a:solidFill>
            <a:srgbClr val="C5B6EB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611298"/>
            <a:ext cx="12192000" cy="38781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9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6DDB313-1542-494D-B348-5EAA02E25529}" type="datetime1">
              <a:rPr lang="en-US" smtClean="0">
                <a:solidFill>
                  <a:prstClr val="black"/>
                </a:solidFill>
              </a:rPr>
              <a:t>11/9/2018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459148"/>
            <a:ext cx="12192000" cy="156476"/>
          </a:xfrm>
          <a:prstGeom prst="rect">
            <a:avLst/>
          </a:prstGeom>
          <a:solidFill>
            <a:srgbClr val="C5B6EB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611298"/>
            <a:ext cx="12192000" cy="38781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9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62B60551-35AF-C440-ABD4-E4B0E5069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3586266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rgbClr val="002060"/>
                </a:solidFill>
              </a:rPr>
              <a:t>Soar Annual conference 2018 - September 27, 2018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D34FF5F-B1E3-4F43-9771-E6CBCC7641DE}"/>
              </a:ext>
            </a:extLst>
          </p:cNvPr>
          <p:cNvSpPr txBox="1">
            <a:spLocks/>
          </p:cNvSpPr>
          <p:nvPr/>
        </p:nvSpPr>
        <p:spPr>
          <a:xfrm>
            <a:off x="806306" y="3928114"/>
            <a:ext cx="10993549" cy="58510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56D3188-E485-9249-910C-B77487F57E77}"/>
              </a:ext>
            </a:extLst>
          </p:cNvPr>
          <p:cNvSpPr txBox="1">
            <a:spLocks/>
          </p:cNvSpPr>
          <p:nvPr/>
        </p:nvSpPr>
        <p:spPr>
          <a:xfrm>
            <a:off x="599227" y="2080883"/>
            <a:ext cx="10993549" cy="98944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CA" sz="3200" b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#1: Living in the Future of Online Dispute Resolution – The Condominium Authority Tribunal</a:t>
            </a:r>
            <a:endParaRPr lang="en-US" sz="2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8BDCF0-0D18-40A6-9945-BEAF10947BB4}"/>
              </a:ext>
            </a:extLst>
          </p:cNvPr>
          <p:cNvSpPr/>
          <p:nvPr/>
        </p:nvSpPr>
        <p:spPr>
          <a:xfrm>
            <a:off x="392145" y="4219016"/>
            <a:ext cx="11407714" cy="13234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 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 Darling, Chair, Condominium Authority Tribunal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Keegan Ferreira, Deputy Registrar &amp; Director, Tribunal Operations, 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Condominium Authority of Ontario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52B69A-D06B-4F21-A3A5-3E495422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0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76FD1F-C555-4A0C-AA4B-1276AB143406}"/>
              </a:ext>
            </a:extLst>
          </p:cNvPr>
          <p:cNvSpPr/>
          <p:nvPr/>
        </p:nvSpPr>
        <p:spPr>
          <a:xfrm>
            <a:off x="-1" y="921997"/>
            <a:ext cx="12192000" cy="557433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0EFF5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FC2750-22EC-5B4A-BC5B-EB72FED8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none" dirty="0"/>
              <a:t>COMPLEX ISSUES, INNOVATIVE APPROACH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51B9D7-D454-465A-B584-B9A9287491D7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04F181-C8D9-4D38-9155-0048B3A66739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ADAC081-2B3D-4E8C-8805-99666035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9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02E8754B-8F06-4C69-9A91-9CCD9CE854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8" y="1099027"/>
            <a:ext cx="11979182" cy="52479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F5F03CD-D1D5-4119-8D87-862842E80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08" y="5370491"/>
            <a:ext cx="984608" cy="82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2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A2278A-F76E-435B-B05C-BC08E630A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b="1" dirty="0"/>
              <a:t>guided steps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FC408A-4F9E-4260-A9A5-68858ABC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0CB2877-BE5B-4893-83D1-BA3D0414E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164" y="1088322"/>
            <a:ext cx="6503669" cy="52970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593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3B6D36-8D3A-9643-A5B0-AF9944E0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480641"/>
            <a:ext cx="11029616" cy="412922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CANADA’s first fully online tribunal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E482A-F329-453C-9EA1-068DCCA1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BE837B-8758-405C-91C9-4F3137347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69" y="1074232"/>
            <a:ext cx="11402861" cy="53031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0FAB3E-7A93-455D-9105-4BCA71CCCB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569" y="5374491"/>
            <a:ext cx="971166" cy="81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5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06D95D-D0EA-405D-A737-250E631E5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Integrated Issue and dispute resolution results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E077FF-67A0-4A6B-97E9-75F34B54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7D067A-D8C5-463A-912A-662C2B1E0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578" y="1017327"/>
            <a:ext cx="7961289" cy="54107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359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DE0081-6AFC-4BF0-AD7A-2BD5DCCD4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371" y="1042672"/>
            <a:ext cx="6661436" cy="48161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4000" b="1" dirty="0">
                <a:latin typeface="Arial" panose="020B0604020202020204" pitchFamily="34" charset="0"/>
                <a:cs typeface="Arial" panose="020B0604020202020204" pitchFamily="34" charset="0"/>
              </a:rPr>
              <a:t>Fair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>
                <a:latin typeface="Arial" panose="020B0604020202020204" pitchFamily="34" charset="0"/>
                <a:cs typeface="Arial" panose="020B0604020202020204" pitchFamily="34" charset="0"/>
              </a:rPr>
              <a:t>Timely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>
                <a:latin typeface="Arial" panose="020B0604020202020204" pitchFamily="34" charset="0"/>
                <a:cs typeface="Arial" panose="020B0604020202020204" pitchFamily="34" charset="0"/>
              </a:rPr>
              <a:t>Participatory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>
                <a:latin typeface="Arial" panose="020B0604020202020204" pitchFamily="34" charset="0"/>
                <a:cs typeface="Arial" panose="020B0604020202020204" pitchFamily="34" charset="0"/>
              </a:rPr>
              <a:t>Accessible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>
                <a:latin typeface="Arial" panose="020B0604020202020204" pitchFamily="34" charset="0"/>
                <a:cs typeface="Arial" panose="020B0604020202020204" pitchFamily="34" charset="0"/>
              </a:rPr>
              <a:t>Predictable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45D1A4-C1FD-41C6-A26A-4F572FC2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ADA7BD-B8A8-4160-AB9B-38478C3F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The five principles</a:t>
            </a:r>
          </a:p>
        </p:txBody>
      </p:sp>
      <p:pic>
        <p:nvPicPr>
          <p:cNvPr id="6" name="Graphic 5" descr="Team">
            <a:extLst>
              <a:ext uri="{FF2B5EF4-FFF2-40B4-BE49-F238E27FC236}">
                <a16:creationId xmlns:a16="http://schemas.microsoft.com/office/drawing/2014/main" id="{3C994291-43AC-49C5-A8B1-2A1E1F167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6171" y="2993535"/>
            <a:ext cx="914400" cy="914400"/>
          </a:xfrm>
          <a:prstGeom prst="rect">
            <a:avLst/>
          </a:prstGeom>
        </p:spPr>
      </p:pic>
      <p:pic>
        <p:nvPicPr>
          <p:cNvPr id="14" name="Graphic 13" descr="Alarm Clock">
            <a:extLst>
              <a:ext uri="{FF2B5EF4-FFF2-40B4-BE49-F238E27FC236}">
                <a16:creationId xmlns:a16="http://schemas.microsoft.com/office/drawing/2014/main" id="{2B485FA1-042A-477F-9249-46B8AE65C9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76171" y="2079135"/>
            <a:ext cx="914400" cy="914400"/>
          </a:xfrm>
          <a:prstGeom prst="rect">
            <a:avLst/>
          </a:prstGeom>
        </p:spPr>
      </p:pic>
      <p:pic>
        <p:nvPicPr>
          <p:cNvPr id="16" name="Graphic 15" descr="Brain in head">
            <a:extLst>
              <a:ext uri="{FF2B5EF4-FFF2-40B4-BE49-F238E27FC236}">
                <a16:creationId xmlns:a16="http://schemas.microsoft.com/office/drawing/2014/main" id="{C820A9D5-A79D-4B48-997D-9E575DA6B2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76171" y="4778865"/>
            <a:ext cx="914400" cy="914400"/>
          </a:xfrm>
          <a:prstGeom prst="rect">
            <a:avLst/>
          </a:prstGeom>
        </p:spPr>
      </p:pic>
      <p:pic>
        <p:nvPicPr>
          <p:cNvPr id="18" name="Graphic 17" descr="Scales of Justice">
            <a:extLst>
              <a:ext uri="{FF2B5EF4-FFF2-40B4-BE49-F238E27FC236}">
                <a16:creationId xmlns:a16="http://schemas.microsoft.com/office/drawing/2014/main" id="{E513A4D7-F4E1-432B-914A-F7839C91F4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5199" y="1164735"/>
            <a:ext cx="914400" cy="914400"/>
          </a:xfrm>
          <a:prstGeom prst="rect">
            <a:avLst/>
          </a:prstGeom>
        </p:spPr>
      </p:pic>
      <p:pic>
        <p:nvPicPr>
          <p:cNvPr id="1026" name="Picture 2" descr="white line figure of a person leaning forward, arm raised to propel a wheelchair, blue background">
            <a:extLst>
              <a:ext uri="{FF2B5EF4-FFF2-40B4-BE49-F238E27FC236}">
                <a16:creationId xmlns:a16="http://schemas.microsoft.com/office/drawing/2014/main" id="{604AC4A3-0E4E-46AE-B4B2-B83E6B1CD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biLevel thresh="7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135" y="3937871"/>
            <a:ext cx="884464" cy="8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77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DE0081-6AFC-4BF0-AD7A-2BD5DCCD4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345" y="1042672"/>
            <a:ext cx="10405462" cy="48161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C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>
                <a:latin typeface="Arial" panose="020B0604020202020204" pitchFamily="34" charset="0"/>
                <a:cs typeface="Arial" panose="020B0604020202020204" pitchFamily="34" charset="0"/>
              </a:rPr>
              <a:t>Multi-party disputes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>
                <a:latin typeface="Arial" panose="020B0604020202020204" pitchFamily="34" charset="0"/>
                <a:cs typeface="Arial" panose="020B0604020202020204" pitchFamily="34" charset="0"/>
              </a:rPr>
              <a:t>Witness portal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>
                <a:latin typeface="Arial" panose="020B0604020202020204" pitchFamily="34" charset="0"/>
                <a:cs typeface="Arial" panose="020B0604020202020204" pitchFamily="34" charset="0"/>
              </a:rPr>
              <a:t>Integrated audio/videoconferencing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>
                <a:latin typeface="Arial" panose="020B0604020202020204" pitchFamily="34" charset="0"/>
                <a:cs typeface="Arial" panose="020B0604020202020204" pitchFamily="34" charset="0"/>
              </a:rPr>
              <a:t>Combining and severing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4000" b="1" dirty="0">
                <a:latin typeface="Arial" panose="020B0604020202020204" pitchFamily="34" charset="0"/>
                <a:cs typeface="Arial" panose="020B0604020202020204" pitchFamily="34" charset="0"/>
              </a:rPr>
              <a:t>Expanded analytics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45D1A4-C1FD-41C6-A26A-4F572FC2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ADA7BD-B8A8-4160-AB9B-38478C3F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What’s Ahead</a:t>
            </a:r>
          </a:p>
        </p:txBody>
      </p:sp>
    </p:spTree>
    <p:extLst>
      <p:ext uri="{BB962C8B-B14F-4D97-AF65-F5344CB8AC3E}">
        <p14:creationId xmlns:p14="http://schemas.microsoft.com/office/powerpoint/2010/main" val="362293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58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1_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3.xml><?xml version="1.0" encoding="utf-8"?>
<a:theme xmlns:a="http://schemas.openxmlformats.org/drawingml/2006/main" name="2_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87</Words>
  <Application>Microsoft Office PowerPoint</Application>
  <PresentationFormat>Widescreen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Wingdings 2</vt:lpstr>
      <vt:lpstr>Dividend</vt:lpstr>
      <vt:lpstr>1_Dividend</vt:lpstr>
      <vt:lpstr>2_Dividend</vt:lpstr>
      <vt:lpstr>PowerPoint Presentation</vt:lpstr>
      <vt:lpstr>COMPLEX ISSUES, INNOVATIVE APPROACH</vt:lpstr>
      <vt:lpstr>guided steps</vt:lpstr>
      <vt:lpstr>CANADA’s first fully online tribunal</vt:lpstr>
      <vt:lpstr>Integrated Issue and dispute resolution results</vt:lpstr>
      <vt:lpstr>The five principles</vt:lpstr>
      <vt:lpstr>What’s Ahead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Farzana Bhatty</dc:creator>
  <cp:lastModifiedBy>Daphne Simon</cp:lastModifiedBy>
  <cp:revision>27</cp:revision>
  <cp:lastPrinted>2018-09-06T15:23:10Z</cp:lastPrinted>
  <dcterms:created xsi:type="dcterms:W3CDTF">1601-01-01T00:00:00Z</dcterms:created>
  <dcterms:modified xsi:type="dcterms:W3CDTF">2018-11-09T17:14:53Z</dcterms:modified>
</cp:coreProperties>
</file>