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327" r:id="rId5"/>
    <p:sldId id="328" r:id="rId6"/>
    <p:sldId id="329" r:id="rId7"/>
    <p:sldId id="324" r:id="rId8"/>
    <p:sldId id="330" r:id="rId9"/>
    <p:sldId id="333" r:id="rId10"/>
    <p:sldId id="334" r:id="rId11"/>
    <p:sldId id="335" r:id="rId12"/>
    <p:sldId id="336" r:id="rId13"/>
    <p:sldId id="319" r:id="rId14"/>
    <p:sldId id="321" r:id="rId15"/>
    <p:sldId id="337" r:id="rId16"/>
    <p:sldId id="33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194" autoAdjust="0"/>
  </p:normalViewPr>
  <p:slideViewPr>
    <p:cSldViewPr>
      <p:cViewPr varScale="1">
        <p:scale>
          <a:sx n="48" d="100"/>
          <a:sy n="48" d="100"/>
        </p:scale>
        <p:origin x="1364" y="2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B163E4-4F45-4DD2-ADF9-93DC1E479925}" type="doc">
      <dgm:prSet loTypeId="urn:microsoft.com/office/officeart/2005/8/layout/default" loCatId="list" qsTypeId="urn:microsoft.com/office/officeart/2005/8/quickstyle/simple4" qsCatId="simple" csTypeId="urn:microsoft.com/office/officeart/2005/8/colors/accent3_2" csCatId="accent3" phldr="1"/>
      <dgm:spPr/>
      <dgm:t>
        <a:bodyPr/>
        <a:lstStyle/>
        <a:p>
          <a:endParaRPr lang="en-US"/>
        </a:p>
      </dgm:t>
    </dgm:pt>
    <dgm:pt modelId="{3D2BFA91-7FEA-4884-B8A6-B615520D76F0}">
      <dgm:prSet/>
      <dgm:spPr/>
      <dgm:t>
        <a:bodyPr/>
        <a:lstStyle/>
        <a:p>
          <a:r>
            <a:rPr lang="en-US" dirty="0">
              <a:latin typeface="Arial" panose="020B0604020202020204" pitchFamily="34" charset="0"/>
              <a:cs typeface="Arial" panose="020B0604020202020204" pitchFamily="34" charset="0"/>
            </a:rPr>
            <a:t>The Tribunal was established in 1985 as the Workers’ Compensation Appeals Tribunal (WCAT):  Founding Chair, Dr. S.R. Ellis, KC (Ron Ellis).</a:t>
          </a:r>
        </a:p>
      </dgm:t>
    </dgm:pt>
    <dgm:pt modelId="{7016D288-FBE1-4A74-85AE-5597B6AF7DAF}" type="parTrans" cxnId="{CFAA5F1B-F13D-4AC0-998A-2059548AF79E}">
      <dgm:prSet/>
      <dgm:spPr/>
      <dgm:t>
        <a:bodyPr/>
        <a:lstStyle/>
        <a:p>
          <a:endParaRPr lang="en-US"/>
        </a:p>
      </dgm:t>
    </dgm:pt>
    <dgm:pt modelId="{2530BB11-54DF-4436-B955-A8D98BF46F42}" type="sibTrans" cxnId="{CFAA5F1B-F13D-4AC0-998A-2059548AF79E}">
      <dgm:prSet/>
      <dgm:spPr/>
      <dgm:t>
        <a:bodyPr/>
        <a:lstStyle/>
        <a:p>
          <a:endParaRPr lang="en-US"/>
        </a:p>
      </dgm:t>
    </dgm:pt>
    <dgm:pt modelId="{5DCCF55F-13D2-414C-8006-5022D471C75A}">
      <dgm:prSet/>
      <dgm:spPr/>
      <dgm:t>
        <a:bodyPr/>
        <a:lstStyle/>
        <a:p>
          <a:r>
            <a:rPr lang="en-CA" dirty="0">
              <a:latin typeface="Arial" panose="020B0604020202020204" pitchFamily="34" charset="0"/>
              <a:cs typeface="Arial" panose="020B0604020202020204" pitchFamily="34" charset="0"/>
            </a:rPr>
            <a:t>The First Annual Report describes consultations between the Chair, the Alternate Chair and a group of representatives of worker and employer constituency organizations called the </a:t>
          </a:r>
          <a:r>
            <a:rPr lang="en-CA" b="0" u="sng" dirty="0">
              <a:latin typeface="Arial" panose="020B0604020202020204" pitchFamily="34" charset="0"/>
              <a:cs typeface="Arial" panose="020B0604020202020204" pitchFamily="34" charset="0"/>
            </a:rPr>
            <a:t>Advisory Group.</a:t>
          </a:r>
          <a:endParaRPr lang="en-US" b="0" u="sng" dirty="0">
            <a:latin typeface="Arial" panose="020B0604020202020204" pitchFamily="34" charset="0"/>
            <a:cs typeface="Arial" panose="020B0604020202020204" pitchFamily="34" charset="0"/>
          </a:endParaRPr>
        </a:p>
      </dgm:t>
    </dgm:pt>
    <dgm:pt modelId="{65D5B6FD-176A-44EA-82D1-ADF70221ED23}" type="parTrans" cxnId="{C521759D-4EB4-48FA-A8D1-96D518753621}">
      <dgm:prSet/>
      <dgm:spPr/>
      <dgm:t>
        <a:bodyPr/>
        <a:lstStyle/>
        <a:p>
          <a:endParaRPr lang="en-US"/>
        </a:p>
      </dgm:t>
    </dgm:pt>
    <dgm:pt modelId="{B7E64DD4-336E-4817-B5A0-C0A814D25815}" type="sibTrans" cxnId="{C521759D-4EB4-48FA-A8D1-96D518753621}">
      <dgm:prSet/>
      <dgm:spPr/>
      <dgm:t>
        <a:bodyPr/>
        <a:lstStyle/>
        <a:p>
          <a:endParaRPr lang="en-US"/>
        </a:p>
      </dgm:t>
    </dgm:pt>
    <dgm:pt modelId="{5278474E-9F84-4CCC-AEA8-94DF8D8BDFC7}">
      <dgm:prSet/>
      <dgm:spPr/>
      <dgm:t>
        <a:bodyPr/>
        <a:lstStyle/>
        <a:p>
          <a:r>
            <a:rPr lang="en-CA" dirty="0">
              <a:latin typeface="Arial" panose="020B0604020202020204" pitchFamily="34" charset="0"/>
              <a:cs typeface="Arial" panose="020B0604020202020204" pitchFamily="34" charset="0"/>
            </a:rPr>
            <a:t>The Advisory Group was a forum where information about the planning for the Tribunal could be shared with major players in various constituencies to keep them apprised of the nature of the plans as they developed and providing an opportunity to provide input.</a:t>
          </a:r>
          <a:endParaRPr lang="en-US" dirty="0">
            <a:latin typeface="Arial" panose="020B0604020202020204" pitchFamily="34" charset="0"/>
            <a:cs typeface="Arial" panose="020B0604020202020204" pitchFamily="34" charset="0"/>
          </a:endParaRPr>
        </a:p>
      </dgm:t>
    </dgm:pt>
    <dgm:pt modelId="{6410C859-E4D6-48F0-B9BE-F68162CB79F0}" type="parTrans" cxnId="{CC400FFB-6368-467E-B354-EA16EC631428}">
      <dgm:prSet/>
      <dgm:spPr/>
      <dgm:t>
        <a:bodyPr/>
        <a:lstStyle/>
        <a:p>
          <a:endParaRPr lang="en-US"/>
        </a:p>
      </dgm:t>
    </dgm:pt>
    <dgm:pt modelId="{48D43927-2E8D-451D-9065-80F2B4979A34}" type="sibTrans" cxnId="{CC400FFB-6368-467E-B354-EA16EC631428}">
      <dgm:prSet/>
      <dgm:spPr/>
      <dgm:t>
        <a:bodyPr/>
        <a:lstStyle/>
        <a:p>
          <a:endParaRPr lang="en-US"/>
        </a:p>
      </dgm:t>
    </dgm:pt>
    <dgm:pt modelId="{39E2BF0E-01C3-4918-A88D-D78CDC6C03C0}">
      <dgm:prSet/>
      <dgm:spPr/>
      <dgm:t>
        <a:bodyPr/>
        <a:lstStyle/>
        <a:p>
          <a:r>
            <a:rPr lang="en-CA" dirty="0">
              <a:latin typeface="Arial" panose="020B0604020202020204" pitchFamily="34" charset="0"/>
              <a:cs typeface="Arial" panose="020B0604020202020204" pitchFamily="34" charset="0"/>
            </a:rPr>
            <a:t>The advice from the Advisory Group was influential in many of the choices the Tribunal made as it developed its processes and procedures.</a:t>
          </a:r>
          <a:endParaRPr lang="en-US" dirty="0">
            <a:latin typeface="Arial" panose="020B0604020202020204" pitchFamily="34" charset="0"/>
            <a:cs typeface="Arial" panose="020B0604020202020204" pitchFamily="34" charset="0"/>
          </a:endParaRPr>
        </a:p>
      </dgm:t>
    </dgm:pt>
    <dgm:pt modelId="{32419B4C-4A19-4584-AB53-47A84DF18CE9}" type="parTrans" cxnId="{ECCCA3FE-2B75-4F94-A9F1-9F8FBDE2035F}">
      <dgm:prSet/>
      <dgm:spPr/>
      <dgm:t>
        <a:bodyPr/>
        <a:lstStyle/>
        <a:p>
          <a:endParaRPr lang="en-US"/>
        </a:p>
      </dgm:t>
    </dgm:pt>
    <dgm:pt modelId="{E41ACD6A-11BA-4656-8007-AD2E2B2C1435}" type="sibTrans" cxnId="{ECCCA3FE-2B75-4F94-A9F1-9F8FBDE2035F}">
      <dgm:prSet/>
      <dgm:spPr/>
      <dgm:t>
        <a:bodyPr/>
        <a:lstStyle/>
        <a:p>
          <a:endParaRPr lang="en-US"/>
        </a:p>
      </dgm:t>
    </dgm:pt>
    <dgm:pt modelId="{377FA980-55DA-45BD-AE88-65D6CA46A924}">
      <dgm:prSet/>
      <dgm:spPr/>
      <dgm:t>
        <a:bodyPr/>
        <a:lstStyle/>
        <a:p>
          <a:r>
            <a:rPr lang="en-CA" dirty="0">
              <a:latin typeface="Arial" panose="020B0604020202020204" pitchFamily="34" charset="0"/>
              <a:cs typeface="Arial" panose="020B0604020202020204" pitchFamily="34" charset="0"/>
            </a:rPr>
            <a:t>The Chair’s commitment to the Advisory Group was to provide full disclosure and to give careful and open-minded consideration to the views expressed at the meetings.</a:t>
          </a:r>
          <a:endParaRPr lang="en-US" dirty="0">
            <a:latin typeface="Arial" panose="020B0604020202020204" pitchFamily="34" charset="0"/>
            <a:cs typeface="Arial" panose="020B0604020202020204" pitchFamily="34" charset="0"/>
          </a:endParaRPr>
        </a:p>
      </dgm:t>
    </dgm:pt>
    <dgm:pt modelId="{95B1EFF1-2E68-4721-A93C-D2C1147BC0FD}" type="parTrans" cxnId="{95D31EFF-C7BE-4832-9EF4-84AF86E10659}">
      <dgm:prSet/>
      <dgm:spPr/>
      <dgm:t>
        <a:bodyPr/>
        <a:lstStyle/>
        <a:p>
          <a:endParaRPr lang="en-US"/>
        </a:p>
      </dgm:t>
    </dgm:pt>
    <dgm:pt modelId="{53AE3A41-7A71-43EA-91E3-12AF99CBFCBD}" type="sibTrans" cxnId="{95D31EFF-C7BE-4832-9EF4-84AF86E10659}">
      <dgm:prSet/>
      <dgm:spPr/>
      <dgm:t>
        <a:bodyPr/>
        <a:lstStyle/>
        <a:p>
          <a:endParaRPr lang="en-US"/>
        </a:p>
      </dgm:t>
    </dgm:pt>
    <dgm:pt modelId="{AE6318BB-88F9-469A-A4E3-55BEEE055753}">
      <dgm:prSet/>
      <dgm:spPr/>
      <dgm:t>
        <a:bodyPr/>
        <a:lstStyle/>
        <a:p>
          <a:r>
            <a:rPr lang="en-CA" dirty="0">
              <a:latin typeface="Arial" panose="020B0604020202020204" pitchFamily="34" charset="0"/>
              <a:cs typeface="Arial" panose="020B0604020202020204" pitchFamily="34" charset="0"/>
            </a:rPr>
            <a:t>The Tribunal reserved the right to finally make the decisions that would be required.</a:t>
          </a:r>
          <a:endParaRPr lang="en-US" dirty="0">
            <a:latin typeface="Arial" panose="020B0604020202020204" pitchFamily="34" charset="0"/>
            <a:cs typeface="Arial" panose="020B0604020202020204" pitchFamily="34" charset="0"/>
          </a:endParaRPr>
        </a:p>
      </dgm:t>
    </dgm:pt>
    <dgm:pt modelId="{60504197-07CD-4A7D-B60D-B0951DC9D5CB}" type="parTrans" cxnId="{6236D612-789B-41A5-AA65-1E535D9A9BD6}">
      <dgm:prSet/>
      <dgm:spPr/>
      <dgm:t>
        <a:bodyPr/>
        <a:lstStyle/>
        <a:p>
          <a:endParaRPr lang="en-US"/>
        </a:p>
      </dgm:t>
    </dgm:pt>
    <dgm:pt modelId="{F649ADFD-EF2F-4CA3-AE83-6FD78D3E51AE}" type="sibTrans" cxnId="{6236D612-789B-41A5-AA65-1E535D9A9BD6}">
      <dgm:prSet/>
      <dgm:spPr/>
      <dgm:t>
        <a:bodyPr/>
        <a:lstStyle/>
        <a:p>
          <a:endParaRPr lang="en-US"/>
        </a:p>
      </dgm:t>
    </dgm:pt>
    <dgm:pt modelId="{FCA4C271-E740-4744-B4F7-850E6911B2D3}" type="pres">
      <dgm:prSet presAssocID="{2EB163E4-4F45-4DD2-ADF9-93DC1E479925}" presName="diagram" presStyleCnt="0">
        <dgm:presLayoutVars>
          <dgm:dir/>
          <dgm:resizeHandles val="exact"/>
        </dgm:presLayoutVars>
      </dgm:prSet>
      <dgm:spPr/>
    </dgm:pt>
    <dgm:pt modelId="{32D63CA2-A305-4EE1-B873-A6EB13A7D6DE}" type="pres">
      <dgm:prSet presAssocID="{3D2BFA91-7FEA-4884-B8A6-B615520D76F0}" presName="node" presStyleLbl="node1" presStyleIdx="0" presStyleCnt="6">
        <dgm:presLayoutVars>
          <dgm:bulletEnabled val="1"/>
        </dgm:presLayoutVars>
      </dgm:prSet>
      <dgm:spPr/>
    </dgm:pt>
    <dgm:pt modelId="{040A4F64-D847-415D-A36E-D900BE5BBF2F}" type="pres">
      <dgm:prSet presAssocID="{2530BB11-54DF-4436-B955-A8D98BF46F42}" presName="sibTrans" presStyleCnt="0"/>
      <dgm:spPr/>
    </dgm:pt>
    <dgm:pt modelId="{1813BC26-0F8D-4F18-BEAF-D87394A9EFF1}" type="pres">
      <dgm:prSet presAssocID="{5DCCF55F-13D2-414C-8006-5022D471C75A}" presName="node" presStyleLbl="node1" presStyleIdx="1" presStyleCnt="6">
        <dgm:presLayoutVars>
          <dgm:bulletEnabled val="1"/>
        </dgm:presLayoutVars>
      </dgm:prSet>
      <dgm:spPr/>
    </dgm:pt>
    <dgm:pt modelId="{83E9A5B0-08AF-4C49-944E-21F5DC058AE6}" type="pres">
      <dgm:prSet presAssocID="{B7E64DD4-336E-4817-B5A0-C0A814D25815}" presName="sibTrans" presStyleCnt="0"/>
      <dgm:spPr/>
    </dgm:pt>
    <dgm:pt modelId="{82AB6DF3-DE11-40D2-B4DE-763E15920A30}" type="pres">
      <dgm:prSet presAssocID="{5278474E-9F84-4CCC-AEA8-94DF8D8BDFC7}" presName="node" presStyleLbl="node1" presStyleIdx="2" presStyleCnt="6">
        <dgm:presLayoutVars>
          <dgm:bulletEnabled val="1"/>
        </dgm:presLayoutVars>
      </dgm:prSet>
      <dgm:spPr/>
    </dgm:pt>
    <dgm:pt modelId="{A26EED0D-6060-4B6A-A978-9C2A13281BC3}" type="pres">
      <dgm:prSet presAssocID="{48D43927-2E8D-451D-9065-80F2B4979A34}" presName="sibTrans" presStyleCnt="0"/>
      <dgm:spPr/>
    </dgm:pt>
    <dgm:pt modelId="{12751DA8-7E35-43CF-BF1E-3312D300561C}" type="pres">
      <dgm:prSet presAssocID="{39E2BF0E-01C3-4918-A88D-D78CDC6C03C0}" presName="node" presStyleLbl="node1" presStyleIdx="3" presStyleCnt="6">
        <dgm:presLayoutVars>
          <dgm:bulletEnabled val="1"/>
        </dgm:presLayoutVars>
      </dgm:prSet>
      <dgm:spPr/>
    </dgm:pt>
    <dgm:pt modelId="{8FAEDEA7-0DCA-4186-B2F2-A05826804738}" type="pres">
      <dgm:prSet presAssocID="{E41ACD6A-11BA-4656-8007-AD2E2B2C1435}" presName="sibTrans" presStyleCnt="0"/>
      <dgm:spPr/>
    </dgm:pt>
    <dgm:pt modelId="{5BD69E52-2760-4BB7-B57A-F1311576A2B5}" type="pres">
      <dgm:prSet presAssocID="{377FA980-55DA-45BD-AE88-65D6CA46A924}" presName="node" presStyleLbl="node1" presStyleIdx="4" presStyleCnt="6">
        <dgm:presLayoutVars>
          <dgm:bulletEnabled val="1"/>
        </dgm:presLayoutVars>
      </dgm:prSet>
      <dgm:spPr/>
    </dgm:pt>
    <dgm:pt modelId="{C356E05F-AE9A-4335-B856-265F80234FF6}" type="pres">
      <dgm:prSet presAssocID="{53AE3A41-7A71-43EA-91E3-12AF99CBFCBD}" presName="sibTrans" presStyleCnt="0"/>
      <dgm:spPr/>
    </dgm:pt>
    <dgm:pt modelId="{5FB8B42B-FE38-41CC-974D-C5323D6247F9}" type="pres">
      <dgm:prSet presAssocID="{AE6318BB-88F9-469A-A4E3-55BEEE055753}" presName="node" presStyleLbl="node1" presStyleIdx="5" presStyleCnt="6">
        <dgm:presLayoutVars>
          <dgm:bulletEnabled val="1"/>
        </dgm:presLayoutVars>
      </dgm:prSet>
      <dgm:spPr/>
    </dgm:pt>
  </dgm:ptLst>
  <dgm:cxnLst>
    <dgm:cxn modelId="{574E2000-92CB-4BC3-8713-87CBFC9EDDA2}" type="presOf" srcId="{5278474E-9F84-4CCC-AEA8-94DF8D8BDFC7}" destId="{82AB6DF3-DE11-40D2-B4DE-763E15920A30}" srcOrd="0" destOrd="0" presId="urn:microsoft.com/office/officeart/2005/8/layout/default"/>
    <dgm:cxn modelId="{6236D612-789B-41A5-AA65-1E535D9A9BD6}" srcId="{2EB163E4-4F45-4DD2-ADF9-93DC1E479925}" destId="{AE6318BB-88F9-469A-A4E3-55BEEE055753}" srcOrd="5" destOrd="0" parTransId="{60504197-07CD-4A7D-B60D-B0951DC9D5CB}" sibTransId="{F649ADFD-EF2F-4CA3-AE83-6FD78D3E51AE}"/>
    <dgm:cxn modelId="{CFAA5F1B-F13D-4AC0-998A-2059548AF79E}" srcId="{2EB163E4-4F45-4DD2-ADF9-93DC1E479925}" destId="{3D2BFA91-7FEA-4884-B8A6-B615520D76F0}" srcOrd="0" destOrd="0" parTransId="{7016D288-FBE1-4A74-85AE-5597B6AF7DAF}" sibTransId="{2530BB11-54DF-4436-B955-A8D98BF46F42}"/>
    <dgm:cxn modelId="{BA119141-FCF7-4BBD-87A4-D392BB71C887}" type="presOf" srcId="{2EB163E4-4F45-4DD2-ADF9-93DC1E479925}" destId="{FCA4C271-E740-4744-B4F7-850E6911B2D3}" srcOrd="0" destOrd="0" presId="urn:microsoft.com/office/officeart/2005/8/layout/default"/>
    <dgm:cxn modelId="{C521759D-4EB4-48FA-A8D1-96D518753621}" srcId="{2EB163E4-4F45-4DD2-ADF9-93DC1E479925}" destId="{5DCCF55F-13D2-414C-8006-5022D471C75A}" srcOrd="1" destOrd="0" parTransId="{65D5B6FD-176A-44EA-82D1-ADF70221ED23}" sibTransId="{B7E64DD4-336E-4817-B5A0-C0A814D25815}"/>
    <dgm:cxn modelId="{05B65E9E-FA4A-4215-98C6-FB52DBAA7E7E}" type="presOf" srcId="{3D2BFA91-7FEA-4884-B8A6-B615520D76F0}" destId="{32D63CA2-A305-4EE1-B873-A6EB13A7D6DE}" srcOrd="0" destOrd="0" presId="urn:microsoft.com/office/officeart/2005/8/layout/default"/>
    <dgm:cxn modelId="{34C3E2B4-8761-4D3F-B0EF-56BB81E50843}" type="presOf" srcId="{39E2BF0E-01C3-4918-A88D-D78CDC6C03C0}" destId="{12751DA8-7E35-43CF-BF1E-3312D300561C}" srcOrd="0" destOrd="0" presId="urn:microsoft.com/office/officeart/2005/8/layout/default"/>
    <dgm:cxn modelId="{9C1C3BD9-F381-4880-B4FF-C28A23E290C9}" type="presOf" srcId="{5DCCF55F-13D2-414C-8006-5022D471C75A}" destId="{1813BC26-0F8D-4F18-BEAF-D87394A9EFF1}" srcOrd="0" destOrd="0" presId="urn:microsoft.com/office/officeart/2005/8/layout/default"/>
    <dgm:cxn modelId="{EE3810E0-7692-4AAF-A47C-5AD756905DF8}" type="presOf" srcId="{377FA980-55DA-45BD-AE88-65D6CA46A924}" destId="{5BD69E52-2760-4BB7-B57A-F1311576A2B5}" srcOrd="0" destOrd="0" presId="urn:microsoft.com/office/officeart/2005/8/layout/default"/>
    <dgm:cxn modelId="{A560EAF1-4378-42D5-A58C-BF10174833A6}" type="presOf" srcId="{AE6318BB-88F9-469A-A4E3-55BEEE055753}" destId="{5FB8B42B-FE38-41CC-974D-C5323D6247F9}" srcOrd="0" destOrd="0" presId="urn:microsoft.com/office/officeart/2005/8/layout/default"/>
    <dgm:cxn modelId="{CC400FFB-6368-467E-B354-EA16EC631428}" srcId="{2EB163E4-4F45-4DD2-ADF9-93DC1E479925}" destId="{5278474E-9F84-4CCC-AEA8-94DF8D8BDFC7}" srcOrd="2" destOrd="0" parTransId="{6410C859-E4D6-48F0-B9BE-F68162CB79F0}" sibTransId="{48D43927-2E8D-451D-9065-80F2B4979A34}"/>
    <dgm:cxn modelId="{ECCCA3FE-2B75-4F94-A9F1-9F8FBDE2035F}" srcId="{2EB163E4-4F45-4DD2-ADF9-93DC1E479925}" destId="{39E2BF0E-01C3-4918-A88D-D78CDC6C03C0}" srcOrd="3" destOrd="0" parTransId="{32419B4C-4A19-4584-AB53-47A84DF18CE9}" sibTransId="{E41ACD6A-11BA-4656-8007-AD2E2B2C1435}"/>
    <dgm:cxn modelId="{95D31EFF-C7BE-4832-9EF4-84AF86E10659}" srcId="{2EB163E4-4F45-4DD2-ADF9-93DC1E479925}" destId="{377FA980-55DA-45BD-AE88-65D6CA46A924}" srcOrd="4" destOrd="0" parTransId="{95B1EFF1-2E68-4721-A93C-D2C1147BC0FD}" sibTransId="{53AE3A41-7A71-43EA-91E3-12AF99CBFCBD}"/>
    <dgm:cxn modelId="{B5B9863B-2465-4B89-BA42-A00722DDE728}" type="presParOf" srcId="{FCA4C271-E740-4744-B4F7-850E6911B2D3}" destId="{32D63CA2-A305-4EE1-B873-A6EB13A7D6DE}" srcOrd="0" destOrd="0" presId="urn:microsoft.com/office/officeart/2005/8/layout/default"/>
    <dgm:cxn modelId="{0FADEACE-45FC-4642-B8FD-0860728F83AB}" type="presParOf" srcId="{FCA4C271-E740-4744-B4F7-850E6911B2D3}" destId="{040A4F64-D847-415D-A36E-D900BE5BBF2F}" srcOrd="1" destOrd="0" presId="urn:microsoft.com/office/officeart/2005/8/layout/default"/>
    <dgm:cxn modelId="{96D72F1C-D5E4-4055-84FC-186EA5C504C7}" type="presParOf" srcId="{FCA4C271-E740-4744-B4F7-850E6911B2D3}" destId="{1813BC26-0F8D-4F18-BEAF-D87394A9EFF1}" srcOrd="2" destOrd="0" presId="urn:microsoft.com/office/officeart/2005/8/layout/default"/>
    <dgm:cxn modelId="{284D3734-0FE9-4AE6-AB9C-3CD0460A0666}" type="presParOf" srcId="{FCA4C271-E740-4744-B4F7-850E6911B2D3}" destId="{83E9A5B0-08AF-4C49-944E-21F5DC058AE6}" srcOrd="3" destOrd="0" presId="urn:microsoft.com/office/officeart/2005/8/layout/default"/>
    <dgm:cxn modelId="{192FEE5A-F175-4FC9-AB02-9C1EE331716A}" type="presParOf" srcId="{FCA4C271-E740-4744-B4F7-850E6911B2D3}" destId="{82AB6DF3-DE11-40D2-B4DE-763E15920A30}" srcOrd="4" destOrd="0" presId="urn:microsoft.com/office/officeart/2005/8/layout/default"/>
    <dgm:cxn modelId="{F58C0FE8-A6AC-43CF-8C58-C056C25EC458}" type="presParOf" srcId="{FCA4C271-E740-4744-B4F7-850E6911B2D3}" destId="{A26EED0D-6060-4B6A-A978-9C2A13281BC3}" srcOrd="5" destOrd="0" presId="urn:microsoft.com/office/officeart/2005/8/layout/default"/>
    <dgm:cxn modelId="{1039F732-2AB3-49F5-B788-55C78B0AF7C8}" type="presParOf" srcId="{FCA4C271-E740-4744-B4F7-850E6911B2D3}" destId="{12751DA8-7E35-43CF-BF1E-3312D300561C}" srcOrd="6" destOrd="0" presId="urn:microsoft.com/office/officeart/2005/8/layout/default"/>
    <dgm:cxn modelId="{8CBC96B9-604C-4FC0-BF30-79C1029D3C04}" type="presParOf" srcId="{FCA4C271-E740-4744-B4F7-850E6911B2D3}" destId="{8FAEDEA7-0DCA-4186-B2F2-A05826804738}" srcOrd="7" destOrd="0" presId="urn:microsoft.com/office/officeart/2005/8/layout/default"/>
    <dgm:cxn modelId="{42742E7F-5886-4099-ADA2-EDB4CDD4DD93}" type="presParOf" srcId="{FCA4C271-E740-4744-B4F7-850E6911B2D3}" destId="{5BD69E52-2760-4BB7-B57A-F1311576A2B5}" srcOrd="8" destOrd="0" presId="urn:microsoft.com/office/officeart/2005/8/layout/default"/>
    <dgm:cxn modelId="{1E008D92-4741-42DC-ADA3-40487A876BF8}" type="presParOf" srcId="{FCA4C271-E740-4744-B4F7-850E6911B2D3}" destId="{C356E05F-AE9A-4335-B856-265F80234FF6}" srcOrd="9" destOrd="0" presId="urn:microsoft.com/office/officeart/2005/8/layout/default"/>
    <dgm:cxn modelId="{76F05898-81D5-42C1-82CB-98E872EEFC77}" type="presParOf" srcId="{FCA4C271-E740-4744-B4F7-850E6911B2D3}" destId="{5FB8B42B-FE38-41CC-974D-C5323D6247F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5A47EB-A3CE-403E-92B5-B4965C22588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9118124-93CF-4452-8AD1-2EBDA9991E2C}">
      <dgm:prSet custT="1"/>
      <dgm:spPr/>
      <dgm:t>
        <a:bodyPr/>
        <a:lstStyle/>
        <a:p>
          <a:pPr>
            <a:lnSpc>
              <a:spcPct val="100000"/>
            </a:lnSpc>
          </a:pPr>
          <a:r>
            <a:rPr lang="en-US" sz="1800" b="1" i="0" baseline="0" dirty="0">
              <a:latin typeface="Arial" panose="020B0604020202020204" pitchFamily="34" charset="0"/>
              <a:cs typeface="Arial" panose="020B0604020202020204" pitchFamily="34" charset="0"/>
            </a:rPr>
            <a:t>The WSIAT’s Commitment: </a:t>
          </a:r>
          <a:r>
            <a:rPr lang="en-US" sz="1800" b="0" i="0" baseline="0" dirty="0">
              <a:latin typeface="Arial" panose="020B0604020202020204" pitchFamily="34" charset="0"/>
              <a:cs typeface="Arial" panose="020B0604020202020204" pitchFamily="34" charset="0"/>
            </a:rPr>
            <a:t>to create opportunities for consultation and outreach to promote discussion and knowledge sharing on topics of interest to its stakeholders.</a:t>
          </a:r>
          <a:endParaRPr lang="en-US" sz="1800" b="0" dirty="0">
            <a:latin typeface="Arial" panose="020B0604020202020204" pitchFamily="34" charset="0"/>
            <a:cs typeface="Arial" panose="020B0604020202020204" pitchFamily="34" charset="0"/>
          </a:endParaRPr>
        </a:p>
      </dgm:t>
    </dgm:pt>
    <dgm:pt modelId="{330A2FAD-05C5-4BD7-A296-C247E04E1276}" type="parTrans" cxnId="{13F18F52-10F2-4210-8DC4-05D11EA0564E}">
      <dgm:prSet/>
      <dgm:spPr/>
      <dgm:t>
        <a:bodyPr/>
        <a:lstStyle/>
        <a:p>
          <a:endParaRPr lang="en-US"/>
        </a:p>
      </dgm:t>
    </dgm:pt>
    <dgm:pt modelId="{E283F14F-EE0A-4A50-871C-700E56B35FF0}" type="sibTrans" cxnId="{13F18F52-10F2-4210-8DC4-05D11EA0564E}">
      <dgm:prSet/>
      <dgm:spPr/>
      <dgm:t>
        <a:bodyPr/>
        <a:lstStyle/>
        <a:p>
          <a:endParaRPr lang="en-US"/>
        </a:p>
      </dgm:t>
    </dgm:pt>
    <dgm:pt modelId="{320380A8-39D6-4858-A926-59529C5575B1}">
      <dgm:prSet custT="1"/>
      <dgm:spPr/>
      <dgm:t>
        <a:bodyPr/>
        <a:lstStyle/>
        <a:p>
          <a:pPr>
            <a:lnSpc>
              <a:spcPct val="100000"/>
            </a:lnSpc>
          </a:pPr>
          <a:r>
            <a:rPr lang="en-US" sz="1800" b="1" i="0" baseline="0" dirty="0">
              <a:latin typeface="Arial" panose="020B0604020202020204" pitchFamily="34" charset="0"/>
              <a:cs typeface="Arial" panose="020B0604020202020204" pitchFamily="34" charset="0"/>
            </a:rPr>
            <a:t>The Advisory Group: </a:t>
          </a:r>
          <a:r>
            <a:rPr lang="en-US" sz="1800" b="0" i="0" baseline="0" dirty="0">
              <a:latin typeface="Arial" panose="020B0604020202020204" pitchFamily="34" charset="0"/>
              <a:cs typeface="Arial" panose="020B0604020202020204" pitchFamily="34" charset="0"/>
            </a:rPr>
            <a:t>a forum where information about the development of the WSIAT and its priorities are shared with major stakeholders in the system. </a:t>
          </a:r>
          <a:endParaRPr lang="en-US" sz="1800" b="0" dirty="0">
            <a:latin typeface="Arial" panose="020B0604020202020204" pitchFamily="34" charset="0"/>
            <a:cs typeface="Arial" panose="020B0604020202020204" pitchFamily="34" charset="0"/>
          </a:endParaRPr>
        </a:p>
      </dgm:t>
    </dgm:pt>
    <dgm:pt modelId="{7A2385C1-2BEC-4685-8314-D06888A57C6F}" type="parTrans" cxnId="{C80EC793-F546-499C-972C-0C4252AABBD3}">
      <dgm:prSet/>
      <dgm:spPr/>
      <dgm:t>
        <a:bodyPr/>
        <a:lstStyle/>
        <a:p>
          <a:endParaRPr lang="en-US"/>
        </a:p>
      </dgm:t>
    </dgm:pt>
    <dgm:pt modelId="{A3AF7203-35CC-4B34-BE17-A406DA189AE0}" type="sibTrans" cxnId="{C80EC793-F546-499C-972C-0C4252AABBD3}">
      <dgm:prSet/>
      <dgm:spPr/>
      <dgm:t>
        <a:bodyPr/>
        <a:lstStyle/>
        <a:p>
          <a:endParaRPr lang="en-US"/>
        </a:p>
      </dgm:t>
    </dgm:pt>
    <dgm:pt modelId="{6ADAF4F4-633A-49A6-B698-36DF0C9D63A4}">
      <dgm:prSet custT="1"/>
      <dgm:spPr/>
      <dgm:t>
        <a:bodyPr/>
        <a:lstStyle/>
        <a:p>
          <a:pPr>
            <a:lnSpc>
              <a:spcPct val="100000"/>
            </a:lnSpc>
          </a:pPr>
          <a:r>
            <a:rPr lang="en-US" sz="1800" b="1" i="0" baseline="0" dirty="0">
              <a:latin typeface="Arial" panose="020B0604020202020204" pitchFamily="34" charset="0"/>
              <a:cs typeface="Arial" panose="020B0604020202020204" pitchFamily="34" charset="0"/>
            </a:rPr>
            <a:t>Mandate: </a:t>
          </a:r>
          <a:r>
            <a:rPr lang="en-US" sz="1800" b="0" i="0" baseline="0" dirty="0">
              <a:latin typeface="Arial" panose="020B0604020202020204" pitchFamily="34" charset="0"/>
              <a:cs typeface="Arial" panose="020B0604020202020204" pitchFamily="34" charset="0"/>
            </a:rPr>
            <a:t>to act as a consultative resource for the WSIAT and to provide the perspective of the respective stakeholder groups on a range of issues as they arise.</a:t>
          </a:r>
          <a:endParaRPr lang="en-US" sz="1800" b="0" dirty="0">
            <a:latin typeface="Arial" panose="020B0604020202020204" pitchFamily="34" charset="0"/>
            <a:cs typeface="Arial" panose="020B0604020202020204" pitchFamily="34" charset="0"/>
          </a:endParaRPr>
        </a:p>
      </dgm:t>
    </dgm:pt>
    <dgm:pt modelId="{E0BA4D91-E0F4-45BC-A59F-62B1F6FD242B}" type="parTrans" cxnId="{9A94D745-EF3E-4B3F-86F9-8F61602F77E1}">
      <dgm:prSet/>
      <dgm:spPr/>
      <dgm:t>
        <a:bodyPr/>
        <a:lstStyle/>
        <a:p>
          <a:endParaRPr lang="en-US"/>
        </a:p>
      </dgm:t>
    </dgm:pt>
    <dgm:pt modelId="{0E547835-910F-439A-995D-BC6D9BC64A35}" type="sibTrans" cxnId="{9A94D745-EF3E-4B3F-86F9-8F61602F77E1}">
      <dgm:prSet/>
      <dgm:spPr/>
      <dgm:t>
        <a:bodyPr/>
        <a:lstStyle/>
        <a:p>
          <a:endParaRPr lang="en-US"/>
        </a:p>
      </dgm:t>
    </dgm:pt>
    <dgm:pt modelId="{CFD2F651-06AD-4937-A047-4FF07E7407FA}">
      <dgm:prSet custT="1"/>
      <dgm:spPr/>
      <dgm:t>
        <a:bodyPr/>
        <a:lstStyle/>
        <a:p>
          <a:pPr>
            <a:lnSpc>
              <a:spcPct val="100000"/>
            </a:lnSpc>
          </a:pPr>
          <a:r>
            <a:rPr lang="en-US" sz="1800" b="1" i="0" baseline="0" dirty="0">
              <a:latin typeface="Arial" panose="020B0604020202020204" pitchFamily="34" charset="0"/>
              <a:cs typeface="Arial" panose="020B0604020202020204" pitchFamily="34" charset="0"/>
            </a:rPr>
            <a:t>Purpose: </a:t>
          </a:r>
          <a:r>
            <a:rPr lang="en-US" sz="1800" b="0" i="0" baseline="0" dirty="0">
              <a:latin typeface="Arial" panose="020B0604020202020204" pitchFamily="34" charset="0"/>
              <a:cs typeface="Arial" panose="020B0604020202020204" pitchFamily="34" charset="0"/>
            </a:rPr>
            <a:t>to foster discussion among different constituents on conceptual and process issues.</a:t>
          </a:r>
          <a:endParaRPr lang="en-US" sz="1800" b="0" i="0" dirty="0">
            <a:latin typeface="Arial" panose="020B0604020202020204" pitchFamily="34" charset="0"/>
            <a:cs typeface="Arial" panose="020B0604020202020204" pitchFamily="34" charset="0"/>
          </a:endParaRPr>
        </a:p>
      </dgm:t>
    </dgm:pt>
    <dgm:pt modelId="{76BEBBDF-898E-425B-AB2A-F4BB75AFB27B}" type="parTrans" cxnId="{FAB5DF0C-D3BE-40A2-8FD4-DF88CF39DC9A}">
      <dgm:prSet/>
      <dgm:spPr/>
      <dgm:t>
        <a:bodyPr/>
        <a:lstStyle/>
        <a:p>
          <a:endParaRPr lang="en-US"/>
        </a:p>
      </dgm:t>
    </dgm:pt>
    <dgm:pt modelId="{3F0682C7-644F-4C67-97E8-C175CDEDD919}" type="sibTrans" cxnId="{FAB5DF0C-D3BE-40A2-8FD4-DF88CF39DC9A}">
      <dgm:prSet/>
      <dgm:spPr/>
      <dgm:t>
        <a:bodyPr/>
        <a:lstStyle/>
        <a:p>
          <a:endParaRPr lang="en-US"/>
        </a:p>
      </dgm:t>
    </dgm:pt>
    <dgm:pt modelId="{F4437BDB-2332-46FE-9916-2F9AF1607AF0}">
      <dgm:prSet custT="1"/>
      <dgm:spPr/>
      <dgm:t>
        <a:bodyPr/>
        <a:lstStyle/>
        <a:p>
          <a:pPr>
            <a:lnSpc>
              <a:spcPct val="100000"/>
            </a:lnSpc>
          </a:pPr>
          <a:r>
            <a:rPr lang="en-US" sz="1800" b="1" i="0" baseline="0" dirty="0">
              <a:latin typeface="Arial" panose="020B0604020202020204" pitchFamily="34" charset="0"/>
              <a:cs typeface="Arial" panose="020B0604020202020204" pitchFamily="34" charset="0"/>
            </a:rPr>
            <a:t>Composition: </a:t>
          </a:r>
          <a:r>
            <a:rPr lang="en-US" sz="1800" b="0" i="0" baseline="0" dirty="0">
              <a:latin typeface="Arial" panose="020B0604020202020204" pitchFamily="34" charset="0"/>
              <a:cs typeface="Arial" panose="020B0604020202020204" pitchFamily="34" charset="0"/>
            </a:rPr>
            <a:t>Strive for equal representation from stakeholder organizations and associations from the worker and the employer community. </a:t>
          </a:r>
          <a:endParaRPr lang="en-US" sz="1800" b="0" dirty="0">
            <a:latin typeface="Arial" panose="020B0604020202020204" pitchFamily="34" charset="0"/>
            <a:cs typeface="Arial" panose="020B0604020202020204" pitchFamily="34" charset="0"/>
          </a:endParaRPr>
        </a:p>
      </dgm:t>
    </dgm:pt>
    <dgm:pt modelId="{F6F5DDAD-4697-49D1-A613-E535AA4A6745}" type="parTrans" cxnId="{1855032C-6546-4309-80F8-B420531C19B6}">
      <dgm:prSet/>
      <dgm:spPr/>
      <dgm:t>
        <a:bodyPr/>
        <a:lstStyle/>
        <a:p>
          <a:endParaRPr lang="en-US"/>
        </a:p>
      </dgm:t>
    </dgm:pt>
    <dgm:pt modelId="{17C07E26-94D6-4777-8439-6E44112CA317}" type="sibTrans" cxnId="{1855032C-6546-4309-80F8-B420531C19B6}">
      <dgm:prSet/>
      <dgm:spPr/>
      <dgm:t>
        <a:bodyPr/>
        <a:lstStyle/>
        <a:p>
          <a:endParaRPr lang="en-US"/>
        </a:p>
      </dgm:t>
    </dgm:pt>
    <dgm:pt modelId="{6BDB6063-C470-4342-8D9B-3B5C9DEBAD38}" type="pres">
      <dgm:prSet presAssocID="{2A5A47EB-A3CE-403E-92B5-B4965C225888}" presName="root" presStyleCnt="0">
        <dgm:presLayoutVars>
          <dgm:dir/>
          <dgm:resizeHandles val="exact"/>
        </dgm:presLayoutVars>
      </dgm:prSet>
      <dgm:spPr/>
    </dgm:pt>
    <dgm:pt modelId="{D53CDDBB-F4CD-4C43-A756-9C73742711E9}" type="pres">
      <dgm:prSet presAssocID="{49118124-93CF-4452-8AD1-2EBDA9991E2C}" presName="compNode" presStyleCnt="0"/>
      <dgm:spPr/>
    </dgm:pt>
    <dgm:pt modelId="{35DDC544-9035-4261-A23C-2E866440B71C}" type="pres">
      <dgm:prSet presAssocID="{49118124-93CF-4452-8AD1-2EBDA9991E2C}" presName="bgRect" presStyleLbl="bgShp" presStyleIdx="0" presStyleCnt="5"/>
      <dgm:spPr/>
    </dgm:pt>
    <dgm:pt modelId="{986870B9-9097-4476-9E88-AEEBE0A3C474}" type="pres">
      <dgm:prSet presAssocID="{49118124-93CF-4452-8AD1-2EBDA9991E2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29E20FB8-DA82-4135-A7E4-03131168A83D}" type="pres">
      <dgm:prSet presAssocID="{49118124-93CF-4452-8AD1-2EBDA9991E2C}" presName="spaceRect" presStyleCnt="0"/>
      <dgm:spPr/>
    </dgm:pt>
    <dgm:pt modelId="{00C15CDF-EBAE-4157-9A6B-475FD8813CEF}" type="pres">
      <dgm:prSet presAssocID="{49118124-93CF-4452-8AD1-2EBDA9991E2C}" presName="parTx" presStyleLbl="revTx" presStyleIdx="0" presStyleCnt="5">
        <dgm:presLayoutVars>
          <dgm:chMax val="0"/>
          <dgm:chPref val="0"/>
        </dgm:presLayoutVars>
      </dgm:prSet>
      <dgm:spPr/>
    </dgm:pt>
    <dgm:pt modelId="{F25E10B7-1B7B-47BF-B1EE-273D0D437E57}" type="pres">
      <dgm:prSet presAssocID="{E283F14F-EE0A-4A50-871C-700E56B35FF0}" presName="sibTrans" presStyleCnt="0"/>
      <dgm:spPr/>
    </dgm:pt>
    <dgm:pt modelId="{A500DFEB-5E39-44C5-8EDD-B475C77FE630}" type="pres">
      <dgm:prSet presAssocID="{320380A8-39D6-4858-A926-59529C5575B1}" presName="compNode" presStyleCnt="0"/>
      <dgm:spPr/>
    </dgm:pt>
    <dgm:pt modelId="{38931D4D-D2D7-4277-9C68-5A68C80D975E}" type="pres">
      <dgm:prSet presAssocID="{320380A8-39D6-4858-A926-59529C5575B1}" presName="bgRect" presStyleLbl="bgShp" presStyleIdx="1" presStyleCnt="5"/>
      <dgm:spPr/>
    </dgm:pt>
    <dgm:pt modelId="{D0C0677B-C59D-484A-ABB0-A8E66AF55C6D}" type="pres">
      <dgm:prSet presAssocID="{320380A8-39D6-4858-A926-59529C5575B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3063CD23-4E56-44C8-8144-1BEE432106CF}" type="pres">
      <dgm:prSet presAssocID="{320380A8-39D6-4858-A926-59529C5575B1}" presName="spaceRect" presStyleCnt="0"/>
      <dgm:spPr/>
    </dgm:pt>
    <dgm:pt modelId="{A7ACEE36-948D-473E-BD53-FA3B28F72966}" type="pres">
      <dgm:prSet presAssocID="{320380A8-39D6-4858-A926-59529C5575B1}" presName="parTx" presStyleLbl="revTx" presStyleIdx="1" presStyleCnt="5">
        <dgm:presLayoutVars>
          <dgm:chMax val="0"/>
          <dgm:chPref val="0"/>
        </dgm:presLayoutVars>
      </dgm:prSet>
      <dgm:spPr/>
    </dgm:pt>
    <dgm:pt modelId="{69412D65-3A24-4A03-8B14-A174A16F3BBE}" type="pres">
      <dgm:prSet presAssocID="{A3AF7203-35CC-4B34-BE17-A406DA189AE0}" presName="sibTrans" presStyleCnt="0"/>
      <dgm:spPr/>
    </dgm:pt>
    <dgm:pt modelId="{D82FC181-F1AD-4F43-B92F-33AE03778FA1}" type="pres">
      <dgm:prSet presAssocID="{6ADAF4F4-633A-49A6-B698-36DF0C9D63A4}" presName="compNode" presStyleCnt="0"/>
      <dgm:spPr/>
    </dgm:pt>
    <dgm:pt modelId="{40F0A5AC-917D-4A79-AE44-1334FC40B2BB}" type="pres">
      <dgm:prSet presAssocID="{6ADAF4F4-633A-49A6-B698-36DF0C9D63A4}" presName="bgRect" presStyleLbl="bgShp" presStyleIdx="2" presStyleCnt="5"/>
      <dgm:spPr/>
    </dgm:pt>
    <dgm:pt modelId="{D04F1EAC-34F0-45B3-837A-EF4FB108A2A0}" type="pres">
      <dgm:prSet presAssocID="{6ADAF4F4-633A-49A6-B698-36DF0C9D63A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AD80986E-E6FD-44B9-89E1-18CC2DDF13AF}" type="pres">
      <dgm:prSet presAssocID="{6ADAF4F4-633A-49A6-B698-36DF0C9D63A4}" presName="spaceRect" presStyleCnt="0"/>
      <dgm:spPr/>
    </dgm:pt>
    <dgm:pt modelId="{3C8A0FBA-A519-4FDC-AAF4-6A5B6367810C}" type="pres">
      <dgm:prSet presAssocID="{6ADAF4F4-633A-49A6-B698-36DF0C9D63A4}" presName="parTx" presStyleLbl="revTx" presStyleIdx="2" presStyleCnt="5">
        <dgm:presLayoutVars>
          <dgm:chMax val="0"/>
          <dgm:chPref val="0"/>
        </dgm:presLayoutVars>
      </dgm:prSet>
      <dgm:spPr/>
    </dgm:pt>
    <dgm:pt modelId="{E0C7B31A-D103-4A6D-BF83-029CCD1B242C}" type="pres">
      <dgm:prSet presAssocID="{0E547835-910F-439A-995D-BC6D9BC64A35}" presName="sibTrans" presStyleCnt="0"/>
      <dgm:spPr/>
    </dgm:pt>
    <dgm:pt modelId="{DE684025-1F4B-4CE9-B047-6C79D43DDA2B}" type="pres">
      <dgm:prSet presAssocID="{CFD2F651-06AD-4937-A047-4FF07E7407FA}" presName="compNode" presStyleCnt="0"/>
      <dgm:spPr/>
    </dgm:pt>
    <dgm:pt modelId="{9FD7C046-CF8F-4A8E-BA39-24FF0402AF1D}" type="pres">
      <dgm:prSet presAssocID="{CFD2F651-06AD-4937-A047-4FF07E7407FA}" presName="bgRect" presStyleLbl="bgShp" presStyleIdx="3" presStyleCnt="5" custLinFactNeighborX="-317" custLinFactNeighborY="4947"/>
      <dgm:spPr/>
    </dgm:pt>
    <dgm:pt modelId="{70395399-9C00-4DE9-BF37-2C3B601D90B3}" type="pres">
      <dgm:prSet presAssocID="{CFD2F651-06AD-4937-A047-4FF07E7407F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nching Diagram"/>
        </a:ext>
      </dgm:extLst>
    </dgm:pt>
    <dgm:pt modelId="{E9AD43B0-5905-4959-AEB9-9BE5F4DBFF99}" type="pres">
      <dgm:prSet presAssocID="{CFD2F651-06AD-4937-A047-4FF07E7407FA}" presName="spaceRect" presStyleCnt="0"/>
      <dgm:spPr/>
    </dgm:pt>
    <dgm:pt modelId="{B4006206-6131-48E2-912B-7A13486EF7B9}" type="pres">
      <dgm:prSet presAssocID="{CFD2F651-06AD-4937-A047-4FF07E7407FA}" presName="parTx" presStyleLbl="revTx" presStyleIdx="3" presStyleCnt="5">
        <dgm:presLayoutVars>
          <dgm:chMax val="0"/>
          <dgm:chPref val="0"/>
        </dgm:presLayoutVars>
      </dgm:prSet>
      <dgm:spPr/>
    </dgm:pt>
    <dgm:pt modelId="{96259763-7300-43B5-97C1-9E564A33C93B}" type="pres">
      <dgm:prSet presAssocID="{3F0682C7-644F-4C67-97E8-C175CDEDD919}" presName="sibTrans" presStyleCnt="0"/>
      <dgm:spPr/>
    </dgm:pt>
    <dgm:pt modelId="{D91E7002-9A1A-4A8A-B8D0-BFDF0A864A1A}" type="pres">
      <dgm:prSet presAssocID="{F4437BDB-2332-46FE-9916-2F9AF1607AF0}" presName="compNode" presStyleCnt="0"/>
      <dgm:spPr/>
    </dgm:pt>
    <dgm:pt modelId="{09EA9E8F-EE75-4ADB-873B-B4F681266BC0}" type="pres">
      <dgm:prSet presAssocID="{F4437BDB-2332-46FE-9916-2F9AF1607AF0}" presName="bgRect" presStyleLbl="bgShp" presStyleIdx="4" presStyleCnt="5"/>
      <dgm:spPr/>
    </dgm:pt>
    <dgm:pt modelId="{B9569E5B-8995-427A-AC9D-F9BADC10CCF4}" type="pres">
      <dgm:prSet presAssocID="{F4437BDB-2332-46FE-9916-2F9AF1607AF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of People"/>
        </a:ext>
      </dgm:extLst>
    </dgm:pt>
    <dgm:pt modelId="{D284D5E1-429F-441F-8141-CBFD9C486DC1}" type="pres">
      <dgm:prSet presAssocID="{F4437BDB-2332-46FE-9916-2F9AF1607AF0}" presName="spaceRect" presStyleCnt="0"/>
      <dgm:spPr/>
    </dgm:pt>
    <dgm:pt modelId="{7169F104-1EC4-4072-B575-FBFDE828B1E5}" type="pres">
      <dgm:prSet presAssocID="{F4437BDB-2332-46FE-9916-2F9AF1607AF0}" presName="parTx" presStyleLbl="revTx" presStyleIdx="4" presStyleCnt="5">
        <dgm:presLayoutVars>
          <dgm:chMax val="0"/>
          <dgm:chPref val="0"/>
        </dgm:presLayoutVars>
      </dgm:prSet>
      <dgm:spPr/>
    </dgm:pt>
  </dgm:ptLst>
  <dgm:cxnLst>
    <dgm:cxn modelId="{FAB5DF0C-D3BE-40A2-8FD4-DF88CF39DC9A}" srcId="{2A5A47EB-A3CE-403E-92B5-B4965C225888}" destId="{CFD2F651-06AD-4937-A047-4FF07E7407FA}" srcOrd="3" destOrd="0" parTransId="{76BEBBDF-898E-425B-AB2A-F4BB75AFB27B}" sibTransId="{3F0682C7-644F-4C67-97E8-C175CDEDD919}"/>
    <dgm:cxn modelId="{69D8FB0D-CD85-4BD8-B98C-DECE897C2811}" type="presOf" srcId="{CFD2F651-06AD-4937-A047-4FF07E7407FA}" destId="{B4006206-6131-48E2-912B-7A13486EF7B9}" srcOrd="0" destOrd="0" presId="urn:microsoft.com/office/officeart/2018/2/layout/IconVerticalSolidList"/>
    <dgm:cxn modelId="{1855032C-6546-4309-80F8-B420531C19B6}" srcId="{2A5A47EB-A3CE-403E-92B5-B4965C225888}" destId="{F4437BDB-2332-46FE-9916-2F9AF1607AF0}" srcOrd="4" destOrd="0" parTransId="{F6F5DDAD-4697-49D1-A613-E535AA4A6745}" sibTransId="{17C07E26-94D6-4777-8439-6E44112CA317}"/>
    <dgm:cxn modelId="{87E9CB2D-7F52-4818-93A8-E918215C4EE7}" type="presOf" srcId="{2A5A47EB-A3CE-403E-92B5-B4965C225888}" destId="{6BDB6063-C470-4342-8D9B-3B5C9DEBAD38}" srcOrd="0" destOrd="0" presId="urn:microsoft.com/office/officeart/2018/2/layout/IconVerticalSolidList"/>
    <dgm:cxn modelId="{39E5505B-203F-4B6E-BB2D-0D4157EBD12D}" type="presOf" srcId="{320380A8-39D6-4858-A926-59529C5575B1}" destId="{A7ACEE36-948D-473E-BD53-FA3B28F72966}" srcOrd="0" destOrd="0" presId="urn:microsoft.com/office/officeart/2018/2/layout/IconVerticalSolidList"/>
    <dgm:cxn modelId="{9A94D745-EF3E-4B3F-86F9-8F61602F77E1}" srcId="{2A5A47EB-A3CE-403E-92B5-B4965C225888}" destId="{6ADAF4F4-633A-49A6-B698-36DF0C9D63A4}" srcOrd="2" destOrd="0" parTransId="{E0BA4D91-E0F4-45BC-A59F-62B1F6FD242B}" sibTransId="{0E547835-910F-439A-995D-BC6D9BC64A35}"/>
    <dgm:cxn modelId="{13F18F52-10F2-4210-8DC4-05D11EA0564E}" srcId="{2A5A47EB-A3CE-403E-92B5-B4965C225888}" destId="{49118124-93CF-4452-8AD1-2EBDA9991E2C}" srcOrd="0" destOrd="0" parTransId="{330A2FAD-05C5-4BD7-A296-C247E04E1276}" sibTransId="{E283F14F-EE0A-4A50-871C-700E56B35FF0}"/>
    <dgm:cxn modelId="{4763397C-C80A-4067-B294-72DF1F6117E4}" type="presOf" srcId="{6ADAF4F4-633A-49A6-B698-36DF0C9D63A4}" destId="{3C8A0FBA-A519-4FDC-AAF4-6A5B6367810C}" srcOrd="0" destOrd="0" presId="urn:microsoft.com/office/officeart/2018/2/layout/IconVerticalSolidList"/>
    <dgm:cxn modelId="{F907768B-2581-409F-9C98-D193A57DA6D0}" type="presOf" srcId="{F4437BDB-2332-46FE-9916-2F9AF1607AF0}" destId="{7169F104-1EC4-4072-B575-FBFDE828B1E5}" srcOrd="0" destOrd="0" presId="urn:microsoft.com/office/officeart/2018/2/layout/IconVerticalSolidList"/>
    <dgm:cxn modelId="{C80EC793-F546-499C-972C-0C4252AABBD3}" srcId="{2A5A47EB-A3CE-403E-92B5-B4965C225888}" destId="{320380A8-39D6-4858-A926-59529C5575B1}" srcOrd="1" destOrd="0" parTransId="{7A2385C1-2BEC-4685-8314-D06888A57C6F}" sibTransId="{A3AF7203-35CC-4B34-BE17-A406DA189AE0}"/>
    <dgm:cxn modelId="{8D14AD99-C693-45F8-9B8B-B179E8859516}" type="presOf" srcId="{49118124-93CF-4452-8AD1-2EBDA9991E2C}" destId="{00C15CDF-EBAE-4157-9A6B-475FD8813CEF}" srcOrd="0" destOrd="0" presId="urn:microsoft.com/office/officeart/2018/2/layout/IconVerticalSolidList"/>
    <dgm:cxn modelId="{EC1848AC-EAA9-434F-AD9C-F4080F32AE23}" type="presParOf" srcId="{6BDB6063-C470-4342-8D9B-3B5C9DEBAD38}" destId="{D53CDDBB-F4CD-4C43-A756-9C73742711E9}" srcOrd="0" destOrd="0" presId="urn:microsoft.com/office/officeart/2018/2/layout/IconVerticalSolidList"/>
    <dgm:cxn modelId="{8C53C859-D735-49C8-89B4-167EEB84F9F0}" type="presParOf" srcId="{D53CDDBB-F4CD-4C43-A756-9C73742711E9}" destId="{35DDC544-9035-4261-A23C-2E866440B71C}" srcOrd="0" destOrd="0" presId="urn:microsoft.com/office/officeart/2018/2/layout/IconVerticalSolidList"/>
    <dgm:cxn modelId="{43D10613-881E-41A7-BFEE-75A5A92D9492}" type="presParOf" srcId="{D53CDDBB-F4CD-4C43-A756-9C73742711E9}" destId="{986870B9-9097-4476-9E88-AEEBE0A3C474}" srcOrd="1" destOrd="0" presId="urn:microsoft.com/office/officeart/2018/2/layout/IconVerticalSolidList"/>
    <dgm:cxn modelId="{3B967B44-4865-441F-8C07-1C81D675461F}" type="presParOf" srcId="{D53CDDBB-F4CD-4C43-A756-9C73742711E9}" destId="{29E20FB8-DA82-4135-A7E4-03131168A83D}" srcOrd="2" destOrd="0" presId="urn:microsoft.com/office/officeart/2018/2/layout/IconVerticalSolidList"/>
    <dgm:cxn modelId="{AFABDD14-DC7D-4D29-9169-D587BBEA69A1}" type="presParOf" srcId="{D53CDDBB-F4CD-4C43-A756-9C73742711E9}" destId="{00C15CDF-EBAE-4157-9A6B-475FD8813CEF}" srcOrd="3" destOrd="0" presId="urn:microsoft.com/office/officeart/2018/2/layout/IconVerticalSolidList"/>
    <dgm:cxn modelId="{82AE86E0-D942-4775-AA48-89267A210286}" type="presParOf" srcId="{6BDB6063-C470-4342-8D9B-3B5C9DEBAD38}" destId="{F25E10B7-1B7B-47BF-B1EE-273D0D437E57}" srcOrd="1" destOrd="0" presId="urn:microsoft.com/office/officeart/2018/2/layout/IconVerticalSolidList"/>
    <dgm:cxn modelId="{270A0E44-6E64-4166-A42D-6117A9F353EB}" type="presParOf" srcId="{6BDB6063-C470-4342-8D9B-3B5C9DEBAD38}" destId="{A500DFEB-5E39-44C5-8EDD-B475C77FE630}" srcOrd="2" destOrd="0" presId="urn:microsoft.com/office/officeart/2018/2/layout/IconVerticalSolidList"/>
    <dgm:cxn modelId="{67D4CD18-D37C-42EB-A502-CE39E6FF2AF7}" type="presParOf" srcId="{A500DFEB-5E39-44C5-8EDD-B475C77FE630}" destId="{38931D4D-D2D7-4277-9C68-5A68C80D975E}" srcOrd="0" destOrd="0" presId="urn:microsoft.com/office/officeart/2018/2/layout/IconVerticalSolidList"/>
    <dgm:cxn modelId="{B0926973-06B5-4BE6-8B64-EEBC9FC0EE9E}" type="presParOf" srcId="{A500DFEB-5E39-44C5-8EDD-B475C77FE630}" destId="{D0C0677B-C59D-484A-ABB0-A8E66AF55C6D}" srcOrd="1" destOrd="0" presId="urn:microsoft.com/office/officeart/2018/2/layout/IconVerticalSolidList"/>
    <dgm:cxn modelId="{3A7E4C55-11F7-492C-817E-0FCC63028EFB}" type="presParOf" srcId="{A500DFEB-5E39-44C5-8EDD-B475C77FE630}" destId="{3063CD23-4E56-44C8-8144-1BEE432106CF}" srcOrd="2" destOrd="0" presId="urn:microsoft.com/office/officeart/2018/2/layout/IconVerticalSolidList"/>
    <dgm:cxn modelId="{FE10E577-F87B-4203-A19F-4449E730B446}" type="presParOf" srcId="{A500DFEB-5E39-44C5-8EDD-B475C77FE630}" destId="{A7ACEE36-948D-473E-BD53-FA3B28F72966}" srcOrd="3" destOrd="0" presId="urn:microsoft.com/office/officeart/2018/2/layout/IconVerticalSolidList"/>
    <dgm:cxn modelId="{78343855-CAC3-40C6-9BFD-238F7F8C0DA0}" type="presParOf" srcId="{6BDB6063-C470-4342-8D9B-3B5C9DEBAD38}" destId="{69412D65-3A24-4A03-8B14-A174A16F3BBE}" srcOrd="3" destOrd="0" presId="urn:microsoft.com/office/officeart/2018/2/layout/IconVerticalSolidList"/>
    <dgm:cxn modelId="{DE8EBA0C-5B1E-409A-A50C-6C8954E2260B}" type="presParOf" srcId="{6BDB6063-C470-4342-8D9B-3B5C9DEBAD38}" destId="{D82FC181-F1AD-4F43-B92F-33AE03778FA1}" srcOrd="4" destOrd="0" presId="urn:microsoft.com/office/officeart/2018/2/layout/IconVerticalSolidList"/>
    <dgm:cxn modelId="{69E7D3BA-5AD8-4F1B-AB3B-1222B2D5B4B1}" type="presParOf" srcId="{D82FC181-F1AD-4F43-B92F-33AE03778FA1}" destId="{40F0A5AC-917D-4A79-AE44-1334FC40B2BB}" srcOrd="0" destOrd="0" presId="urn:microsoft.com/office/officeart/2018/2/layout/IconVerticalSolidList"/>
    <dgm:cxn modelId="{B93EC519-234B-40FA-A9CD-80035A73B467}" type="presParOf" srcId="{D82FC181-F1AD-4F43-B92F-33AE03778FA1}" destId="{D04F1EAC-34F0-45B3-837A-EF4FB108A2A0}" srcOrd="1" destOrd="0" presId="urn:microsoft.com/office/officeart/2018/2/layout/IconVerticalSolidList"/>
    <dgm:cxn modelId="{683E1B3C-1C99-453C-955B-691152E358F9}" type="presParOf" srcId="{D82FC181-F1AD-4F43-B92F-33AE03778FA1}" destId="{AD80986E-E6FD-44B9-89E1-18CC2DDF13AF}" srcOrd="2" destOrd="0" presId="urn:microsoft.com/office/officeart/2018/2/layout/IconVerticalSolidList"/>
    <dgm:cxn modelId="{1057C605-753F-4CBE-8479-82E909EC2B31}" type="presParOf" srcId="{D82FC181-F1AD-4F43-B92F-33AE03778FA1}" destId="{3C8A0FBA-A519-4FDC-AAF4-6A5B6367810C}" srcOrd="3" destOrd="0" presId="urn:microsoft.com/office/officeart/2018/2/layout/IconVerticalSolidList"/>
    <dgm:cxn modelId="{D779B501-7FF1-49F1-B674-95464A3FAFF1}" type="presParOf" srcId="{6BDB6063-C470-4342-8D9B-3B5C9DEBAD38}" destId="{E0C7B31A-D103-4A6D-BF83-029CCD1B242C}" srcOrd="5" destOrd="0" presId="urn:microsoft.com/office/officeart/2018/2/layout/IconVerticalSolidList"/>
    <dgm:cxn modelId="{76F3C24B-33B5-43AC-8089-D1826D5BD86D}" type="presParOf" srcId="{6BDB6063-C470-4342-8D9B-3B5C9DEBAD38}" destId="{DE684025-1F4B-4CE9-B047-6C79D43DDA2B}" srcOrd="6" destOrd="0" presId="urn:microsoft.com/office/officeart/2018/2/layout/IconVerticalSolidList"/>
    <dgm:cxn modelId="{1B2AFE2C-85D5-4CC0-B25D-15586F14B5DA}" type="presParOf" srcId="{DE684025-1F4B-4CE9-B047-6C79D43DDA2B}" destId="{9FD7C046-CF8F-4A8E-BA39-24FF0402AF1D}" srcOrd="0" destOrd="0" presId="urn:microsoft.com/office/officeart/2018/2/layout/IconVerticalSolidList"/>
    <dgm:cxn modelId="{8336B2E8-AA1A-4FD1-8ADC-791B36EF6164}" type="presParOf" srcId="{DE684025-1F4B-4CE9-B047-6C79D43DDA2B}" destId="{70395399-9C00-4DE9-BF37-2C3B601D90B3}" srcOrd="1" destOrd="0" presId="urn:microsoft.com/office/officeart/2018/2/layout/IconVerticalSolidList"/>
    <dgm:cxn modelId="{5E056CFD-1AEE-47D3-A106-1A8CD0DAAD95}" type="presParOf" srcId="{DE684025-1F4B-4CE9-B047-6C79D43DDA2B}" destId="{E9AD43B0-5905-4959-AEB9-9BE5F4DBFF99}" srcOrd="2" destOrd="0" presId="urn:microsoft.com/office/officeart/2018/2/layout/IconVerticalSolidList"/>
    <dgm:cxn modelId="{C2ACB69D-8FC0-407C-91D0-DFBA129593EE}" type="presParOf" srcId="{DE684025-1F4B-4CE9-B047-6C79D43DDA2B}" destId="{B4006206-6131-48E2-912B-7A13486EF7B9}" srcOrd="3" destOrd="0" presId="urn:microsoft.com/office/officeart/2018/2/layout/IconVerticalSolidList"/>
    <dgm:cxn modelId="{DEF010A1-BEDB-4C46-A80A-844F94889DEE}" type="presParOf" srcId="{6BDB6063-C470-4342-8D9B-3B5C9DEBAD38}" destId="{96259763-7300-43B5-97C1-9E564A33C93B}" srcOrd="7" destOrd="0" presId="urn:microsoft.com/office/officeart/2018/2/layout/IconVerticalSolidList"/>
    <dgm:cxn modelId="{99C92705-B5CB-4A41-93F7-58C15FCB0295}" type="presParOf" srcId="{6BDB6063-C470-4342-8D9B-3B5C9DEBAD38}" destId="{D91E7002-9A1A-4A8A-B8D0-BFDF0A864A1A}" srcOrd="8" destOrd="0" presId="urn:microsoft.com/office/officeart/2018/2/layout/IconVerticalSolidList"/>
    <dgm:cxn modelId="{F75D0AE8-8131-4491-86EA-7ABCEF8FB7E3}" type="presParOf" srcId="{D91E7002-9A1A-4A8A-B8D0-BFDF0A864A1A}" destId="{09EA9E8F-EE75-4ADB-873B-B4F681266BC0}" srcOrd="0" destOrd="0" presId="urn:microsoft.com/office/officeart/2018/2/layout/IconVerticalSolidList"/>
    <dgm:cxn modelId="{9E6794AA-1AFF-4A3F-A58C-A02BCD8D5F02}" type="presParOf" srcId="{D91E7002-9A1A-4A8A-B8D0-BFDF0A864A1A}" destId="{B9569E5B-8995-427A-AC9D-F9BADC10CCF4}" srcOrd="1" destOrd="0" presId="urn:microsoft.com/office/officeart/2018/2/layout/IconVerticalSolidList"/>
    <dgm:cxn modelId="{A83E0F37-A3AE-48A7-8DFA-77A0742DB42A}" type="presParOf" srcId="{D91E7002-9A1A-4A8A-B8D0-BFDF0A864A1A}" destId="{D284D5E1-429F-441F-8141-CBFD9C486DC1}" srcOrd="2" destOrd="0" presId="urn:microsoft.com/office/officeart/2018/2/layout/IconVerticalSolidList"/>
    <dgm:cxn modelId="{25F19813-F786-40B2-BC41-DE992AAC4672}" type="presParOf" srcId="{D91E7002-9A1A-4A8A-B8D0-BFDF0A864A1A}" destId="{7169F104-1EC4-4072-B575-FBFDE828B1E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8EFE9A-71B2-4BCC-A4C5-CE1CFA117D54}" type="doc">
      <dgm:prSet loTypeId="urn:microsoft.com/office/officeart/2017/3/layout/DropPinTimeline" loCatId="process" qsTypeId="urn:microsoft.com/office/officeart/2005/8/quickstyle/simple1" qsCatId="simple" csTypeId="urn:microsoft.com/office/officeart/2005/8/colors/accent2_2" csCatId="accent2" phldr="1"/>
      <dgm:spPr/>
      <dgm:t>
        <a:bodyPr/>
        <a:lstStyle/>
        <a:p>
          <a:endParaRPr lang="en-US"/>
        </a:p>
      </dgm:t>
    </dgm:pt>
    <dgm:pt modelId="{DFC8EA64-0DF6-45F9-ACFF-82D44C85A00E}">
      <dgm:prSet/>
      <dgm:spPr/>
      <dgm:t>
        <a:bodyPr/>
        <a:lstStyle/>
        <a:p>
          <a:pPr>
            <a:defRPr b="1"/>
          </a:pPr>
          <a:r>
            <a:rPr lang="en-US">
              <a:latin typeface="Arial" panose="020B0604020202020204" pitchFamily="34" charset="0"/>
              <a:cs typeface="Arial" panose="020B0604020202020204" pitchFamily="34" charset="0"/>
            </a:rPr>
            <a:t>2022</a:t>
          </a:r>
        </a:p>
      </dgm:t>
    </dgm:pt>
    <dgm:pt modelId="{DA776D28-6A9E-4683-97B5-E7DA53B930BD}" type="parTrans" cxnId="{2B06CE0E-EBC6-4563-B077-DD806FFD3DBB}">
      <dgm:prSet/>
      <dgm:spPr/>
      <dgm:t>
        <a:bodyPr/>
        <a:lstStyle/>
        <a:p>
          <a:endParaRPr lang="en-US"/>
        </a:p>
      </dgm:t>
    </dgm:pt>
    <dgm:pt modelId="{CE12C7A7-D402-4843-8558-3E975CC48B1E}" type="sibTrans" cxnId="{2B06CE0E-EBC6-4563-B077-DD806FFD3DBB}">
      <dgm:prSet/>
      <dgm:spPr/>
      <dgm:t>
        <a:bodyPr/>
        <a:lstStyle/>
        <a:p>
          <a:endParaRPr lang="en-US"/>
        </a:p>
      </dgm:t>
    </dgm:pt>
    <dgm:pt modelId="{97A49565-8B06-4A58-889C-71A6FB06CAE3}">
      <dgm:prSet/>
      <dgm:spPr/>
      <dgm:t>
        <a:bodyPr/>
        <a:lstStyle/>
        <a:p>
          <a:r>
            <a:rPr lang="en-US" dirty="0">
              <a:latin typeface="Arial" panose="020B0604020202020204" pitchFamily="34" charset="0"/>
              <a:cs typeface="Arial" panose="020B0604020202020204" pitchFamily="34" charset="0"/>
            </a:rPr>
            <a:t>In 2022, the WSIAT notified the Advisory Group of the plans to implement the new process and provided draft materials for their review</a:t>
          </a:r>
        </a:p>
      </dgm:t>
    </dgm:pt>
    <dgm:pt modelId="{C3FE863F-E1CE-4054-9C5B-BEB633389B46}" type="parTrans" cxnId="{A40C6D39-E957-4D6E-9232-E4D9B90E09BF}">
      <dgm:prSet/>
      <dgm:spPr/>
      <dgm:t>
        <a:bodyPr/>
        <a:lstStyle/>
        <a:p>
          <a:endParaRPr lang="en-US"/>
        </a:p>
      </dgm:t>
    </dgm:pt>
    <dgm:pt modelId="{4EE9F08B-FF83-42AD-8D36-531CE490B0C9}" type="sibTrans" cxnId="{A40C6D39-E957-4D6E-9232-E4D9B90E09BF}">
      <dgm:prSet/>
      <dgm:spPr/>
      <dgm:t>
        <a:bodyPr/>
        <a:lstStyle/>
        <a:p>
          <a:endParaRPr lang="en-US"/>
        </a:p>
      </dgm:t>
    </dgm:pt>
    <dgm:pt modelId="{3A8C541E-5D2B-4A5E-A494-1FD5E4FD9962}">
      <dgm:prSet/>
      <dgm:spPr/>
      <dgm:t>
        <a:bodyPr/>
        <a:lstStyle/>
        <a:p>
          <a:pPr>
            <a:defRPr b="1"/>
          </a:pPr>
          <a:r>
            <a:rPr lang="en-US">
              <a:latin typeface="Arial" panose="020B0604020202020204" pitchFamily="34" charset="0"/>
              <a:cs typeface="Arial" panose="020B0604020202020204" pitchFamily="34" charset="0"/>
            </a:rPr>
            <a:t>21 Nov. 2022</a:t>
          </a:r>
        </a:p>
      </dgm:t>
    </dgm:pt>
    <dgm:pt modelId="{C3249164-7AD7-41BF-8CF5-F157146C5F98}" type="parTrans" cxnId="{D38CBB0E-B7DD-4142-AD3D-E34A1FF9CADB}">
      <dgm:prSet/>
      <dgm:spPr/>
      <dgm:t>
        <a:bodyPr/>
        <a:lstStyle/>
        <a:p>
          <a:endParaRPr lang="en-US"/>
        </a:p>
      </dgm:t>
    </dgm:pt>
    <dgm:pt modelId="{D770FF7F-6DBE-42C2-B5F4-2D344D85BBA6}" type="sibTrans" cxnId="{D38CBB0E-B7DD-4142-AD3D-E34A1FF9CADB}">
      <dgm:prSet/>
      <dgm:spPr/>
      <dgm:t>
        <a:bodyPr/>
        <a:lstStyle/>
        <a:p>
          <a:endParaRPr lang="en-US"/>
        </a:p>
      </dgm:t>
    </dgm:pt>
    <dgm:pt modelId="{FEE97B2C-30CC-46FC-99C1-C9819962A541}">
      <dgm:prSet/>
      <dgm:spPr/>
      <dgm:t>
        <a:bodyPr/>
        <a:lstStyle/>
        <a:p>
          <a:r>
            <a:rPr lang="en-US" dirty="0">
              <a:latin typeface="Arial" panose="020B0604020202020204" pitchFamily="34" charset="0"/>
              <a:cs typeface="Arial" panose="020B0604020202020204" pitchFamily="34" charset="0"/>
            </a:rPr>
            <a:t>WSIAT Advisory Group Meeting on November 21, 2022:</a:t>
          </a:r>
        </a:p>
      </dgm:t>
    </dgm:pt>
    <dgm:pt modelId="{E6C21088-FB49-4B53-87AB-56BD919E8440}" type="parTrans" cxnId="{5A15C293-C162-42C2-80CD-91B176319753}">
      <dgm:prSet/>
      <dgm:spPr/>
      <dgm:t>
        <a:bodyPr/>
        <a:lstStyle/>
        <a:p>
          <a:endParaRPr lang="en-US"/>
        </a:p>
      </dgm:t>
    </dgm:pt>
    <dgm:pt modelId="{F1AA493C-5451-4303-962B-2DBD35209DE4}" type="sibTrans" cxnId="{5A15C293-C162-42C2-80CD-91B176319753}">
      <dgm:prSet/>
      <dgm:spPr/>
      <dgm:t>
        <a:bodyPr/>
        <a:lstStyle/>
        <a:p>
          <a:endParaRPr lang="en-US"/>
        </a:p>
      </dgm:t>
    </dgm:pt>
    <dgm:pt modelId="{FF3CBB20-8A1A-41E7-A6CA-3FD61DF5A11B}">
      <dgm:prSet/>
      <dgm:spPr/>
      <dgm:t>
        <a:bodyPr/>
        <a:lstStyle/>
        <a:p>
          <a:r>
            <a:rPr lang="en-US">
              <a:latin typeface="Arial" panose="020B0604020202020204" pitchFamily="34" charset="0"/>
              <a:cs typeface="Arial" panose="020B0604020202020204" pitchFamily="34" charset="0"/>
            </a:rPr>
            <a:t>There was a lot of feedback</a:t>
          </a:r>
        </a:p>
      </dgm:t>
    </dgm:pt>
    <dgm:pt modelId="{F8C8D0C5-08A2-46AA-B2EF-9FC71299F489}" type="parTrans" cxnId="{A34DFD71-348C-4911-9157-F3B377544248}">
      <dgm:prSet/>
      <dgm:spPr/>
      <dgm:t>
        <a:bodyPr/>
        <a:lstStyle/>
        <a:p>
          <a:endParaRPr lang="en-US"/>
        </a:p>
      </dgm:t>
    </dgm:pt>
    <dgm:pt modelId="{E7885CC1-7234-4219-8629-1C3C8F645433}" type="sibTrans" cxnId="{A34DFD71-348C-4911-9157-F3B377544248}">
      <dgm:prSet/>
      <dgm:spPr/>
      <dgm:t>
        <a:bodyPr/>
        <a:lstStyle/>
        <a:p>
          <a:endParaRPr lang="en-US"/>
        </a:p>
      </dgm:t>
    </dgm:pt>
    <dgm:pt modelId="{6408C65C-0A5B-4AEC-9E15-08F3F317EBED}">
      <dgm:prSet/>
      <dgm:spPr/>
      <dgm:t>
        <a:bodyPr/>
        <a:lstStyle/>
        <a:p>
          <a:r>
            <a:rPr lang="en-US">
              <a:latin typeface="Arial" panose="020B0604020202020204" pitchFamily="34" charset="0"/>
              <a:cs typeface="Arial" panose="020B0604020202020204" pitchFamily="34" charset="0"/>
            </a:rPr>
            <a:t>We gave space for voicing concerns</a:t>
          </a:r>
        </a:p>
      </dgm:t>
    </dgm:pt>
    <dgm:pt modelId="{12378956-A5A5-46BB-88FA-63FD77B06E10}" type="parTrans" cxnId="{8F9E6851-0C8E-4030-A730-82B237CD355C}">
      <dgm:prSet/>
      <dgm:spPr/>
      <dgm:t>
        <a:bodyPr/>
        <a:lstStyle/>
        <a:p>
          <a:endParaRPr lang="en-US"/>
        </a:p>
      </dgm:t>
    </dgm:pt>
    <dgm:pt modelId="{BB572106-F534-4CA5-97B4-C7389299B8D7}" type="sibTrans" cxnId="{8F9E6851-0C8E-4030-A730-82B237CD355C}">
      <dgm:prSet/>
      <dgm:spPr/>
      <dgm:t>
        <a:bodyPr/>
        <a:lstStyle/>
        <a:p>
          <a:endParaRPr lang="en-US"/>
        </a:p>
      </dgm:t>
    </dgm:pt>
    <dgm:pt modelId="{DA5E0E03-A3B2-48D0-B43E-6FD9FCBC3872}">
      <dgm:prSet/>
      <dgm:spPr/>
      <dgm:t>
        <a:bodyPr/>
        <a:lstStyle/>
        <a:p>
          <a:pPr>
            <a:defRPr b="1"/>
          </a:pPr>
          <a:r>
            <a:rPr lang="en-US" dirty="0">
              <a:latin typeface="Arial" panose="020B0604020202020204" pitchFamily="34" charset="0"/>
              <a:cs typeface="Arial" panose="020B0604020202020204" pitchFamily="34" charset="0"/>
            </a:rPr>
            <a:t>6 Apr. 2023</a:t>
          </a:r>
        </a:p>
      </dgm:t>
    </dgm:pt>
    <dgm:pt modelId="{363B2C44-6BB5-4E14-B21B-111D72CDD574}" type="parTrans" cxnId="{D28E6090-68F9-43E4-A931-01D9997DE18E}">
      <dgm:prSet/>
      <dgm:spPr/>
      <dgm:t>
        <a:bodyPr/>
        <a:lstStyle/>
        <a:p>
          <a:endParaRPr lang="en-US"/>
        </a:p>
      </dgm:t>
    </dgm:pt>
    <dgm:pt modelId="{C711781C-4C46-47D4-BE0E-F7569851EA8E}" type="sibTrans" cxnId="{D28E6090-68F9-43E4-A931-01D9997DE18E}">
      <dgm:prSet/>
      <dgm:spPr/>
      <dgm:t>
        <a:bodyPr/>
        <a:lstStyle/>
        <a:p>
          <a:endParaRPr lang="en-US"/>
        </a:p>
      </dgm:t>
    </dgm:pt>
    <dgm:pt modelId="{90653A34-19EB-413F-A083-68FC1B20CA2A}">
      <dgm:prSet/>
      <dgm:spPr/>
      <dgm:t>
        <a:bodyPr/>
        <a:lstStyle/>
        <a:p>
          <a:r>
            <a:rPr lang="en-US" dirty="0">
              <a:latin typeface="Arial" panose="020B0604020202020204" pitchFamily="34" charset="0"/>
              <a:cs typeface="Arial" panose="020B0604020202020204" pitchFamily="34" charset="0"/>
            </a:rPr>
            <a:t>The Advisory Group met for discussion and the WSIAT team reported on changes made to the proposed process in response to concerns </a:t>
          </a:r>
        </a:p>
      </dgm:t>
    </dgm:pt>
    <dgm:pt modelId="{CDBA9B80-C686-41A3-B5A7-3B61AB68A77D}" type="parTrans" cxnId="{5F759C98-27D7-48D5-BCDE-40B3B7EB2C08}">
      <dgm:prSet/>
      <dgm:spPr/>
      <dgm:t>
        <a:bodyPr/>
        <a:lstStyle/>
        <a:p>
          <a:endParaRPr lang="en-US"/>
        </a:p>
      </dgm:t>
    </dgm:pt>
    <dgm:pt modelId="{98FD5215-3FBC-4894-9BA2-372AC6E98FFE}" type="sibTrans" cxnId="{5F759C98-27D7-48D5-BCDE-40B3B7EB2C08}">
      <dgm:prSet/>
      <dgm:spPr/>
      <dgm:t>
        <a:bodyPr/>
        <a:lstStyle/>
        <a:p>
          <a:endParaRPr lang="en-US"/>
        </a:p>
      </dgm:t>
    </dgm:pt>
    <dgm:pt modelId="{09C2500F-A5D7-45C4-97D3-B739B4FEA270}">
      <dgm:prSet/>
      <dgm:spPr/>
      <dgm:t>
        <a:bodyPr/>
        <a:lstStyle/>
        <a:p>
          <a:pPr>
            <a:defRPr b="1"/>
          </a:pPr>
          <a:r>
            <a:rPr lang="en-US">
              <a:latin typeface="Arial" panose="020B0604020202020204" pitchFamily="34" charset="0"/>
              <a:cs typeface="Arial" panose="020B0604020202020204" pitchFamily="34" charset="0"/>
            </a:rPr>
            <a:t>2023</a:t>
          </a:r>
        </a:p>
      </dgm:t>
    </dgm:pt>
    <dgm:pt modelId="{245093EE-14AA-4D86-AB20-627098ED663D}" type="parTrans" cxnId="{E7C3E5FC-D77C-4092-8CB5-284ADF26CFF0}">
      <dgm:prSet/>
      <dgm:spPr/>
      <dgm:t>
        <a:bodyPr/>
        <a:lstStyle/>
        <a:p>
          <a:endParaRPr lang="en-US"/>
        </a:p>
      </dgm:t>
    </dgm:pt>
    <dgm:pt modelId="{1BEE1692-81A4-49F7-A78F-80928B0B3141}" type="sibTrans" cxnId="{E7C3E5FC-D77C-4092-8CB5-284ADF26CFF0}">
      <dgm:prSet/>
      <dgm:spPr/>
      <dgm:t>
        <a:bodyPr/>
        <a:lstStyle/>
        <a:p>
          <a:endParaRPr lang="en-US"/>
        </a:p>
      </dgm:t>
    </dgm:pt>
    <dgm:pt modelId="{7968C334-CF47-4C52-B5B5-93EAC9B21448}">
      <dgm:prSet/>
      <dgm:spPr/>
      <dgm:t>
        <a:bodyPr/>
        <a:lstStyle/>
        <a:p>
          <a:r>
            <a:rPr lang="en-US" dirty="0">
              <a:latin typeface="Arial" panose="020B0604020202020204" pitchFamily="34" charset="0"/>
              <a:cs typeface="Arial" panose="020B0604020202020204" pitchFamily="34" charset="0"/>
            </a:rPr>
            <a:t>In 2023, the WSIAT notified the Advisory Group advising that the launch of the new appeal process was moved to the spring of 2024, to allow for more feedback to be provided and implemented into the process before the launch</a:t>
          </a:r>
        </a:p>
      </dgm:t>
    </dgm:pt>
    <dgm:pt modelId="{03139C55-E05F-4138-B22A-1A7F9B60AD86}" type="parTrans" cxnId="{C786E90B-5863-4938-873A-12246F6224AB}">
      <dgm:prSet/>
      <dgm:spPr/>
      <dgm:t>
        <a:bodyPr/>
        <a:lstStyle/>
        <a:p>
          <a:endParaRPr lang="en-US"/>
        </a:p>
      </dgm:t>
    </dgm:pt>
    <dgm:pt modelId="{1A624F58-6182-4AC4-AA5F-5A5161E79015}" type="sibTrans" cxnId="{C786E90B-5863-4938-873A-12246F6224AB}">
      <dgm:prSet/>
      <dgm:spPr/>
      <dgm:t>
        <a:bodyPr/>
        <a:lstStyle/>
        <a:p>
          <a:endParaRPr lang="en-US"/>
        </a:p>
      </dgm:t>
    </dgm:pt>
    <dgm:pt modelId="{46B5E993-9214-41BF-BE31-5A36D3766C7A}">
      <dgm:prSet/>
      <dgm:spPr/>
      <dgm:t>
        <a:bodyPr/>
        <a:lstStyle/>
        <a:p>
          <a:pPr>
            <a:defRPr b="1"/>
          </a:pPr>
          <a:r>
            <a:rPr lang="en-US">
              <a:latin typeface="Arial" panose="020B0604020202020204" pitchFamily="34" charset="0"/>
              <a:cs typeface="Arial" panose="020B0604020202020204" pitchFamily="34" charset="0"/>
            </a:rPr>
            <a:t>Aug. 2023</a:t>
          </a:r>
        </a:p>
      </dgm:t>
    </dgm:pt>
    <dgm:pt modelId="{8078BD91-C372-488C-814B-2941F6753606}" type="parTrans" cxnId="{2E471A1E-4D99-44D7-9C09-08775ADC0827}">
      <dgm:prSet/>
      <dgm:spPr/>
      <dgm:t>
        <a:bodyPr/>
        <a:lstStyle/>
        <a:p>
          <a:endParaRPr lang="en-US"/>
        </a:p>
      </dgm:t>
    </dgm:pt>
    <dgm:pt modelId="{DA350504-D759-49AB-8145-8F258C279E6E}" type="sibTrans" cxnId="{2E471A1E-4D99-44D7-9C09-08775ADC0827}">
      <dgm:prSet/>
      <dgm:spPr/>
      <dgm:t>
        <a:bodyPr/>
        <a:lstStyle/>
        <a:p>
          <a:endParaRPr lang="en-US"/>
        </a:p>
      </dgm:t>
    </dgm:pt>
    <dgm:pt modelId="{A576C261-6E5F-426C-A5B2-A2321D3C753D}">
      <dgm:prSet/>
      <dgm:spPr/>
      <dgm:t>
        <a:bodyPr/>
        <a:lstStyle/>
        <a:p>
          <a:r>
            <a:rPr lang="en-US" dirty="0">
              <a:latin typeface="Arial" panose="020B0604020202020204" pitchFamily="34" charset="0"/>
              <a:cs typeface="Arial" panose="020B0604020202020204" pitchFamily="34" charset="0"/>
            </a:rPr>
            <a:t>Further written consultation in August 2023 on new WSIAT Practice Directions</a:t>
          </a:r>
        </a:p>
      </dgm:t>
    </dgm:pt>
    <dgm:pt modelId="{CE83387A-DE00-4A30-AF8F-494202B9380A}" type="parTrans" cxnId="{39448798-4530-4AF2-B17E-0F54074EA82B}">
      <dgm:prSet/>
      <dgm:spPr/>
      <dgm:t>
        <a:bodyPr/>
        <a:lstStyle/>
        <a:p>
          <a:endParaRPr lang="en-US"/>
        </a:p>
      </dgm:t>
    </dgm:pt>
    <dgm:pt modelId="{9A703DE9-9477-49B9-B8AC-0E1AAA41ED72}" type="sibTrans" cxnId="{39448798-4530-4AF2-B17E-0F54074EA82B}">
      <dgm:prSet/>
      <dgm:spPr/>
      <dgm:t>
        <a:bodyPr/>
        <a:lstStyle/>
        <a:p>
          <a:endParaRPr lang="en-US"/>
        </a:p>
      </dgm:t>
    </dgm:pt>
    <dgm:pt modelId="{28311930-BE92-4964-ABCA-B368BEF00285}" type="pres">
      <dgm:prSet presAssocID="{CD8EFE9A-71B2-4BCC-A4C5-CE1CFA117D54}" presName="root" presStyleCnt="0">
        <dgm:presLayoutVars>
          <dgm:chMax/>
          <dgm:chPref/>
          <dgm:animLvl val="lvl"/>
        </dgm:presLayoutVars>
      </dgm:prSet>
      <dgm:spPr/>
    </dgm:pt>
    <dgm:pt modelId="{ECEF20F7-A9B9-48D9-9492-A5B836DE1C71}" type="pres">
      <dgm:prSet presAssocID="{CD8EFE9A-71B2-4BCC-A4C5-CE1CFA117D54}" presName="divider" presStyleLbl="fgAcc1" presStyleIdx="0" presStyleCnt="6"/>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tailEnd type="triangle" w="lg" len="lg"/>
        </a:ln>
        <a:effectLst/>
      </dgm:spPr>
    </dgm:pt>
    <dgm:pt modelId="{5602C6F3-3523-400A-90AB-5A62499954B0}" type="pres">
      <dgm:prSet presAssocID="{CD8EFE9A-71B2-4BCC-A4C5-CE1CFA117D54}" presName="nodes" presStyleCnt="0">
        <dgm:presLayoutVars>
          <dgm:chMax/>
          <dgm:chPref/>
          <dgm:animLvl val="lvl"/>
        </dgm:presLayoutVars>
      </dgm:prSet>
      <dgm:spPr/>
    </dgm:pt>
    <dgm:pt modelId="{A0C9F822-57B4-498D-B47D-1451DBD1D4F8}" type="pres">
      <dgm:prSet presAssocID="{DFC8EA64-0DF6-45F9-ACFF-82D44C85A00E}" presName="composite" presStyleCnt="0"/>
      <dgm:spPr/>
    </dgm:pt>
    <dgm:pt modelId="{51B61974-0C66-4288-AC88-7B4638CBF3E1}" type="pres">
      <dgm:prSet presAssocID="{DFC8EA64-0DF6-45F9-ACFF-82D44C85A00E}" presName="ConnectorPoint" presStyleLbl="lnNode1" presStyleIdx="0"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gm:spPr>
    </dgm:pt>
    <dgm:pt modelId="{C8B51332-0738-405A-A14D-EC2C721A8914}" type="pres">
      <dgm:prSet presAssocID="{DFC8EA64-0DF6-45F9-ACFF-82D44C85A00E}" presName="DropPinPlaceHolder" presStyleCnt="0"/>
      <dgm:spPr/>
    </dgm:pt>
    <dgm:pt modelId="{FF04221A-E391-42EC-8A4C-BF81864E43AC}" type="pres">
      <dgm:prSet presAssocID="{DFC8EA64-0DF6-45F9-ACFF-82D44C85A00E}" presName="DropPin" presStyleLbl="alignNode1" presStyleIdx="0" presStyleCnt="5"/>
      <dgm:spPr/>
    </dgm:pt>
    <dgm:pt modelId="{5A578D01-BE54-411E-B4C7-0C4427C535DA}" type="pres">
      <dgm:prSet presAssocID="{DFC8EA64-0DF6-45F9-ACFF-82D44C85A00E}" presName="Ellipse" presStyleLbl="fgAcc1" presStyleIdx="1" presStyleCnt="6"/>
      <dgm:spPr>
        <a:solidFill>
          <a:schemeClr val="lt1">
            <a:alpha val="90000"/>
            <a:hueOff val="0"/>
            <a:satOff val="0"/>
            <a:lumOff val="0"/>
            <a:alphaOff val="0"/>
          </a:schemeClr>
        </a:solidFill>
        <a:ln w="19050" cap="flat" cmpd="sng" algn="ctr">
          <a:noFill/>
          <a:prstDash val="solid"/>
        </a:ln>
        <a:effectLst/>
      </dgm:spPr>
    </dgm:pt>
    <dgm:pt modelId="{E12002F4-FC84-48F4-BC46-687D8D7D5C20}" type="pres">
      <dgm:prSet presAssocID="{DFC8EA64-0DF6-45F9-ACFF-82D44C85A00E}" presName="L2TextContainer" presStyleLbl="revTx" presStyleIdx="0" presStyleCnt="10">
        <dgm:presLayoutVars>
          <dgm:bulletEnabled val="1"/>
        </dgm:presLayoutVars>
      </dgm:prSet>
      <dgm:spPr/>
    </dgm:pt>
    <dgm:pt modelId="{B9ACACBE-1561-41C8-B797-F805FC3F5C11}" type="pres">
      <dgm:prSet presAssocID="{DFC8EA64-0DF6-45F9-ACFF-82D44C85A00E}" presName="L1TextContainer" presStyleLbl="revTx" presStyleIdx="1" presStyleCnt="10">
        <dgm:presLayoutVars>
          <dgm:chMax val="1"/>
          <dgm:chPref val="1"/>
          <dgm:bulletEnabled val="1"/>
        </dgm:presLayoutVars>
      </dgm:prSet>
      <dgm:spPr/>
    </dgm:pt>
    <dgm:pt modelId="{67CD8973-5F68-48D7-8F13-58E9CBAA5506}" type="pres">
      <dgm:prSet presAssocID="{DFC8EA64-0DF6-45F9-ACFF-82D44C85A00E}" presName="ConnectLine" presStyleLbl="sibTrans1D1" presStyleIdx="0" presStyleCnt="5"/>
      <dgm:spPr>
        <a:noFill/>
        <a:ln w="12700" cap="flat" cmpd="sng" algn="ctr">
          <a:solidFill>
            <a:schemeClr val="accent2">
              <a:hueOff val="0"/>
              <a:satOff val="0"/>
              <a:lumOff val="0"/>
              <a:alphaOff val="0"/>
            </a:schemeClr>
          </a:solidFill>
          <a:prstDash val="dash"/>
        </a:ln>
        <a:effectLst/>
      </dgm:spPr>
    </dgm:pt>
    <dgm:pt modelId="{5ADB8519-76F1-4108-A1F1-7E7D5443DE5F}" type="pres">
      <dgm:prSet presAssocID="{DFC8EA64-0DF6-45F9-ACFF-82D44C85A00E}" presName="EmptyPlaceHolder" presStyleCnt="0"/>
      <dgm:spPr/>
    </dgm:pt>
    <dgm:pt modelId="{53C5CF10-01A8-42AB-8F07-9E520D87BB50}" type="pres">
      <dgm:prSet presAssocID="{CE12C7A7-D402-4843-8558-3E975CC48B1E}" presName="spaceBetweenRectangles" presStyleCnt="0"/>
      <dgm:spPr/>
    </dgm:pt>
    <dgm:pt modelId="{100DB140-3F6E-4A31-A823-F8F15227F6FC}" type="pres">
      <dgm:prSet presAssocID="{3A8C541E-5D2B-4A5E-A494-1FD5E4FD9962}" presName="composite" presStyleCnt="0"/>
      <dgm:spPr/>
    </dgm:pt>
    <dgm:pt modelId="{5B0B60D4-2D72-4A60-AC1D-125A566C1476}" type="pres">
      <dgm:prSet presAssocID="{3A8C541E-5D2B-4A5E-A494-1FD5E4FD9962}" presName="ConnectorPoint" presStyleLbl="lnNode1" presStyleIdx="1"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gm:spPr>
    </dgm:pt>
    <dgm:pt modelId="{222433BC-D76A-47E1-B281-C225899F3182}" type="pres">
      <dgm:prSet presAssocID="{3A8C541E-5D2B-4A5E-A494-1FD5E4FD9962}" presName="DropPinPlaceHolder" presStyleCnt="0"/>
      <dgm:spPr/>
    </dgm:pt>
    <dgm:pt modelId="{B8BFC973-F3A8-430B-9E56-01BDC4F45553}" type="pres">
      <dgm:prSet presAssocID="{3A8C541E-5D2B-4A5E-A494-1FD5E4FD9962}" presName="DropPin" presStyleLbl="alignNode1" presStyleIdx="1" presStyleCnt="5"/>
      <dgm:spPr/>
    </dgm:pt>
    <dgm:pt modelId="{5977C4CD-1A6C-4782-80FE-AE347C7EA3B2}" type="pres">
      <dgm:prSet presAssocID="{3A8C541E-5D2B-4A5E-A494-1FD5E4FD9962}" presName="Ellipse" presStyleLbl="fgAcc1" presStyleIdx="2" presStyleCnt="6"/>
      <dgm:spPr>
        <a:solidFill>
          <a:schemeClr val="lt1">
            <a:alpha val="90000"/>
            <a:hueOff val="0"/>
            <a:satOff val="0"/>
            <a:lumOff val="0"/>
            <a:alphaOff val="0"/>
          </a:schemeClr>
        </a:solidFill>
        <a:ln w="19050" cap="flat" cmpd="sng" algn="ctr">
          <a:noFill/>
          <a:prstDash val="solid"/>
        </a:ln>
        <a:effectLst/>
      </dgm:spPr>
    </dgm:pt>
    <dgm:pt modelId="{962A071F-2DB2-41BD-B586-97E3EEBC795B}" type="pres">
      <dgm:prSet presAssocID="{3A8C541E-5D2B-4A5E-A494-1FD5E4FD9962}" presName="L2TextContainer" presStyleLbl="revTx" presStyleIdx="2" presStyleCnt="10">
        <dgm:presLayoutVars>
          <dgm:bulletEnabled val="1"/>
        </dgm:presLayoutVars>
      </dgm:prSet>
      <dgm:spPr/>
    </dgm:pt>
    <dgm:pt modelId="{28D678EF-BBF0-44EB-8DB0-B443C7D87DBB}" type="pres">
      <dgm:prSet presAssocID="{3A8C541E-5D2B-4A5E-A494-1FD5E4FD9962}" presName="L1TextContainer" presStyleLbl="revTx" presStyleIdx="3" presStyleCnt="10">
        <dgm:presLayoutVars>
          <dgm:chMax val="1"/>
          <dgm:chPref val="1"/>
          <dgm:bulletEnabled val="1"/>
        </dgm:presLayoutVars>
      </dgm:prSet>
      <dgm:spPr/>
    </dgm:pt>
    <dgm:pt modelId="{5EE51F1D-F15B-4872-AFC2-10C9101CE8BB}" type="pres">
      <dgm:prSet presAssocID="{3A8C541E-5D2B-4A5E-A494-1FD5E4FD9962}" presName="ConnectLine" presStyleLbl="sibTrans1D1" presStyleIdx="1" presStyleCnt="5"/>
      <dgm:spPr>
        <a:noFill/>
        <a:ln w="12700" cap="flat" cmpd="sng" algn="ctr">
          <a:solidFill>
            <a:schemeClr val="accent2">
              <a:hueOff val="0"/>
              <a:satOff val="0"/>
              <a:lumOff val="0"/>
              <a:alphaOff val="0"/>
            </a:schemeClr>
          </a:solidFill>
          <a:prstDash val="dash"/>
        </a:ln>
        <a:effectLst/>
      </dgm:spPr>
    </dgm:pt>
    <dgm:pt modelId="{BDBDC2EB-B51A-4333-85F2-E72788E8A6F0}" type="pres">
      <dgm:prSet presAssocID="{3A8C541E-5D2B-4A5E-A494-1FD5E4FD9962}" presName="EmptyPlaceHolder" presStyleCnt="0"/>
      <dgm:spPr/>
    </dgm:pt>
    <dgm:pt modelId="{9C717E4D-0648-4E9E-BB12-B570473A2CF7}" type="pres">
      <dgm:prSet presAssocID="{D770FF7F-6DBE-42C2-B5F4-2D344D85BBA6}" presName="spaceBetweenRectangles" presStyleCnt="0"/>
      <dgm:spPr/>
    </dgm:pt>
    <dgm:pt modelId="{ACC8F727-FA7B-4366-B0EB-C338239FC6D8}" type="pres">
      <dgm:prSet presAssocID="{DA5E0E03-A3B2-48D0-B43E-6FD9FCBC3872}" presName="composite" presStyleCnt="0"/>
      <dgm:spPr/>
    </dgm:pt>
    <dgm:pt modelId="{6C9C7FF2-B851-4D28-ADEA-DA921FBF729D}" type="pres">
      <dgm:prSet presAssocID="{DA5E0E03-A3B2-48D0-B43E-6FD9FCBC3872}" presName="ConnectorPoint" presStyleLbl="lnNode1" presStyleIdx="2"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gm:spPr>
    </dgm:pt>
    <dgm:pt modelId="{AAC5422E-2B71-419D-BE37-FF41FB161831}" type="pres">
      <dgm:prSet presAssocID="{DA5E0E03-A3B2-48D0-B43E-6FD9FCBC3872}" presName="DropPinPlaceHolder" presStyleCnt="0"/>
      <dgm:spPr/>
    </dgm:pt>
    <dgm:pt modelId="{59786FE6-8EA0-487B-96FE-6E5B5036B1A7}" type="pres">
      <dgm:prSet presAssocID="{DA5E0E03-A3B2-48D0-B43E-6FD9FCBC3872}" presName="DropPin" presStyleLbl="alignNode1" presStyleIdx="2" presStyleCnt="5"/>
      <dgm:spPr/>
    </dgm:pt>
    <dgm:pt modelId="{8611C5DA-EF92-4722-93E6-B37082170C03}" type="pres">
      <dgm:prSet presAssocID="{DA5E0E03-A3B2-48D0-B43E-6FD9FCBC3872}" presName="Ellipse" presStyleLbl="fgAcc1" presStyleIdx="3" presStyleCnt="6"/>
      <dgm:spPr>
        <a:solidFill>
          <a:schemeClr val="lt1">
            <a:alpha val="90000"/>
            <a:hueOff val="0"/>
            <a:satOff val="0"/>
            <a:lumOff val="0"/>
            <a:alphaOff val="0"/>
          </a:schemeClr>
        </a:solidFill>
        <a:ln w="19050" cap="flat" cmpd="sng" algn="ctr">
          <a:noFill/>
          <a:prstDash val="solid"/>
        </a:ln>
        <a:effectLst/>
      </dgm:spPr>
    </dgm:pt>
    <dgm:pt modelId="{E105E392-D095-4EDE-8FAD-4DEE73F90549}" type="pres">
      <dgm:prSet presAssocID="{DA5E0E03-A3B2-48D0-B43E-6FD9FCBC3872}" presName="L2TextContainer" presStyleLbl="revTx" presStyleIdx="4" presStyleCnt="10">
        <dgm:presLayoutVars>
          <dgm:bulletEnabled val="1"/>
        </dgm:presLayoutVars>
      </dgm:prSet>
      <dgm:spPr/>
    </dgm:pt>
    <dgm:pt modelId="{EE41450E-E892-4818-AE0C-733435711966}" type="pres">
      <dgm:prSet presAssocID="{DA5E0E03-A3B2-48D0-B43E-6FD9FCBC3872}" presName="L1TextContainer" presStyleLbl="revTx" presStyleIdx="5" presStyleCnt="10">
        <dgm:presLayoutVars>
          <dgm:chMax val="1"/>
          <dgm:chPref val="1"/>
          <dgm:bulletEnabled val="1"/>
        </dgm:presLayoutVars>
      </dgm:prSet>
      <dgm:spPr/>
    </dgm:pt>
    <dgm:pt modelId="{D682801F-9DB4-43D7-B4BD-D27B80FD1A48}" type="pres">
      <dgm:prSet presAssocID="{DA5E0E03-A3B2-48D0-B43E-6FD9FCBC3872}" presName="ConnectLine" presStyleLbl="sibTrans1D1" presStyleIdx="2" presStyleCnt="5"/>
      <dgm:spPr>
        <a:noFill/>
        <a:ln w="12700" cap="flat" cmpd="sng" algn="ctr">
          <a:solidFill>
            <a:schemeClr val="accent2">
              <a:hueOff val="0"/>
              <a:satOff val="0"/>
              <a:lumOff val="0"/>
              <a:alphaOff val="0"/>
            </a:schemeClr>
          </a:solidFill>
          <a:prstDash val="dash"/>
        </a:ln>
        <a:effectLst/>
      </dgm:spPr>
    </dgm:pt>
    <dgm:pt modelId="{CA35B193-14E9-4BF0-BCEB-6DD57631F27C}" type="pres">
      <dgm:prSet presAssocID="{DA5E0E03-A3B2-48D0-B43E-6FD9FCBC3872}" presName="EmptyPlaceHolder" presStyleCnt="0"/>
      <dgm:spPr/>
    </dgm:pt>
    <dgm:pt modelId="{F7FC2E49-AA7A-43C1-BBD2-13BC8EE3DC59}" type="pres">
      <dgm:prSet presAssocID="{C711781C-4C46-47D4-BE0E-F7569851EA8E}" presName="spaceBetweenRectangles" presStyleCnt="0"/>
      <dgm:spPr/>
    </dgm:pt>
    <dgm:pt modelId="{D1C55727-0B73-44EA-B736-86B00F1229E9}" type="pres">
      <dgm:prSet presAssocID="{09C2500F-A5D7-45C4-97D3-B739B4FEA270}" presName="composite" presStyleCnt="0"/>
      <dgm:spPr/>
    </dgm:pt>
    <dgm:pt modelId="{17ADAB4D-3533-446F-8E80-3CDC7B52F812}" type="pres">
      <dgm:prSet presAssocID="{09C2500F-A5D7-45C4-97D3-B739B4FEA270}" presName="ConnectorPoint" presStyleLbl="lnNode1" presStyleIdx="3"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gm:spPr>
    </dgm:pt>
    <dgm:pt modelId="{A8ED770C-6A7E-409D-BEEC-A9C8E681E1CF}" type="pres">
      <dgm:prSet presAssocID="{09C2500F-A5D7-45C4-97D3-B739B4FEA270}" presName="DropPinPlaceHolder" presStyleCnt="0"/>
      <dgm:spPr/>
    </dgm:pt>
    <dgm:pt modelId="{A7D48EEE-6067-40F2-8666-6B415E7B2E15}" type="pres">
      <dgm:prSet presAssocID="{09C2500F-A5D7-45C4-97D3-B739B4FEA270}" presName="DropPin" presStyleLbl="alignNode1" presStyleIdx="3" presStyleCnt="5"/>
      <dgm:spPr/>
    </dgm:pt>
    <dgm:pt modelId="{220A5685-9F06-4635-A79D-EADECCA55F20}" type="pres">
      <dgm:prSet presAssocID="{09C2500F-A5D7-45C4-97D3-B739B4FEA270}" presName="Ellipse" presStyleLbl="fgAcc1" presStyleIdx="4" presStyleCnt="6"/>
      <dgm:spPr>
        <a:solidFill>
          <a:schemeClr val="lt1">
            <a:alpha val="90000"/>
            <a:hueOff val="0"/>
            <a:satOff val="0"/>
            <a:lumOff val="0"/>
            <a:alphaOff val="0"/>
          </a:schemeClr>
        </a:solidFill>
        <a:ln w="19050" cap="flat" cmpd="sng" algn="ctr">
          <a:noFill/>
          <a:prstDash val="solid"/>
        </a:ln>
        <a:effectLst/>
      </dgm:spPr>
    </dgm:pt>
    <dgm:pt modelId="{0A9D77A2-6D40-4D19-B508-B128EC48F5FB}" type="pres">
      <dgm:prSet presAssocID="{09C2500F-A5D7-45C4-97D3-B739B4FEA270}" presName="L2TextContainer" presStyleLbl="revTx" presStyleIdx="6" presStyleCnt="10">
        <dgm:presLayoutVars>
          <dgm:bulletEnabled val="1"/>
        </dgm:presLayoutVars>
      </dgm:prSet>
      <dgm:spPr/>
    </dgm:pt>
    <dgm:pt modelId="{3A359166-496F-4452-9787-F2F23FED7703}" type="pres">
      <dgm:prSet presAssocID="{09C2500F-A5D7-45C4-97D3-B739B4FEA270}" presName="L1TextContainer" presStyleLbl="revTx" presStyleIdx="7" presStyleCnt="10">
        <dgm:presLayoutVars>
          <dgm:chMax val="1"/>
          <dgm:chPref val="1"/>
          <dgm:bulletEnabled val="1"/>
        </dgm:presLayoutVars>
      </dgm:prSet>
      <dgm:spPr/>
    </dgm:pt>
    <dgm:pt modelId="{8C934157-616F-4701-AF01-1D93DD56F52C}" type="pres">
      <dgm:prSet presAssocID="{09C2500F-A5D7-45C4-97D3-B739B4FEA270}" presName="ConnectLine" presStyleLbl="sibTrans1D1" presStyleIdx="3" presStyleCnt="5"/>
      <dgm:spPr>
        <a:noFill/>
        <a:ln w="12700" cap="flat" cmpd="sng" algn="ctr">
          <a:solidFill>
            <a:schemeClr val="accent2">
              <a:hueOff val="0"/>
              <a:satOff val="0"/>
              <a:lumOff val="0"/>
              <a:alphaOff val="0"/>
            </a:schemeClr>
          </a:solidFill>
          <a:prstDash val="dash"/>
        </a:ln>
        <a:effectLst/>
      </dgm:spPr>
    </dgm:pt>
    <dgm:pt modelId="{D0460589-88BB-4009-9470-561C338C3282}" type="pres">
      <dgm:prSet presAssocID="{09C2500F-A5D7-45C4-97D3-B739B4FEA270}" presName="EmptyPlaceHolder" presStyleCnt="0"/>
      <dgm:spPr/>
    </dgm:pt>
    <dgm:pt modelId="{0D9ACE50-5010-4FC6-93DA-D514B87F07C6}" type="pres">
      <dgm:prSet presAssocID="{1BEE1692-81A4-49F7-A78F-80928B0B3141}" presName="spaceBetweenRectangles" presStyleCnt="0"/>
      <dgm:spPr/>
    </dgm:pt>
    <dgm:pt modelId="{AC8C7F3F-ECAA-4584-B685-033F8021C48E}" type="pres">
      <dgm:prSet presAssocID="{46B5E993-9214-41BF-BE31-5A36D3766C7A}" presName="composite" presStyleCnt="0"/>
      <dgm:spPr/>
    </dgm:pt>
    <dgm:pt modelId="{5A8C2E86-DB19-4006-9B77-079CDACFE430}" type="pres">
      <dgm:prSet presAssocID="{46B5E993-9214-41BF-BE31-5A36D3766C7A}" presName="ConnectorPoint" presStyleLbl="lnNode1" presStyleIdx="4"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gm:spPr>
    </dgm:pt>
    <dgm:pt modelId="{910D421E-9487-4DC7-BF33-0124BB8639C4}" type="pres">
      <dgm:prSet presAssocID="{46B5E993-9214-41BF-BE31-5A36D3766C7A}" presName="DropPinPlaceHolder" presStyleCnt="0"/>
      <dgm:spPr/>
    </dgm:pt>
    <dgm:pt modelId="{443913D7-2FC7-4905-8660-D4897175BD6E}" type="pres">
      <dgm:prSet presAssocID="{46B5E993-9214-41BF-BE31-5A36D3766C7A}" presName="DropPin" presStyleLbl="alignNode1" presStyleIdx="4" presStyleCnt="5"/>
      <dgm:spPr/>
    </dgm:pt>
    <dgm:pt modelId="{BF46D724-A6F8-4D2C-8660-C12BDA104854}" type="pres">
      <dgm:prSet presAssocID="{46B5E993-9214-41BF-BE31-5A36D3766C7A}" presName="Ellipse" presStyleLbl="fgAcc1" presStyleIdx="5" presStyleCnt="6"/>
      <dgm:spPr>
        <a:solidFill>
          <a:schemeClr val="lt1">
            <a:alpha val="90000"/>
            <a:hueOff val="0"/>
            <a:satOff val="0"/>
            <a:lumOff val="0"/>
            <a:alphaOff val="0"/>
          </a:schemeClr>
        </a:solidFill>
        <a:ln w="19050" cap="flat" cmpd="sng" algn="ctr">
          <a:noFill/>
          <a:prstDash val="solid"/>
        </a:ln>
        <a:effectLst/>
      </dgm:spPr>
    </dgm:pt>
    <dgm:pt modelId="{69322A4B-0C2F-4120-9AFF-DEA7BBC9C631}" type="pres">
      <dgm:prSet presAssocID="{46B5E993-9214-41BF-BE31-5A36D3766C7A}" presName="L2TextContainer" presStyleLbl="revTx" presStyleIdx="8" presStyleCnt="10">
        <dgm:presLayoutVars>
          <dgm:bulletEnabled val="1"/>
        </dgm:presLayoutVars>
      </dgm:prSet>
      <dgm:spPr/>
    </dgm:pt>
    <dgm:pt modelId="{6A894D86-D990-4D86-B227-E3DA77BE6130}" type="pres">
      <dgm:prSet presAssocID="{46B5E993-9214-41BF-BE31-5A36D3766C7A}" presName="L1TextContainer" presStyleLbl="revTx" presStyleIdx="9" presStyleCnt="10">
        <dgm:presLayoutVars>
          <dgm:chMax val="1"/>
          <dgm:chPref val="1"/>
          <dgm:bulletEnabled val="1"/>
        </dgm:presLayoutVars>
      </dgm:prSet>
      <dgm:spPr/>
    </dgm:pt>
    <dgm:pt modelId="{A6E1F753-06B4-415C-9CC1-E0656C307776}" type="pres">
      <dgm:prSet presAssocID="{46B5E993-9214-41BF-BE31-5A36D3766C7A}" presName="ConnectLine" presStyleLbl="sibTrans1D1" presStyleIdx="4" presStyleCnt="5"/>
      <dgm:spPr>
        <a:noFill/>
        <a:ln w="12700" cap="flat" cmpd="sng" algn="ctr">
          <a:solidFill>
            <a:schemeClr val="accent2">
              <a:hueOff val="0"/>
              <a:satOff val="0"/>
              <a:lumOff val="0"/>
              <a:alphaOff val="0"/>
            </a:schemeClr>
          </a:solidFill>
          <a:prstDash val="dash"/>
        </a:ln>
        <a:effectLst/>
      </dgm:spPr>
    </dgm:pt>
    <dgm:pt modelId="{62954D66-0357-4FBF-9EC7-6BEA14B20000}" type="pres">
      <dgm:prSet presAssocID="{46B5E993-9214-41BF-BE31-5A36D3766C7A}" presName="EmptyPlaceHolder" presStyleCnt="0"/>
      <dgm:spPr/>
    </dgm:pt>
  </dgm:ptLst>
  <dgm:cxnLst>
    <dgm:cxn modelId="{C786E90B-5863-4938-873A-12246F6224AB}" srcId="{09C2500F-A5D7-45C4-97D3-B739B4FEA270}" destId="{7968C334-CF47-4C52-B5B5-93EAC9B21448}" srcOrd="0" destOrd="0" parTransId="{03139C55-E05F-4138-B22A-1A7F9B60AD86}" sibTransId="{1A624F58-6182-4AC4-AA5F-5A5161E79015}"/>
    <dgm:cxn modelId="{D38CBB0E-B7DD-4142-AD3D-E34A1FF9CADB}" srcId="{CD8EFE9A-71B2-4BCC-A4C5-CE1CFA117D54}" destId="{3A8C541E-5D2B-4A5E-A494-1FD5E4FD9962}" srcOrd="1" destOrd="0" parTransId="{C3249164-7AD7-41BF-8CF5-F157146C5F98}" sibTransId="{D770FF7F-6DBE-42C2-B5F4-2D344D85BBA6}"/>
    <dgm:cxn modelId="{2B06CE0E-EBC6-4563-B077-DD806FFD3DBB}" srcId="{CD8EFE9A-71B2-4BCC-A4C5-CE1CFA117D54}" destId="{DFC8EA64-0DF6-45F9-ACFF-82D44C85A00E}" srcOrd="0" destOrd="0" parTransId="{DA776D28-6A9E-4683-97B5-E7DA53B930BD}" sibTransId="{CE12C7A7-D402-4843-8558-3E975CC48B1E}"/>
    <dgm:cxn modelId="{2E471A1E-4D99-44D7-9C09-08775ADC0827}" srcId="{CD8EFE9A-71B2-4BCC-A4C5-CE1CFA117D54}" destId="{46B5E993-9214-41BF-BE31-5A36D3766C7A}" srcOrd="4" destOrd="0" parTransId="{8078BD91-C372-488C-814B-2941F6753606}" sibTransId="{DA350504-D759-49AB-8145-8F258C279E6E}"/>
    <dgm:cxn modelId="{056D0C21-6233-4B43-9CC6-77552D847D5B}" type="presOf" srcId="{CD8EFE9A-71B2-4BCC-A4C5-CE1CFA117D54}" destId="{28311930-BE92-4964-ABCA-B368BEF00285}" srcOrd="0" destOrd="0" presId="urn:microsoft.com/office/officeart/2017/3/layout/DropPinTimeline"/>
    <dgm:cxn modelId="{A40C6D39-E957-4D6E-9232-E4D9B90E09BF}" srcId="{DFC8EA64-0DF6-45F9-ACFF-82D44C85A00E}" destId="{97A49565-8B06-4A58-889C-71A6FB06CAE3}" srcOrd="0" destOrd="0" parTransId="{C3FE863F-E1CE-4054-9C5B-BEB633389B46}" sibTransId="{4EE9F08B-FF83-42AD-8D36-531CE490B0C9}"/>
    <dgm:cxn modelId="{D5B80A50-E999-46D8-9FB0-C42E8C086046}" type="presOf" srcId="{FF3CBB20-8A1A-41E7-A6CA-3FD61DF5A11B}" destId="{962A071F-2DB2-41BD-B586-97E3EEBC795B}" srcOrd="0" destOrd="1" presId="urn:microsoft.com/office/officeart/2017/3/layout/DropPinTimeline"/>
    <dgm:cxn modelId="{8F9E6851-0C8E-4030-A730-82B237CD355C}" srcId="{FEE97B2C-30CC-46FC-99C1-C9819962A541}" destId="{6408C65C-0A5B-4AEC-9E15-08F3F317EBED}" srcOrd="1" destOrd="0" parTransId="{12378956-A5A5-46BB-88FA-63FD77B06E10}" sibTransId="{BB572106-F534-4CA5-97B4-C7389299B8D7}"/>
    <dgm:cxn modelId="{A34DFD71-348C-4911-9157-F3B377544248}" srcId="{FEE97B2C-30CC-46FC-99C1-C9819962A541}" destId="{FF3CBB20-8A1A-41E7-A6CA-3FD61DF5A11B}" srcOrd="0" destOrd="0" parTransId="{F8C8D0C5-08A2-46AA-B2EF-9FC71299F489}" sibTransId="{E7885CC1-7234-4219-8629-1C3C8F645433}"/>
    <dgm:cxn modelId="{FCC3D67A-0C32-4224-B18F-EE2503504B2B}" type="presOf" srcId="{FEE97B2C-30CC-46FC-99C1-C9819962A541}" destId="{962A071F-2DB2-41BD-B586-97E3EEBC795B}" srcOrd="0" destOrd="0" presId="urn:microsoft.com/office/officeart/2017/3/layout/DropPinTimeline"/>
    <dgm:cxn modelId="{1584458F-4FAD-4281-A4F7-83C6E4AD62C9}" type="presOf" srcId="{DFC8EA64-0DF6-45F9-ACFF-82D44C85A00E}" destId="{B9ACACBE-1561-41C8-B797-F805FC3F5C11}" srcOrd="0" destOrd="0" presId="urn:microsoft.com/office/officeart/2017/3/layout/DropPinTimeline"/>
    <dgm:cxn modelId="{D28E6090-68F9-43E4-A931-01D9997DE18E}" srcId="{CD8EFE9A-71B2-4BCC-A4C5-CE1CFA117D54}" destId="{DA5E0E03-A3B2-48D0-B43E-6FD9FCBC3872}" srcOrd="2" destOrd="0" parTransId="{363B2C44-6BB5-4E14-B21B-111D72CDD574}" sibTransId="{C711781C-4C46-47D4-BE0E-F7569851EA8E}"/>
    <dgm:cxn modelId="{5A15C293-C162-42C2-80CD-91B176319753}" srcId="{3A8C541E-5D2B-4A5E-A494-1FD5E4FD9962}" destId="{FEE97B2C-30CC-46FC-99C1-C9819962A541}" srcOrd="0" destOrd="0" parTransId="{E6C21088-FB49-4B53-87AB-56BD919E8440}" sibTransId="{F1AA493C-5451-4303-962B-2DBD35209DE4}"/>
    <dgm:cxn modelId="{F9AF8A94-4E97-499D-82A8-5B047E82A406}" type="presOf" srcId="{3A8C541E-5D2B-4A5E-A494-1FD5E4FD9962}" destId="{28D678EF-BBF0-44EB-8DB0-B443C7D87DBB}" srcOrd="0" destOrd="0" presId="urn:microsoft.com/office/officeart/2017/3/layout/DropPinTimeline"/>
    <dgm:cxn modelId="{39448798-4530-4AF2-B17E-0F54074EA82B}" srcId="{46B5E993-9214-41BF-BE31-5A36D3766C7A}" destId="{A576C261-6E5F-426C-A5B2-A2321D3C753D}" srcOrd="0" destOrd="0" parTransId="{CE83387A-DE00-4A30-AF8F-494202B9380A}" sibTransId="{9A703DE9-9477-49B9-B8AC-0E1AAA41ED72}"/>
    <dgm:cxn modelId="{5F759C98-27D7-48D5-BCDE-40B3B7EB2C08}" srcId="{DA5E0E03-A3B2-48D0-B43E-6FD9FCBC3872}" destId="{90653A34-19EB-413F-A083-68FC1B20CA2A}" srcOrd="0" destOrd="0" parTransId="{CDBA9B80-C686-41A3-B5A7-3B61AB68A77D}" sibTransId="{98FD5215-3FBC-4894-9BA2-372AC6E98FFE}"/>
    <dgm:cxn modelId="{4141A79E-06A8-4BE5-9D3B-859E3CAC5A46}" type="presOf" srcId="{46B5E993-9214-41BF-BE31-5A36D3766C7A}" destId="{6A894D86-D990-4D86-B227-E3DA77BE6130}" srcOrd="0" destOrd="0" presId="urn:microsoft.com/office/officeart/2017/3/layout/DropPinTimeline"/>
    <dgm:cxn modelId="{FE4D85BD-163B-4D24-9A04-21763160289D}" type="presOf" srcId="{7968C334-CF47-4C52-B5B5-93EAC9B21448}" destId="{0A9D77A2-6D40-4D19-B508-B128EC48F5FB}" srcOrd="0" destOrd="0" presId="urn:microsoft.com/office/officeart/2017/3/layout/DropPinTimeline"/>
    <dgm:cxn modelId="{5BB505C0-AB31-4A6E-9C74-E8633CFAF85F}" type="presOf" srcId="{A576C261-6E5F-426C-A5B2-A2321D3C753D}" destId="{69322A4B-0C2F-4120-9AFF-DEA7BBC9C631}" srcOrd="0" destOrd="0" presId="urn:microsoft.com/office/officeart/2017/3/layout/DropPinTimeline"/>
    <dgm:cxn modelId="{0D904CCA-FC00-4534-B56E-94DC91A5A880}" type="presOf" srcId="{97A49565-8B06-4A58-889C-71A6FB06CAE3}" destId="{E12002F4-FC84-48F4-BC46-687D8D7D5C20}" srcOrd="0" destOrd="0" presId="urn:microsoft.com/office/officeart/2017/3/layout/DropPinTimeline"/>
    <dgm:cxn modelId="{83FC3ED4-3D4B-492F-8862-FAD06F64D8C0}" type="presOf" srcId="{DA5E0E03-A3B2-48D0-B43E-6FD9FCBC3872}" destId="{EE41450E-E892-4818-AE0C-733435711966}" srcOrd="0" destOrd="0" presId="urn:microsoft.com/office/officeart/2017/3/layout/DropPinTimeline"/>
    <dgm:cxn modelId="{AE3898E0-6330-4C8C-BE18-B86B740D6786}" type="presOf" srcId="{90653A34-19EB-413F-A083-68FC1B20CA2A}" destId="{E105E392-D095-4EDE-8FAD-4DEE73F90549}" srcOrd="0" destOrd="0" presId="urn:microsoft.com/office/officeart/2017/3/layout/DropPinTimeline"/>
    <dgm:cxn modelId="{547977F2-10E6-4E01-AC6F-486ECBF558A2}" type="presOf" srcId="{6408C65C-0A5B-4AEC-9E15-08F3F317EBED}" destId="{962A071F-2DB2-41BD-B586-97E3EEBC795B}" srcOrd="0" destOrd="2" presId="urn:microsoft.com/office/officeart/2017/3/layout/DropPinTimeline"/>
    <dgm:cxn modelId="{2F7D70FC-CA06-4130-BE20-BF2D09F86376}" type="presOf" srcId="{09C2500F-A5D7-45C4-97D3-B739B4FEA270}" destId="{3A359166-496F-4452-9787-F2F23FED7703}" srcOrd="0" destOrd="0" presId="urn:microsoft.com/office/officeart/2017/3/layout/DropPinTimeline"/>
    <dgm:cxn modelId="{E7C3E5FC-D77C-4092-8CB5-284ADF26CFF0}" srcId="{CD8EFE9A-71B2-4BCC-A4C5-CE1CFA117D54}" destId="{09C2500F-A5D7-45C4-97D3-B739B4FEA270}" srcOrd="3" destOrd="0" parTransId="{245093EE-14AA-4D86-AB20-627098ED663D}" sibTransId="{1BEE1692-81A4-49F7-A78F-80928B0B3141}"/>
    <dgm:cxn modelId="{F847D397-482A-49AD-87A1-7FC9AE7671EC}" type="presParOf" srcId="{28311930-BE92-4964-ABCA-B368BEF00285}" destId="{ECEF20F7-A9B9-48D9-9492-A5B836DE1C71}" srcOrd="0" destOrd="0" presId="urn:microsoft.com/office/officeart/2017/3/layout/DropPinTimeline"/>
    <dgm:cxn modelId="{B7D72B8A-189C-4EAE-9DF6-8C4FFDA0E9B9}" type="presParOf" srcId="{28311930-BE92-4964-ABCA-B368BEF00285}" destId="{5602C6F3-3523-400A-90AB-5A62499954B0}" srcOrd="1" destOrd="0" presId="urn:microsoft.com/office/officeart/2017/3/layout/DropPinTimeline"/>
    <dgm:cxn modelId="{5C6EEF0A-280B-4693-94D2-90AED373635B}" type="presParOf" srcId="{5602C6F3-3523-400A-90AB-5A62499954B0}" destId="{A0C9F822-57B4-498D-B47D-1451DBD1D4F8}" srcOrd="0" destOrd="0" presId="urn:microsoft.com/office/officeart/2017/3/layout/DropPinTimeline"/>
    <dgm:cxn modelId="{DCA5FBAD-E533-4C1D-90DC-34EA0D85F21C}" type="presParOf" srcId="{A0C9F822-57B4-498D-B47D-1451DBD1D4F8}" destId="{51B61974-0C66-4288-AC88-7B4638CBF3E1}" srcOrd="0" destOrd="0" presId="urn:microsoft.com/office/officeart/2017/3/layout/DropPinTimeline"/>
    <dgm:cxn modelId="{5C857C70-A63E-4F02-B7B4-1D6001F79BF8}" type="presParOf" srcId="{A0C9F822-57B4-498D-B47D-1451DBD1D4F8}" destId="{C8B51332-0738-405A-A14D-EC2C721A8914}" srcOrd="1" destOrd="0" presId="urn:microsoft.com/office/officeart/2017/3/layout/DropPinTimeline"/>
    <dgm:cxn modelId="{5D2AD608-F7CB-4BA7-A099-504C3103EC48}" type="presParOf" srcId="{C8B51332-0738-405A-A14D-EC2C721A8914}" destId="{FF04221A-E391-42EC-8A4C-BF81864E43AC}" srcOrd="0" destOrd="0" presId="urn:microsoft.com/office/officeart/2017/3/layout/DropPinTimeline"/>
    <dgm:cxn modelId="{8C016048-8DD3-488C-91C4-908D737882D7}" type="presParOf" srcId="{C8B51332-0738-405A-A14D-EC2C721A8914}" destId="{5A578D01-BE54-411E-B4C7-0C4427C535DA}" srcOrd="1" destOrd="0" presId="urn:microsoft.com/office/officeart/2017/3/layout/DropPinTimeline"/>
    <dgm:cxn modelId="{261F43F1-807E-43F0-AC57-315B1EBF31C1}" type="presParOf" srcId="{A0C9F822-57B4-498D-B47D-1451DBD1D4F8}" destId="{E12002F4-FC84-48F4-BC46-687D8D7D5C20}" srcOrd="2" destOrd="0" presId="urn:microsoft.com/office/officeart/2017/3/layout/DropPinTimeline"/>
    <dgm:cxn modelId="{C888FC00-33A1-4A49-92A1-F1CD609CDB39}" type="presParOf" srcId="{A0C9F822-57B4-498D-B47D-1451DBD1D4F8}" destId="{B9ACACBE-1561-41C8-B797-F805FC3F5C11}" srcOrd="3" destOrd="0" presId="urn:microsoft.com/office/officeart/2017/3/layout/DropPinTimeline"/>
    <dgm:cxn modelId="{D9DE1A37-A582-4DC2-8B30-BD6B119A7276}" type="presParOf" srcId="{A0C9F822-57B4-498D-B47D-1451DBD1D4F8}" destId="{67CD8973-5F68-48D7-8F13-58E9CBAA5506}" srcOrd="4" destOrd="0" presId="urn:microsoft.com/office/officeart/2017/3/layout/DropPinTimeline"/>
    <dgm:cxn modelId="{582E2512-0B4E-433C-8896-77428F5D65D2}" type="presParOf" srcId="{A0C9F822-57B4-498D-B47D-1451DBD1D4F8}" destId="{5ADB8519-76F1-4108-A1F1-7E7D5443DE5F}" srcOrd="5" destOrd="0" presId="urn:microsoft.com/office/officeart/2017/3/layout/DropPinTimeline"/>
    <dgm:cxn modelId="{248CF1B9-88E7-4829-B5AF-70E3AC122137}" type="presParOf" srcId="{5602C6F3-3523-400A-90AB-5A62499954B0}" destId="{53C5CF10-01A8-42AB-8F07-9E520D87BB50}" srcOrd="1" destOrd="0" presId="urn:microsoft.com/office/officeart/2017/3/layout/DropPinTimeline"/>
    <dgm:cxn modelId="{306C6B0F-DCEC-442B-91CC-1293FF3D259C}" type="presParOf" srcId="{5602C6F3-3523-400A-90AB-5A62499954B0}" destId="{100DB140-3F6E-4A31-A823-F8F15227F6FC}" srcOrd="2" destOrd="0" presId="urn:microsoft.com/office/officeart/2017/3/layout/DropPinTimeline"/>
    <dgm:cxn modelId="{14693F5B-5890-494F-A003-864DC41224D9}" type="presParOf" srcId="{100DB140-3F6E-4A31-A823-F8F15227F6FC}" destId="{5B0B60D4-2D72-4A60-AC1D-125A566C1476}" srcOrd="0" destOrd="0" presId="urn:microsoft.com/office/officeart/2017/3/layout/DropPinTimeline"/>
    <dgm:cxn modelId="{450379B0-679E-4ECD-9222-32FB44347F9B}" type="presParOf" srcId="{100DB140-3F6E-4A31-A823-F8F15227F6FC}" destId="{222433BC-D76A-47E1-B281-C225899F3182}" srcOrd="1" destOrd="0" presId="urn:microsoft.com/office/officeart/2017/3/layout/DropPinTimeline"/>
    <dgm:cxn modelId="{22F503F3-4BDE-4F2F-A166-0DAE0ED639B4}" type="presParOf" srcId="{222433BC-D76A-47E1-B281-C225899F3182}" destId="{B8BFC973-F3A8-430B-9E56-01BDC4F45553}" srcOrd="0" destOrd="0" presId="urn:microsoft.com/office/officeart/2017/3/layout/DropPinTimeline"/>
    <dgm:cxn modelId="{2502FD4D-0414-4513-9E91-F130465FBEA8}" type="presParOf" srcId="{222433BC-D76A-47E1-B281-C225899F3182}" destId="{5977C4CD-1A6C-4782-80FE-AE347C7EA3B2}" srcOrd="1" destOrd="0" presId="urn:microsoft.com/office/officeart/2017/3/layout/DropPinTimeline"/>
    <dgm:cxn modelId="{D1CE818B-CE7C-4FDA-B5A2-F3105FBB23A4}" type="presParOf" srcId="{100DB140-3F6E-4A31-A823-F8F15227F6FC}" destId="{962A071F-2DB2-41BD-B586-97E3EEBC795B}" srcOrd="2" destOrd="0" presId="urn:microsoft.com/office/officeart/2017/3/layout/DropPinTimeline"/>
    <dgm:cxn modelId="{689C3265-BA5F-4CC9-A257-4E4506E4FE61}" type="presParOf" srcId="{100DB140-3F6E-4A31-A823-F8F15227F6FC}" destId="{28D678EF-BBF0-44EB-8DB0-B443C7D87DBB}" srcOrd="3" destOrd="0" presId="urn:microsoft.com/office/officeart/2017/3/layout/DropPinTimeline"/>
    <dgm:cxn modelId="{C1C0262C-C801-44CC-9AF8-DBE2FEF51D4C}" type="presParOf" srcId="{100DB140-3F6E-4A31-A823-F8F15227F6FC}" destId="{5EE51F1D-F15B-4872-AFC2-10C9101CE8BB}" srcOrd="4" destOrd="0" presId="urn:microsoft.com/office/officeart/2017/3/layout/DropPinTimeline"/>
    <dgm:cxn modelId="{6EEEAF45-406F-4F07-8C5B-336C7ACA0FD1}" type="presParOf" srcId="{100DB140-3F6E-4A31-A823-F8F15227F6FC}" destId="{BDBDC2EB-B51A-4333-85F2-E72788E8A6F0}" srcOrd="5" destOrd="0" presId="urn:microsoft.com/office/officeart/2017/3/layout/DropPinTimeline"/>
    <dgm:cxn modelId="{3E8F8516-1DD2-4A09-8F47-019E8E32C744}" type="presParOf" srcId="{5602C6F3-3523-400A-90AB-5A62499954B0}" destId="{9C717E4D-0648-4E9E-BB12-B570473A2CF7}" srcOrd="3" destOrd="0" presId="urn:microsoft.com/office/officeart/2017/3/layout/DropPinTimeline"/>
    <dgm:cxn modelId="{569D6C66-9EAF-4B8E-BF4E-3745B5056616}" type="presParOf" srcId="{5602C6F3-3523-400A-90AB-5A62499954B0}" destId="{ACC8F727-FA7B-4366-B0EB-C338239FC6D8}" srcOrd="4" destOrd="0" presId="urn:microsoft.com/office/officeart/2017/3/layout/DropPinTimeline"/>
    <dgm:cxn modelId="{58F88026-95EA-4742-9B14-1CD20F014EAA}" type="presParOf" srcId="{ACC8F727-FA7B-4366-B0EB-C338239FC6D8}" destId="{6C9C7FF2-B851-4D28-ADEA-DA921FBF729D}" srcOrd="0" destOrd="0" presId="urn:microsoft.com/office/officeart/2017/3/layout/DropPinTimeline"/>
    <dgm:cxn modelId="{D422BCEF-26F4-41AF-9A41-3F0F89560C21}" type="presParOf" srcId="{ACC8F727-FA7B-4366-B0EB-C338239FC6D8}" destId="{AAC5422E-2B71-419D-BE37-FF41FB161831}" srcOrd="1" destOrd="0" presId="urn:microsoft.com/office/officeart/2017/3/layout/DropPinTimeline"/>
    <dgm:cxn modelId="{0B519A23-8BDD-4BA1-BD28-913F42C17117}" type="presParOf" srcId="{AAC5422E-2B71-419D-BE37-FF41FB161831}" destId="{59786FE6-8EA0-487B-96FE-6E5B5036B1A7}" srcOrd="0" destOrd="0" presId="urn:microsoft.com/office/officeart/2017/3/layout/DropPinTimeline"/>
    <dgm:cxn modelId="{C5A09287-5707-428D-BC04-0568F26FC527}" type="presParOf" srcId="{AAC5422E-2B71-419D-BE37-FF41FB161831}" destId="{8611C5DA-EF92-4722-93E6-B37082170C03}" srcOrd="1" destOrd="0" presId="urn:microsoft.com/office/officeart/2017/3/layout/DropPinTimeline"/>
    <dgm:cxn modelId="{940BBA37-8B8B-497A-85CF-4370AC6B481E}" type="presParOf" srcId="{ACC8F727-FA7B-4366-B0EB-C338239FC6D8}" destId="{E105E392-D095-4EDE-8FAD-4DEE73F90549}" srcOrd="2" destOrd="0" presId="urn:microsoft.com/office/officeart/2017/3/layout/DropPinTimeline"/>
    <dgm:cxn modelId="{60ED02A0-FE5A-40BE-86C9-D7393EBD2495}" type="presParOf" srcId="{ACC8F727-FA7B-4366-B0EB-C338239FC6D8}" destId="{EE41450E-E892-4818-AE0C-733435711966}" srcOrd="3" destOrd="0" presId="urn:microsoft.com/office/officeart/2017/3/layout/DropPinTimeline"/>
    <dgm:cxn modelId="{D35EFD52-F08C-4828-9F1A-8D43B90EC101}" type="presParOf" srcId="{ACC8F727-FA7B-4366-B0EB-C338239FC6D8}" destId="{D682801F-9DB4-43D7-B4BD-D27B80FD1A48}" srcOrd="4" destOrd="0" presId="urn:microsoft.com/office/officeart/2017/3/layout/DropPinTimeline"/>
    <dgm:cxn modelId="{A619BB60-9309-4A1D-BCBC-61342170E0BB}" type="presParOf" srcId="{ACC8F727-FA7B-4366-B0EB-C338239FC6D8}" destId="{CA35B193-14E9-4BF0-BCEB-6DD57631F27C}" srcOrd="5" destOrd="0" presId="urn:microsoft.com/office/officeart/2017/3/layout/DropPinTimeline"/>
    <dgm:cxn modelId="{B6601397-63D6-4079-AA41-ACA1F36B9DDE}" type="presParOf" srcId="{5602C6F3-3523-400A-90AB-5A62499954B0}" destId="{F7FC2E49-AA7A-43C1-BBD2-13BC8EE3DC59}" srcOrd="5" destOrd="0" presId="urn:microsoft.com/office/officeart/2017/3/layout/DropPinTimeline"/>
    <dgm:cxn modelId="{C4EEB19A-7A1B-4785-A698-100084EBA2FD}" type="presParOf" srcId="{5602C6F3-3523-400A-90AB-5A62499954B0}" destId="{D1C55727-0B73-44EA-B736-86B00F1229E9}" srcOrd="6" destOrd="0" presId="urn:microsoft.com/office/officeart/2017/3/layout/DropPinTimeline"/>
    <dgm:cxn modelId="{A84C0F70-AC2D-4921-85D0-864E107B00AB}" type="presParOf" srcId="{D1C55727-0B73-44EA-B736-86B00F1229E9}" destId="{17ADAB4D-3533-446F-8E80-3CDC7B52F812}" srcOrd="0" destOrd="0" presId="urn:microsoft.com/office/officeart/2017/3/layout/DropPinTimeline"/>
    <dgm:cxn modelId="{059CA271-5E5C-4C20-A697-A6DD26073C28}" type="presParOf" srcId="{D1C55727-0B73-44EA-B736-86B00F1229E9}" destId="{A8ED770C-6A7E-409D-BEEC-A9C8E681E1CF}" srcOrd="1" destOrd="0" presId="urn:microsoft.com/office/officeart/2017/3/layout/DropPinTimeline"/>
    <dgm:cxn modelId="{292D352E-6566-4C09-984D-54F425E1ED2B}" type="presParOf" srcId="{A8ED770C-6A7E-409D-BEEC-A9C8E681E1CF}" destId="{A7D48EEE-6067-40F2-8666-6B415E7B2E15}" srcOrd="0" destOrd="0" presId="urn:microsoft.com/office/officeart/2017/3/layout/DropPinTimeline"/>
    <dgm:cxn modelId="{90BD8C61-2A2F-495C-B21C-E5356B96EB64}" type="presParOf" srcId="{A8ED770C-6A7E-409D-BEEC-A9C8E681E1CF}" destId="{220A5685-9F06-4635-A79D-EADECCA55F20}" srcOrd="1" destOrd="0" presId="urn:microsoft.com/office/officeart/2017/3/layout/DropPinTimeline"/>
    <dgm:cxn modelId="{92338120-34DF-4C68-BC0C-533DC3C6EDCC}" type="presParOf" srcId="{D1C55727-0B73-44EA-B736-86B00F1229E9}" destId="{0A9D77A2-6D40-4D19-B508-B128EC48F5FB}" srcOrd="2" destOrd="0" presId="urn:microsoft.com/office/officeart/2017/3/layout/DropPinTimeline"/>
    <dgm:cxn modelId="{98EAB0E1-82FC-414F-A7AF-B0D837E381D3}" type="presParOf" srcId="{D1C55727-0B73-44EA-B736-86B00F1229E9}" destId="{3A359166-496F-4452-9787-F2F23FED7703}" srcOrd="3" destOrd="0" presId="urn:microsoft.com/office/officeart/2017/3/layout/DropPinTimeline"/>
    <dgm:cxn modelId="{8D504AFA-2DFE-475F-B96D-755D6BAC994B}" type="presParOf" srcId="{D1C55727-0B73-44EA-B736-86B00F1229E9}" destId="{8C934157-616F-4701-AF01-1D93DD56F52C}" srcOrd="4" destOrd="0" presId="urn:microsoft.com/office/officeart/2017/3/layout/DropPinTimeline"/>
    <dgm:cxn modelId="{D8661E0B-3A92-4A83-9FA7-E1568DE1D88A}" type="presParOf" srcId="{D1C55727-0B73-44EA-B736-86B00F1229E9}" destId="{D0460589-88BB-4009-9470-561C338C3282}" srcOrd="5" destOrd="0" presId="urn:microsoft.com/office/officeart/2017/3/layout/DropPinTimeline"/>
    <dgm:cxn modelId="{3269B028-7A2E-455C-A9E8-0FC9E091D1BB}" type="presParOf" srcId="{5602C6F3-3523-400A-90AB-5A62499954B0}" destId="{0D9ACE50-5010-4FC6-93DA-D514B87F07C6}" srcOrd="7" destOrd="0" presId="urn:microsoft.com/office/officeart/2017/3/layout/DropPinTimeline"/>
    <dgm:cxn modelId="{F2166B51-5082-425C-A183-1D71B351B0E7}" type="presParOf" srcId="{5602C6F3-3523-400A-90AB-5A62499954B0}" destId="{AC8C7F3F-ECAA-4584-B685-033F8021C48E}" srcOrd="8" destOrd="0" presId="urn:microsoft.com/office/officeart/2017/3/layout/DropPinTimeline"/>
    <dgm:cxn modelId="{7214BCFB-FAA2-4C48-ACAC-A453BD85A696}" type="presParOf" srcId="{AC8C7F3F-ECAA-4584-B685-033F8021C48E}" destId="{5A8C2E86-DB19-4006-9B77-079CDACFE430}" srcOrd="0" destOrd="0" presId="urn:microsoft.com/office/officeart/2017/3/layout/DropPinTimeline"/>
    <dgm:cxn modelId="{8681C55F-4EA2-4E39-8284-2A7F7AA04050}" type="presParOf" srcId="{AC8C7F3F-ECAA-4584-B685-033F8021C48E}" destId="{910D421E-9487-4DC7-BF33-0124BB8639C4}" srcOrd="1" destOrd="0" presId="urn:microsoft.com/office/officeart/2017/3/layout/DropPinTimeline"/>
    <dgm:cxn modelId="{BE8D1EEF-CF21-45D3-A9C4-6EAE47267359}" type="presParOf" srcId="{910D421E-9487-4DC7-BF33-0124BB8639C4}" destId="{443913D7-2FC7-4905-8660-D4897175BD6E}" srcOrd="0" destOrd="0" presId="urn:microsoft.com/office/officeart/2017/3/layout/DropPinTimeline"/>
    <dgm:cxn modelId="{1BEBA2DB-6ED8-4E94-B607-2DABF6270D5C}" type="presParOf" srcId="{910D421E-9487-4DC7-BF33-0124BB8639C4}" destId="{BF46D724-A6F8-4D2C-8660-C12BDA104854}" srcOrd="1" destOrd="0" presId="urn:microsoft.com/office/officeart/2017/3/layout/DropPinTimeline"/>
    <dgm:cxn modelId="{0BA0BF53-ABBF-400A-B245-2F025E6369BE}" type="presParOf" srcId="{AC8C7F3F-ECAA-4584-B685-033F8021C48E}" destId="{69322A4B-0C2F-4120-9AFF-DEA7BBC9C631}" srcOrd="2" destOrd="0" presId="urn:microsoft.com/office/officeart/2017/3/layout/DropPinTimeline"/>
    <dgm:cxn modelId="{202E5585-CCBD-4748-8F2D-767831C281EE}" type="presParOf" srcId="{AC8C7F3F-ECAA-4584-B685-033F8021C48E}" destId="{6A894D86-D990-4D86-B227-E3DA77BE6130}" srcOrd="3" destOrd="0" presId="urn:microsoft.com/office/officeart/2017/3/layout/DropPinTimeline"/>
    <dgm:cxn modelId="{93F555A0-2D68-4438-884E-B135359C01EE}" type="presParOf" srcId="{AC8C7F3F-ECAA-4584-B685-033F8021C48E}" destId="{A6E1F753-06B4-415C-9CC1-E0656C307776}" srcOrd="4" destOrd="0" presId="urn:microsoft.com/office/officeart/2017/3/layout/DropPinTimeline"/>
    <dgm:cxn modelId="{1B312638-F9CD-4978-9520-1A1BC4F8C1CB}" type="presParOf" srcId="{AC8C7F3F-ECAA-4584-B685-033F8021C48E}" destId="{62954D66-0357-4FBF-9EC7-6BEA14B20000}"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63CA2-A305-4EE1-B873-A6EB13A7D6DE}">
      <dsp:nvSpPr>
        <dsp:cNvPr id="0" name=""/>
        <dsp:cNvSpPr/>
      </dsp:nvSpPr>
      <dsp:spPr>
        <a:xfrm>
          <a:off x="183922" y="1284"/>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The Tribunal was established in 1985 as the Workers’ Compensation Appeals Tribunal (WCAT):  Founding Chair, Dr. S.R. Ellis, KC (Ron Ellis).</a:t>
          </a:r>
        </a:p>
      </dsp:txBody>
      <dsp:txXfrm>
        <a:off x="183922" y="1284"/>
        <a:ext cx="3388337" cy="2033002"/>
      </dsp:txXfrm>
    </dsp:sp>
    <dsp:sp modelId="{1813BC26-0F8D-4F18-BEAF-D87394A9EFF1}">
      <dsp:nvSpPr>
        <dsp:cNvPr id="0" name=""/>
        <dsp:cNvSpPr/>
      </dsp:nvSpPr>
      <dsp:spPr>
        <a:xfrm>
          <a:off x="3911093" y="1284"/>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latin typeface="Arial" panose="020B0604020202020204" pitchFamily="34" charset="0"/>
              <a:cs typeface="Arial" panose="020B0604020202020204" pitchFamily="34" charset="0"/>
            </a:rPr>
            <a:t>The First Annual Report describes consultations between the Chair, the Alternate Chair and a group of representatives of worker and employer constituency organizations called the </a:t>
          </a:r>
          <a:r>
            <a:rPr lang="en-CA" sz="1600" b="0" u="sng" kern="1200" dirty="0">
              <a:latin typeface="Arial" panose="020B0604020202020204" pitchFamily="34" charset="0"/>
              <a:cs typeface="Arial" panose="020B0604020202020204" pitchFamily="34" charset="0"/>
            </a:rPr>
            <a:t>Advisory Group.</a:t>
          </a:r>
          <a:endParaRPr lang="en-US" sz="1600" b="0" u="sng" kern="1200" dirty="0">
            <a:latin typeface="Arial" panose="020B0604020202020204" pitchFamily="34" charset="0"/>
            <a:cs typeface="Arial" panose="020B0604020202020204" pitchFamily="34" charset="0"/>
          </a:endParaRPr>
        </a:p>
      </dsp:txBody>
      <dsp:txXfrm>
        <a:off x="3911093" y="1284"/>
        <a:ext cx="3388337" cy="2033002"/>
      </dsp:txXfrm>
    </dsp:sp>
    <dsp:sp modelId="{82AB6DF3-DE11-40D2-B4DE-763E15920A30}">
      <dsp:nvSpPr>
        <dsp:cNvPr id="0" name=""/>
        <dsp:cNvSpPr/>
      </dsp:nvSpPr>
      <dsp:spPr>
        <a:xfrm>
          <a:off x="7638264" y="1284"/>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latin typeface="Arial" panose="020B0604020202020204" pitchFamily="34" charset="0"/>
              <a:cs typeface="Arial" panose="020B0604020202020204" pitchFamily="34" charset="0"/>
            </a:rPr>
            <a:t>The Advisory Group was a forum where information about the planning for the Tribunal could be shared with major players in various constituencies to keep them apprised of the nature of the plans as they developed and providing an opportunity to provide input.</a:t>
          </a:r>
          <a:endParaRPr lang="en-US" sz="1600" kern="1200" dirty="0">
            <a:latin typeface="Arial" panose="020B0604020202020204" pitchFamily="34" charset="0"/>
            <a:cs typeface="Arial" panose="020B0604020202020204" pitchFamily="34" charset="0"/>
          </a:endParaRPr>
        </a:p>
      </dsp:txBody>
      <dsp:txXfrm>
        <a:off x="7638264" y="1284"/>
        <a:ext cx="3388337" cy="2033002"/>
      </dsp:txXfrm>
    </dsp:sp>
    <dsp:sp modelId="{12751DA8-7E35-43CF-BF1E-3312D300561C}">
      <dsp:nvSpPr>
        <dsp:cNvPr id="0" name=""/>
        <dsp:cNvSpPr/>
      </dsp:nvSpPr>
      <dsp:spPr>
        <a:xfrm>
          <a:off x="183922" y="2373120"/>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latin typeface="Arial" panose="020B0604020202020204" pitchFamily="34" charset="0"/>
              <a:cs typeface="Arial" panose="020B0604020202020204" pitchFamily="34" charset="0"/>
            </a:rPr>
            <a:t>The advice from the Advisory Group was influential in many of the choices the Tribunal made as it developed its processes and procedures.</a:t>
          </a:r>
          <a:endParaRPr lang="en-US" sz="1600" kern="1200" dirty="0">
            <a:latin typeface="Arial" panose="020B0604020202020204" pitchFamily="34" charset="0"/>
            <a:cs typeface="Arial" panose="020B0604020202020204" pitchFamily="34" charset="0"/>
          </a:endParaRPr>
        </a:p>
      </dsp:txBody>
      <dsp:txXfrm>
        <a:off x="183922" y="2373120"/>
        <a:ext cx="3388337" cy="2033002"/>
      </dsp:txXfrm>
    </dsp:sp>
    <dsp:sp modelId="{5BD69E52-2760-4BB7-B57A-F1311576A2B5}">
      <dsp:nvSpPr>
        <dsp:cNvPr id="0" name=""/>
        <dsp:cNvSpPr/>
      </dsp:nvSpPr>
      <dsp:spPr>
        <a:xfrm>
          <a:off x="3911093" y="2373120"/>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latin typeface="Arial" panose="020B0604020202020204" pitchFamily="34" charset="0"/>
              <a:cs typeface="Arial" panose="020B0604020202020204" pitchFamily="34" charset="0"/>
            </a:rPr>
            <a:t>The Chair’s commitment to the Advisory Group was to provide full disclosure and to give careful and open-minded consideration to the views expressed at the meetings.</a:t>
          </a:r>
          <a:endParaRPr lang="en-US" sz="1600" kern="1200" dirty="0">
            <a:latin typeface="Arial" panose="020B0604020202020204" pitchFamily="34" charset="0"/>
            <a:cs typeface="Arial" panose="020B0604020202020204" pitchFamily="34" charset="0"/>
          </a:endParaRPr>
        </a:p>
      </dsp:txBody>
      <dsp:txXfrm>
        <a:off x="3911093" y="2373120"/>
        <a:ext cx="3388337" cy="2033002"/>
      </dsp:txXfrm>
    </dsp:sp>
    <dsp:sp modelId="{5FB8B42B-FE38-41CC-974D-C5323D6247F9}">
      <dsp:nvSpPr>
        <dsp:cNvPr id="0" name=""/>
        <dsp:cNvSpPr/>
      </dsp:nvSpPr>
      <dsp:spPr>
        <a:xfrm>
          <a:off x="7638264" y="2373120"/>
          <a:ext cx="3388337" cy="2033002"/>
        </a:xfrm>
        <a:prstGeom prst="rec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latin typeface="Arial" panose="020B0604020202020204" pitchFamily="34" charset="0"/>
              <a:cs typeface="Arial" panose="020B0604020202020204" pitchFamily="34" charset="0"/>
            </a:rPr>
            <a:t>The Tribunal reserved the right to finally make the decisions that would be required.</a:t>
          </a:r>
          <a:endParaRPr lang="en-US" sz="1600" kern="1200" dirty="0">
            <a:latin typeface="Arial" panose="020B0604020202020204" pitchFamily="34" charset="0"/>
            <a:cs typeface="Arial" panose="020B0604020202020204" pitchFamily="34" charset="0"/>
          </a:endParaRPr>
        </a:p>
      </dsp:txBody>
      <dsp:txXfrm>
        <a:off x="7638264" y="2373120"/>
        <a:ext cx="3388337" cy="2033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DC544-9035-4261-A23C-2E866440B71C}">
      <dsp:nvSpPr>
        <dsp:cNvPr id="0" name=""/>
        <dsp:cNvSpPr/>
      </dsp:nvSpPr>
      <dsp:spPr>
        <a:xfrm>
          <a:off x="0" y="3736"/>
          <a:ext cx="11210524" cy="7959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6870B9-9097-4476-9E88-AEEBE0A3C474}">
      <dsp:nvSpPr>
        <dsp:cNvPr id="0" name=""/>
        <dsp:cNvSpPr/>
      </dsp:nvSpPr>
      <dsp:spPr>
        <a:xfrm>
          <a:off x="240770" y="182822"/>
          <a:ext cx="437764" cy="4377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0C15CDF-EBAE-4157-9A6B-475FD8813CEF}">
      <dsp:nvSpPr>
        <dsp:cNvPr id="0" name=""/>
        <dsp:cNvSpPr/>
      </dsp:nvSpPr>
      <dsp:spPr>
        <a:xfrm>
          <a:off x="919304" y="3736"/>
          <a:ext cx="10291219" cy="795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36" tIns="84236" rIns="84236" bIns="84236" numCol="1" spcCol="1270" anchor="ctr" anchorCtr="0">
          <a:noAutofit/>
        </a:bodyPr>
        <a:lstStyle/>
        <a:p>
          <a:pPr marL="0" lvl="0" indent="0" algn="l" defTabSz="800100">
            <a:lnSpc>
              <a:spcPct val="100000"/>
            </a:lnSpc>
            <a:spcBef>
              <a:spcPct val="0"/>
            </a:spcBef>
            <a:spcAft>
              <a:spcPct val="35000"/>
            </a:spcAft>
            <a:buNone/>
          </a:pPr>
          <a:r>
            <a:rPr lang="en-US" sz="1800" b="1" i="0" kern="1200" baseline="0" dirty="0">
              <a:latin typeface="Arial" panose="020B0604020202020204" pitchFamily="34" charset="0"/>
              <a:cs typeface="Arial" panose="020B0604020202020204" pitchFamily="34" charset="0"/>
            </a:rPr>
            <a:t>The WSIAT’s Commitment: </a:t>
          </a:r>
          <a:r>
            <a:rPr lang="en-US" sz="1800" b="0" i="0" kern="1200" baseline="0" dirty="0">
              <a:latin typeface="Arial" panose="020B0604020202020204" pitchFamily="34" charset="0"/>
              <a:cs typeface="Arial" panose="020B0604020202020204" pitchFamily="34" charset="0"/>
            </a:rPr>
            <a:t>to create opportunities for consultation and outreach to promote discussion and knowledge sharing on topics of interest to its stakeholders.</a:t>
          </a:r>
          <a:endParaRPr lang="en-US" sz="1800" b="0" kern="1200" dirty="0">
            <a:latin typeface="Arial" panose="020B0604020202020204" pitchFamily="34" charset="0"/>
            <a:cs typeface="Arial" panose="020B0604020202020204" pitchFamily="34" charset="0"/>
          </a:endParaRPr>
        </a:p>
      </dsp:txBody>
      <dsp:txXfrm>
        <a:off x="919304" y="3736"/>
        <a:ext cx="10291219" cy="795934"/>
      </dsp:txXfrm>
    </dsp:sp>
    <dsp:sp modelId="{38931D4D-D2D7-4277-9C68-5A68C80D975E}">
      <dsp:nvSpPr>
        <dsp:cNvPr id="0" name=""/>
        <dsp:cNvSpPr/>
      </dsp:nvSpPr>
      <dsp:spPr>
        <a:xfrm>
          <a:off x="0" y="998655"/>
          <a:ext cx="11210524" cy="7959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C0677B-C59D-484A-ABB0-A8E66AF55C6D}">
      <dsp:nvSpPr>
        <dsp:cNvPr id="0" name=""/>
        <dsp:cNvSpPr/>
      </dsp:nvSpPr>
      <dsp:spPr>
        <a:xfrm>
          <a:off x="240770" y="1177740"/>
          <a:ext cx="437764" cy="4377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ACEE36-948D-473E-BD53-FA3B28F72966}">
      <dsp:nvSpPr>
        <dsp:cNvPr id="0" name=""/>
        <dsp:cNvSpPr/>
      </dsp:nvSpPr>
      <dsp:spPr>
        <a:xfrm>
          <a:off x="919304" y="998655"/>
          <a:ext cx="10291219" cy="795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36" tIns="84236" rIns="84236" bIns="84236" numCol="1" spcCol="1270" anchor="ctr" anchorCtr="0">
          <a:noAutofit/>
        </a:bodyPr>
        <a:lstStyle/>
        <a:p>
          <a:pPr marL="0" lvl="0" indent="0" algn="l" defTabSz="800100">
            <a:lnSpc>
              <a:spcPct val="100000"/>
            </a:lnSpc>
            <a:spcBef>
              <a:spcPct val="0"/>
            </a:spcBef>
            <a:spcAft>
              <a:spcPct val="35000"/>
            </a:spcAft>
            <a:buNone/>
          </a:pPr>
          <a:r>
            <a:rPr lang="en-US" sz="1800" b="1" i="0" kern="1200" baseline="0" dirty="0">
              <a:latin typeface="Arial" panose="020B0604020202020204" pitchFamily="34" charset="0"/>
              <a:cs typeface="Arial" panose="020B0604020202020204" pitchFamily="34" charset="0"/>
            </a:rPr>
            <a:t>The Advisory Group: </a:t>
          </a:r>
          <a:r>
            <a:rPr lang="en-US" sz="1800" b="0" i="0" kern="1200" baseline="0" dirty="0">
              <a:latin typeface="Arial" panose="020B0604020202020204" pitchFamily="34" charset="0"/>
              <a:cs typeface="Arial" panose="020B0604020202020204" pitchFamily="34" charset="0"/>
            </a:rPr>
            <a:t>a forum where information about the development of the WSIAT and its priorities are shared with major stakeholders in the system. </a:t>
          </a:r>
          <a:endParaRPr lang="en-US" sz="1800" b="0" kern="1200" dirty="0">
            <a:latin typeface="Arial" panose="020B0604020202020204" pitchFamily="34" charset="0"/>
            <a:cs typeface="Arial" panose="020B0604020202020204" pitchFamily="34" charset="0"/>
          </a:endParaRPr>
        </a:p>
      </dsp:txBody>
      <dsp:txXfrm>
        <a:off x="919304" y="998655"/>
        <a:ext cx="10291219" cy="795934"/>
      </dsp:txXfrm>
    </dsp:sp>
    <dsp:sp modelId="{40F0A5AC-917D-4A79-AE44-1334FC40B2BB}">
      <dsp:nvSpPr>
        <dsp:cNvPr id="0" name=""/>
        <dsp:cNvSpPr/>
      </dsp:nvSpPr>
      <dsp:spPr>
        <a:xfrm>
          <a:off x="0" y="1993573"/>
          <a:ext cx="11210524" cy="7959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4F1EAC-34F0-45B3-837A-EF4FB108A2A0}">
      <dsp:nvSpPr>
        <dsp:cNvPr id="0" name=""/>
        <dsp:cNvSpPr/>
      </dsp:nvSpPr>
      <dsp:spPr>
        <a:xfrm>
          <a:off x="240770" y="2172658"/>
          <a:ext cx="437764" cy="43776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8A0FBA-A519-4FDC-AAF4-6A5B6367810C}">
      <dsp:nvSpPr>
        <dsp:cNvPr id="0" name=""/>
        <dsp:cNvSpPr/>
      </dsp:nvSpPr>
      <dsp:spPr>
        <a:xfrm>
          <a:off x="919304" y="1993573"/>
          <a:ext cx="10291219" cy="795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36" tIns="84236" rIns="84236" bIns="84236" numCol="1" spcCol="1270" anchor="ctr" anchorCtr="0">
          <a:noAutofit/>
        </a:bodyPr>
        <a:lstStyle/>
        <a:p>
          <a:pPr marL="0" lvl="0" indent="0" algn="l" defTabSz="800100">
            <a:lnSpc>
              <a:spcPct val="100000"/>
            </a:lnSpc>
            <a:spcBef>
              <a:spcPct val="0"/>
            </a:spcBef>
            <a:spcAft>
              <a:spcPct val="35000"/>
            </a:spcAft>
            <a:buNone/>
          </a:pPr>
          <a:r>
            <a:rPr lang="en-US" sz="1800" b="1" i="0" kern="1200" baseline="0" dirty="0">
              <a:latin typeface="Arial" panose="020B0604020202020204" pitchFamily="34" charset="0"/>
              <a:cs typeface="Arial" panose="020B0604020202020204" pitchFamily="34" charset="0"/>
            </a:rPr>
            <a:t>Mandate: </a:t>
          </a:r>
          <a:r>
            <a:rPr lang="en-US" sz="1800" b="0" i="0" kern="1200" baseline="0" dirty="0">
              <a:latin typeface="Arial" panose="020B0604020202020204" pitchFamily="34" charset="0"/>
              <a:cs typeface="Arial" panose="020B0604020202020204" pitchFamily="34" charset="0"/>
            </a:rPr>
            <a:t>to act as a consultative resource for the WSIAT and to provide the perspective of the respective stakeholder groups on a range of issues as they arise.</a:t>
          </a:r>
          <a:endParaRPr lang="en-US" sz="1800" b="0" kern="1200" dirty="0">
            <a:latin typeface="Arial" panose="020B0604020202020204" pitchFamily="34" charset="0"/>
            <a:cs typeface="Arial" panose="020B0604020202020204" pitchFamily="34" charset="0"/>
          </a:endParaRPr>
        </a:p>
      </dsp:txBody>
      <dsp:txXfrm>
        <a:off x="919304" y="1993573"/>
        <a:ext cx="10291219" cy="795934"/>
      </dsp:txXfrm>
    </dsp:sp>
    <dsp:sp modelId="{9FD7C046-CF8F-4A8E-BA39-24FF0402AF1D}">
      <dsp:nvSpPr>
        <dsp:cNvPr id="0" name=""/>
        <dsp:cNvSpPr/>
      </dsp:nvSpPr>
      <dsp:spPr>
        <a:xfrm>
          <a:off x="0" y="3027866"/>
          <a:ext cx="11210524" cy="7959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395399-9C00-4DE9-BF37-2C3B601D90B3}">
      <dsp:nvSpPr>
        <dsp:cNvPr id="0" name=""/>
        <dsp:cNvSpPr/>
      </dsp:nvSpPr>
      <dsp:spPr>
        <a:xfrm>
          <a:off x="240770" y="3167577"/>
          <a:ext cx="437764" cy="43776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006206-6131-48E2-912B-7A13486EF7B9}">
      <dsp:nvSpPr>
        <dsp:cNvPr id="0" name=""/>
        <dsp:cNvSpPr/>
      </dsp:nvSpPr>
      <dsp:spPr>
        <a:xfrm>
          <a:off x="919304" y="2988492"/>
          <a:ext cx="10291219" cy="795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36" tIns="84236" rIns="84236" bIns="84236" numCol="1" spcCol="1270" anchor="ctr" anchorCtr="0">
          <a:noAutofit/>
        </a:bodyPr>
        <a:lstStyle/>
        <a:p>
          <a:pPr marL="0" lvl="0" indent="0" algn="l" defTabSz="800100">
            <a:lnSpc>
              <a:spcPct val="100000"/>
            </a:lnSpc>
            <a:spcBef>
              <a:spcPct val="0"/>
            </a:spcBef>
            <a:spcAft>
              <a:spcPct val="35000"/>
            </a:spcAft>
            <a:buNone/>
          </a:pPr>
          <a:r>
            <a:rPr lang="en-US" sz="1800" b="1" i="0" kern="1200" baseline="0" dirty="0">
              <a:latin typeface="Arial" panose="020B0604020202020204" pitchFamily="34" charset="0"/>
              <a:cs typeface="Arial" panose="020B0604020202020204" pitchFamily="34" charset="0"/>
            </a:rPr>
            <a:t>Purpose: </a:t>
          </a:r>
          <a:r>
            <a:rPr lang="en-US" sz="1800" b="0" i="0" kern="1200" baseline="0" dirty="0">
              <a:latin typeface="Arial" panose="020B0604020202020204" pitchFamily="34" charset="0"/>
              <a:cs typeface="Arial" panose="020B0604020202020204" pitchFamily="34" charset="0"/>
            </a:rPr>
            <a:t>to foster discussion among different constituents on conceptual and process issues.</a:t>
          </a:r>
          <a:endParaRPr lang="en-US" sz="1800" b="0" i="0" kern="1200" dirty="0">
            <a:latin typeface="Arial" panose="020B0604020202020204" pitchFamily="34" charset="0"/>
            <a:cs typeface="Arial" panose="020B0604020202020204" pitchFamily="34" charset="0"/>
          </a:endParaRPr>
        </a:p>
      </dsp:txBody>
      <dsp:txXfrm>
        <a:off x="919304" y="2988492"/>
        <a:ext cx="10291219" cy="795934"/>
      </dsp:txXfrm>
    </dsp:sp>
    <dsp:sp modelId="{09EA9E8F-EE75-4ADB-873B-B4F681266BC0}">
      <dsp:nvSpPr>
        <dsp:cNvPr id="0" name=""/>
        <dsp:cNvSpPr/>
      </dsp:nvSpPr>
      <dsp:spPr>
        <a:xfrm>
          <a:off x="0" y="3983410"/>
          <a:ext cx="11210524" cy="7959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569E5B-8995-427A-AC9D-F9BADC10CCF4}">
      <dsp:nvSpPr>
        <dsp:cNvPr id="0" name=""/>
        <dsp:cNvSpPr/>
      </dsp:nvSpPr>
      <dsp:spPr>
        <a:xfrm>
          <a:off x="240770" y="4162495"/>
          <a:ext cx="437764" cy="43776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69F104-1EC4-4072-B575-FBFDE828B1E5}">
      <dsp:nvSpPr>
        <dsp:cNvPr id="0" name=""/>
        <dsp:cNvSpPr/>
      </dsp:nvSpPr>
      <dsp:spPr>
        <a:xfrm>
          <a:off x="919304" y="3983410"/>
          <a:ext cx="10291219" cy="795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36" tIns="84236" rIns="84236" bIns="84236" numCol="1" spcCol="1270" anchor="ctr" anchorCtr="0">
          <a:noAutofit/>
        </a:bodyPr>
        <a:lstStyle/>
        <a:p>
          <a:pPr marL="0" lvl="0" indent="0" algn="l" defTabSz="800100">
            <a:lnSpc>
              <a:spcPct val="100000"/>
            </a:lnSpc>
            <a:spcBef>
              <a:spcPct val="0"/>
            </a:spcBef>
            <a:spcAft>
              <a:spcPct val="35000"/>
            </a:spcAft>
            <a:buNone/>
          </a:pPr>
          <a:r>
            <a:rPr lang="en-US" sz="1800" b="1" i="0" kern="1200" baseline="0" dirty="0">
              <a:latin typeface="Arial" panose="020B0604020202020204" pitchFamily="34" charset="0"/>
              <a:cs typeface="Arial" panose="020B0604020202020204" pitchFamily="34" charset="0"/>
            </a:rPr>
            <a:t>Composition: </a:t>
          </a:r>
          <a:r>
            <a:rPr lang="en-US" sz="1800" b="0" i="0" kern="1200" baseline="0" dirty="0">
              <a:latin typeface="Arial" panose="020B0604020202020204" pitchFamily="34" charset="0"/>
              <a:cs typeface="Arial" panose="020B0604020202020204" pitchFamily="34" charset="0"/>
            </a:rPr>
            <a:t>Strive for equal representation from stakeholder organizations and associations from the worker and the employer community. </a:t>
          </a:r>
          <a:endParaRPr lang="en-US" sz="1800" b="0" kern="1200" dirty="0">
            <a:latin typeface="Arial" panose="020B0604020202020204" pitchFamily="34" charset="0"/>
            <a:cs typeface="Arial" panose="020B0604020202020204" pitchFamily="34" charset="0"/>
          </a:endParaRPr>
        </a:p>
      </dsp:txBody>
      <dsp:txXfrm>
        <a:off x="919304" y="3983410"/>
        <a:ext cx="10291219" cy="7959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F20F7-A9B9-48D9-9492-A5B836DE1C71}">
      <dsp:nvSpPr>
        <dsp:cNvPr id="0" name=""/>
        <dsp:cNvSpPr/>
      </dsp:nvSpPr>
      <dsp:spPr>
        <a:xfrm>
          <a:off x="0" y="2203704"/>
          <a:ext cx="11210524"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FF04221A-E391-42EC-8A4C-BF81864E43AC}">
      <dsp:nvSpPr>
        <dsp:cNvPr id="0" name=""/>
        <dsp:cNvSpPr/>
      </dsp:nvSpPr>
      <dsp:spPr>
        <a:xfrm rot="8100000">
          <a:off x="74176" y="507867"/>
          <a:ext cx="324116" cy="324116"/>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78D01-BE54-411E-B4C7-0C4427C535DA}">
      <dsp:nvSpPr>
        <dsp:cNvPr id="0" name=""/>
        <dsp:cNvSpPr/>
      </dsp:nvSpPr>
      <dsp:spPr>
        <a:xfrm>
          <a:off x="110182" y="543874"/>
          <a:ext cx="252103" cy="252103"/>
        </a:xfrm>
        <a:prstGeom prst="ellipse">
          <a:avLst/>
        </a:prstGeom>
        <a:solidFill>
          <a:schemeClr val="lt1">
            <a:alpha val="90000"/>
            <a:hueOff val="0"/>
            <a:satOff val="0"/>
            <a:lumOff val="0"/>
            <a:alphaOff val="0"/>
          </a:schemeClr>
        </a:solidFill>
        <a:ln w="19050" cap="flat" cmpd="sng" algn="ctr">
          <a:noFill/>
          <a:prstDash val="solid"/>
        </a:ln>
        <a:effectLst/>
      </dsp:spPr>
      <dsp:style>
        <a:lnRef idx="2">
          <a:scrgbClr r="0" g="0" b="0"/>
        </a:lnRef>
        <a:fillRef idx="1">
          <a:scrgbClr r="0" g="0" b="0"/>
        </a:fillRef>
        <a:effectRef idx="0">
          <a:scrgbClr r="0" g="0" b="0"/>
        </a:effectRef>
        <a:fontRef idx="minor"/>
      </dsp:style>
    </dsp:sp>
    <dsp:sp modelId="{E12002F4-FC84-48F4-BC46-687D8D7D5C20}">
      <dsp:nvSpPr>
        <dsp:cNvPr id="0" name=""/>
        <dsp:cNvSpPr/>
      </dsp:nvSpPr>
      <dsp:spPr>
        <a:xfrm>
          <a:off x="465419" y="899111"/>
          <a:ext cx="3105295" cy="1304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Arial" panose="020B0604020202020204" pitchFamily="34" charset="0"/>
              <a:cs typeface="Arial" panose="020B0604020202020204" pitchFamily="34" charset="0"/>
            </a:rPr>
            <a:t>In 2022, the WSIAT notified the Advisory Group of the plans to implement the new process and provided draft materials for their review</a:t>
          </a:r>
        </a:p>
      </dsp:txBody>
      <dsp:txXfrm>
        <a:off x="465419" y="899111"/>
        <a:ext cx="3105295" cy="1304592"/>
      </dsp:txXfrm>
    </dsp:sp>
    <dsp:sp modelId="{B9ACACBE-1561-41C8-B797-F805FC3F5C11}">
      <dsp:nvSpPr>
        <dsp:cNvPr id="0" name=""/>
        <dsp:cNvSpPr/>
      </dsp:nvSpPr>
      <dsp:spPr>
        <a:xfrm>
          <a:off x="465419" y="440740"/>
          <a:ext cx="3105295" cy="458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2022</a:t>
          </a:r>
        </a:p>
      </dsp:txBody>
      <dsp:txXfrm>
        <a:off x="465419" y="440740"/>
        <a:ext cx="3105295" cy="458370"/>
      </dsp:txXfrm>
    </dsp:sp>
    <dsp:sp modelId="{67CD8973-5F68-48D7-8F13-58E9CBAA5506}">
      <dsp:nvSpPr>
        <dsp:cNvPr id="0" name=""/>
        <dsp:cNvSpPr/>
      </dsp:nvSpPr>
      <dsp:spPr>
        <a:xfrm>
          <a:off x="236234" y="899111"/>
          <a:ext cx="0" cy="1304592"/>
        </a:xfrm>
        <a:prstGeom prst="line">
          <a:avLst/>
        </a:prstGeom>
        <a:noFill/>
        <a:ln w="12700"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1B61974-0C66-4288-AC88-7B4638CBF3E1}">
      <dsp:nvSpPr>
        <dsp:cNvPr id="0" name=""/>
        <dsp:cNvSpPr/>
      </dsp:nvSpPr>
      <dsp:spPr>
        <a:xfrm>
          <a:off x="194981" y="2162450"/>
          <a:ext cx="82506" cy="82506"/>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BFC973-F3A8-430B-9E56-01BDC4F45553}">
      <dsp:nvSpPr>
        <dsp:cNvPr id="0" name=""/>
        <dsp:cNvSpPr/>
      </dsp:nvSpPr>
      <dsp:spPr>
        <a:xfrm rot="18900000">
          <a:off x="1937952" y="3575423"/>
          <a:ext cx="324116" cy="324116"/>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7C4CD-1A6C-4782-80FE-AE347C7EA3B2}">
      <dsp:nvSpPr>
        <dsp:cNvPr id="0" name=""/>
        <dsp:cNvSpPr/>
      </dsp:nvSpPr>
      <dsp:spPr>
        <a:xfrm>
          <a:off x="1973959" y="3611430"/>
          <a:ext cx="252103" cy="252103"/>
        </a:xfrm>
        <a:prstGeom prst="ellipse">
          <a:avLst/>
        </a:prstGeom>
        <a:solidFill>
          <a:schemeClr val="lt1">
            <a:alpha val="90000"/>
            <a:hueOff val="0"/>
            <a:satOff val="0"/>
            <a:lumOff val="0"/>
            <a:alphaOff val="0"/>
          </a:schemeClr>
        </a:solidFill>
        <a:ln w="19050" cap="flat" cmpd="sng" algn="ctr">
          <a:noFill/>
          <a:prstDash val="solid"/>
        </a:ln>
        <a:effectLst/>
      </dsp:spPr>
      <dsp:style>
        <a:lnRef idx="2">
          <a:scrgbClr r="0" g="0" b="0"/>
        </a:lnRef>
        <a:fillRef idx="1">
          <a:scrgbClr r="0" g="0" b="0"/>
        </a:fillRef>
        <a:effectRef idx="0">
          <a:scrgbClr r="0" g="0" b="0"/>
        </a:effectRef>
        <a:fontRef idx="minor"/>
      </dsp:style>
    </dsp:sp>
    <dsp:sp modelId="{962A071F-2DB2-41BD-B586-97E3EEBC795B}">
      <dsp:nvSpPr>
        <dsp:cNvPr id="0" name=""/>
        <dsp:cNvSpPr/>
      </dsp:nvSpPr>
      <dsp:spPr>
        <a:xfrm>
          <a:off x="2329196" y="2203704"/>
          <a:ext cx="3105295" cy="1304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latin typeface="Arial" panose="020B0604020202020204" pitchFamily="34" charset="0"/>
              <a:cs typeface="Arial" panose="020B0604020202020204" pitchFamily="34" charset="0"/>
            </a:rPr>
            <a:t>WSIAT Advisory Group Meeting on November 21, 2022:</a:t>
          </a:r>
        </a:p>
        <a:p>
          <a:pPr marL="57150" lvl="1" indent="-57150" algn="l" defTabSz="444500">
            <a:lnSpc>
              <a:spcPct val="90000"/>
            </a:lnSpc>
            <a:spcBef>
              <a:spcPct val="0"/>
            </a:spcBef>
            <a:spcAft>
              <a:spcPct val="15000"/>
            </a:spcAft>
            <a:buChar char="•"/>
          </a:pPr>
          <a:r>
            <a:rPr lang="en-US" sz="1000" kern="1200">
              <a:latin typeface="Arial" panose="020B0604020202020204" pitchFamily="34" charset="0"/>
              <a:cs typeface="Arial" panose="020B0604020202020204" pitchFamily="34" charset="0"/>
            </a:rPr>
            <a:t>There was a lot of feedback</a:t>
          </a:r>
        </a:p>
        <a:p>
          <a:pPr marL="57150" lvl="1" indent="-57150" algn="l" defTabSz="444500">
            <a:lnSpc>
              <a:spcPct val="90000"/>
            </a:lnSpc>
            <a:spcBef>
              <a:spcPct val="0"/>
            </a:spcBef>
            <a:spcAft>
              <a:spcPct val="15000"/>
            </a:spcAft>
            <a:buChar char="•"/>
          </a:pPr>
          <a:r>
            <a:rPr lang="en-US" sz="1000" kern="1200">
              <a:latin typeface="Arial" panose="020B0604020202020204" pitchFamily="34" charset="0"/>
              <a:cs typeface="Arial" panose="020B0604020202020204" pitchFamily="34" charset="0"/>
            </a:rPr>
            <a:t>We gave space for voicing concerns</a:t>
          </a:r>
        </a:p>
      </dsp:txBody>
      <dsp:txXfrm>
        <a:off x="2329196" y="2203704"/>
        <a:ext cx="3105295" cy="1304592"/>
      </dsp:txXfrm>
    </dsp:sp>
    <dsp:sp modelId="{28D678EF-BBF0-44EB-8DB0-B443C7D87DBB}">
      <dsp:nvSpPr>
        <dsp:cNvPr id="0" name=""/>
        <dsp:cNvSpPr/>
      </dsp:nvSpPr>
      <dsp:spPr>
        <a:xfrm>
          <a:off x="2329196" y="3508296"/>
          <a:ext cx="3105295" cy="458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21 Nov. 2022</a:t>
          </a:r>
        </a:p>
      </dsp:txBody>
      <dsp:txXfrm>
        <a:off x="2329196" y="3508296"/>
        <a:ext cx="3105295" cy="458370"/>
      </dsp:txXfrm>
    </dsp:sp>
    <dsp:sp modelId="{5EE51F1D-F15B-4872-AFC2-10C9101CE8BB}">
      <dsp:nvSpPr>
        <dsp:cNvPr id="0" name=""/>
        <dsp:cNvSpPr/>
      </dsp:nvSpPr>
      <dsp:spPr>
        <a:xfrm>
          <a:off x="2100010" y="2203704"/>
          <a:ext cx="0" cy="1304592"/>
        </a:xfrm>
        <a:prstGeom prst="line">
          <a:avLst/>
        </a:prstGeom>
        <a:noFill/>
        <a:ln w="12700"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B0B60D4-2D72-4A60-AC1D-125A566C1476}">
      <dsp:nvSpPr>
        <dsp:cNvPr id="0" name=""/>
        <dsp:cNvSpPr/>
      </dsp:nvSpPr>
      <dsp:spPr>
        <a:xfrm>
          <a:off x="2058757" y="2162450"/>
          <a:ext cx="82506" cy="82506"/>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86FE6-8EA0-487B-96FE-6E5B5036B1A7}">
      <dsp:nvSpPr>
        <dsp:cNvPr id="0" name=""/>
        <dsp:cNvSpPr/>
      </dsp:nvSpPr>
      <dsp:spPr>
        <a:xfrm rot="8100000">
          <a:off x="3801728" y="507867"/>
          <a:ext cx="324116" cy="324116"/>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11C5DA-EF92-4722-93E6-B37082170C03}">
      <dsp:nvSpPr>
        <dsp:cNvPr id="0" name=""/>
        <dsp:cNvSpPr/>
      </dsp:nvSpPr>
      <dsp:spPr>
        <a:xfrm>
          <a:off x="3837735" y="543874"/>
          <a:ext cx="252103" cy="252103"/>
        </a:xfrm>
        <a:prstGeom prst="ellipse">
          <a:avLst/>
        </a:prstGeom>
        <a:solidFill>
          <a:schemeClr val="lt1">
            <a:alpha val="90000"/>
            <a:hueOff val="0"/>
            <a:satOff val="0"/>
            <a:lumOff val="0"/>
            <a:alphaOff val="0"/>
          </a:schemeClr>
        </a:solidFill>
        <a:ln w="19050" cap="flat" cmpd="sng" algn="ctr">
          <a:noFill/>
          <a:prstDash val="solid"/>
        </a:ln>
        <a:effectLst/>
      </dsp:spPr>
      <dsp:style>
        <a:lnRef idx="2">
          <a:scrgbClr r="0" g="0" b="0"/>
        </a:lnRef>
        <a:fillRef idx="1">
          <a:scrgbClr r="0" g="0" b="0"/>
        </a:fillRef>
        <a:effectRef idx="0">
          <a:scrgbClr r="0" g="0" b="0"/>
        </a:effectRef>
        <a:fontRef idx="minor"/>
      </dsp:style>
    </dsp:sp>
    <dsp:sp modelId="{E105E392-D095-4EDE-8FAD-4DEE73F90549}">
      <dsp:nvSpPr>
        <dsp:cNvPr id="0" name=""/>
        <dsp:cNvSpPr/>
      </dsp:nvSpPr>
      <dsp:spPr>
        <a:xfrm>
          <a:off x="4192972" y="899111"/>
          <a:ext cx="3105295" cy="1304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Arial" panose="020B0604020202020204" pitchFamily="34" charset="0"/>
              <a:cs typeface="Arial" panose="020B0604020202020204" pitchFamily="34" charset="0"/>
            </a:rPr>
            <a:t>The Advisory Group met for discussion and the WSIAT team reported on changes made to the proposed process in response to concerns </a:t>
          </a:r>
        </a:p>
      </dsp:txBody>
      <dsp:txXfrm>
        <a:off x="4192972" y="899111"/>
        <a:ext cx="3105295" cy="1304592"/>
      </dsp:txXfrm>
    </dsp:sp>
    <dsp:sp modelId="{EE41450E-E892-4818-AE0C-733435711966}">
      <dsp:nvSpPr>
        <dsp:cNvPr id="0" name=""/>
        <dsp:cNvSpPr/>
      </dsp:nvSpPr>
      <dsp:spPr>
        <a:xfrm>
          <a:off x="4192972" y="440740"/>
          <a:ext cx="3105295" cy="458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latin typeface="Arial" panose="020B0604020202020204" pitchFamily="34" charset="0"/>
              <a:cs typeface="Arial" panose="020B0604020202020204" pitchFamily="34" charset="0"/>
            </a:rPr>
            <a:t>6 Apr. 2023</a:t>
          </a:r>
        </a:p>
      </dsp:txBody>
      <dsp:txXfrm>
        <a:off x="4192972" y="440740"/>
        <a:ext cx="3105295" cy="458370"/>
      </dsp:txXfrm>
    </dsp:sp>
    <dsp:sp modelId="{D682801F-9DB4-43D7-B4BD-D27B80FD1A48}">
      <dsp:nvSpPr>
        <dsp:cNvPr id="0" name=""/>
        <dsp:cNvSpPr/>
      </dsp:nvSpPr>
      <dsp:spPr>
        <a:xfrm>
          <a:off x="3963787" y="899111"/>
          <a:ext cx="0" cy="1304592"/>
        </a:xfrm>
        <a:prstGeom prst="line">
          <a:avLst/>
        </a:prstGeom>
        <a:noFill/>
        <a:ln w="12700"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C9C7FF2-B851-4D28-ADEA-DA921FBF729D}">
      <dsp:nvSpPr>
        <dsp:cNvPr id="0" name=""/>
        <dsp:cNvSpPr/>
      </dsp:nvSpPr>
      <dsp:spPr>
        <a:xfrm>
          <a:off x="3922533" y="2162450"/>
          <a:ext cx="82506" cy="82506"/>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48EEE-6067-40F2-8666-6B415E7B2E15}">
      <dsp:nvSpPr>
        <dsp:cNvPr id="0" name=""/>
        <dsp:cNvSpPr/>
      </dsp:nvSpPr>
      <dsp:spPr>
        <a:xfrm rot="18900000">
          <a:off x="5665504" y="3575423"/>
          <a:ext cx="324116" cy="324116"/>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0A5685-9F06-4635-A79D-EADECCA55F20}">
      <dsp:nvSpPr>
        <dsp:cNvPr id="0" name=""/>
        <dsp:cNvSpPr/>
      </dsp:nvSpPr>
      <dsp:spPr>
        <a:xfrm>
          <a:off x="5701511" y="3611430"/>
          <a:ext cx="252103" cy="252103"/>
        </a:xfrm>
        <a:prstGeom prst="ellipse">
          <a:avLst/>
        </a:prstGeom>
        <a:solidFill>
          <a:schemeClr val="lt1">
            <a:alpha val="90000"/>
            <a:hueOff val="0"/>
            <a:satOff val="0"/>
            <a:lumOff val="0"/>
            <a:alphaOff val="0"/>
          </a:schemeClr>
        </a:solidFill>
        <a:ln w="19050" cap="flat" cmpd="sng" algn="ctr">
          <a:noFill/>
          <a:prstDash val="solid"/>
        </a:ln>
        <a:effectLst/>
      </dsp:spPr>
      <dsp:style>
        <a:lnRef idx="2">
          <a:scrgbClr r="0" g="0" b="0"/>
        </a:lnRef>
        <a:fillRef idx="1">
          <a:scrgbClr r="0" g="0" b="0"/>
        </a:fillRef>
        <a:effectRef idx="0">
          <a:scrgbClr r="0" g="0" b="0"/>
        </a:effectRef>
        <a:fontRef idx="minor"/>
      </dsp:style>
    </dsp:sp>
    <dsp:sp modelId="{0A9D77A2-6D40-4D19-B508-B128EC48F5FB}">
      <dsp:nvSpPr>
        <dsp:cNvPr id="0" name=""/>
        <dsp:cNvSpPr/>
      </dsp:nvSpPr>
      <dsp:spPr>
        <a:xfrm>
          <a:off x="6056748" y="2203704"/>
          <a:ext cx="3105295" cy="1304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latin typeface="Arial" panose="020B0604020202020204" pitchFamily="34" charset="0"/>
              <a:cs typeface="Arial" panose="020B0604020202020204" pitchFamily="34" charset="0"/>
            </a:rPr>
            <a:t>In 2023, the WSIAT notified the Advisory Group advising that the launch of the new appeal process was moved to the spring of 2024, to allow for more feedback to be provided and implemented into the process before the launch</a:t>
          </a:r>
        </a:p>
      </dsp:txBody>
      <dsp:txXfrm>
        <a:off x="6056748" y="2203704"/>
        <a:ext cx="3105295" cy="1304592"/>
      </dsp:txXfrm>
    </dsp:sp>
    <dsp:sp modelId="{3A359166-496F-4452-9787-F2F23FED7703}">
      <dsp:nvSpPr>
        <dsp:cNvPr id="0" name=""/>
        <dsp:cNvSpPr/>
      </dsp:nvSpPr>
      <dsp:spPr>
        <a:xfrm>
          <a:off x="6056748" y="3508296"/>
          <a:ext cx="3105295" cy="458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2023</a:t>
          </a:r>
        </a:p>
      </dsp:txBody>
      <dsp:txXfrm>
        <a:off x="6056748" y="3508296"/>
        <a:ext cx="3105295" cy="458370"/>
      </dsp:txXfrm>
    </dsp:sp>
    <dsp:sp modelId="{8C934157-616F-4701-AF01-1D93DD56F52C}">
      <dsp:nvSpPr>
        <dsp:cNvPr id="0" name=""/>
        <dsp:cNvSpPr/>
      </dsp:nvSpPr>
      <dsp:spPr>
        <a:xfrm>
          <a:off x="5827563" y="2203704"/>
          <a:ext cx="0" cy="1304592"/>
        </a:xfrm>
        <a:prstGeom prst="line">
          <a:avLst/>
        </a:prstGeom>
        <a:noFill/>
        <a:ln w="12700"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7ADAB4D-3533-446F-8E80-3CDC7B52F812}">
      <dsp:nvSpPr>
        <dsp:cNvPr id="0" name=""/>
        <dsp:cNvSpPr/>
      </dsp:nvSpPr>
      <dsp:spPr>
        <a:xfrm>
          <a:off x="5785469" y="2162450"/>
          <a:ext cx="82506" cy="82506"/>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3913D7-2FC7-4905-8660-D4897175BD6E}">
      <dsp:nvSpPr>
        <dsp:cNvPr id="0" name=""/>
        <dsp:cNvSpPr/>
      </dsp:nvSpPr>
      <dsp:spPr>
        <a:xfrm rot="8100000">
          <a:off x="7529281" y="507867"/>
          <a:ext cx="324116" cy="324116"/>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46D724-A6F8-4D2C-8660-C12BDA104854}">
      <dsp:nvSpPr>
        <dsp:cNvPr id="0" name=""/>
        <dsp:cNvSpPr/>
      </dsp:nvSpPr>
      <dsp:spPr>
        <a:xfrm>
          <a:off x="7565287" y="543874"/>
          <a:ext cx="252103" cy="252103"/>
        </a:xfrm>
        <a:prstGeom prst="ellipse">
          <a:avLst/>
        </a:prstGeom>
        <a:solidFill>
          <a:schemeClr val="lt1">
            <a:alpha val="90000"/>
            <a:hueOff val="0"/>
            <a:satOff val="0"/>
            <a:lumOff val="0"/>
            <a:alphaOff val="0"/>
          </a:schemeClr>
        </a:solidFill>
        <a:ln w="19050" cap="flat" cmpd="sng" algn="ctr">
          <a:noFill/>
          <a:prstDash val="solid"/>
        </a:ln>
        <a:effectLst/>
      </dsp:spPr>
      <dsp:style>
        <a:lnRef idx="2">
          <a:scrgbClr r="0" g="0" b="0"/>
        </a:lnRef>
        <a:fillRef idx="1">
          <a:scrgbClr r="0" g="0" b="0"/>
        </a:fillRef>
        <a:effectRef idx="0">
          <a:scrgbClr r="0" g="0" b="0"/>
        </a:effectRef>
        <a:fontRef idx="minor"/>
      </dsp:style>
    </dsp:sp>
    <dsp:sp modelId="{69322A4B-0C2F-4120-9AFF-DEA7BBC9C631}">
      <dsp:nvSpPr>
        <dsp:cNvPr id="0" name=""/>
        <dsp:cNvSpPr/>
      </dsp:nvSpPr>
      <dsp:spPr>
        <a:xfrm>
          <a:off x="7920524" y="899111"/>
          <a:ext cx="3105295" cy="1304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Arial" panose="020B0604020202020204" pitchFamily="34" charset="0"/>
              <a:cs typeface="Arial" panose="020B0604020202020204" pitchFamily="34" charset="0"/>
            </a:rPr>
            <a:t>Further written consultation in August 2023 on new WSIAT Practice Directions</a:t>
          </a:r>
        </a:p>
      </dsp:txBody>
      <dsp:txXfrm>
        <a:off x="7920524" y="899111"/>
        <a:ext cx="3105295" cy="1304592"/>
      </dsp:txXfrm>
    </dsp:sp>
    <dsp:sp modelId="{6A894D86-D990-4D86-B227-E3DA77BE6130}">
      <dsp:nvSpPr>
        <dsp:cNvPr id="0" name=""/>
        <dsp:cNvSpPr/>
      </dsp:nvSpPr>
      <dsp:spPr>
        <a:xfrm>
          <a:off x="7920524" y="440740"/>
          <a:ext cx="3105295" cy="458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Arial" panose="020B0604020202020204" pitchFamily="34" charset="0"/>
              <a:cs typeface="Arial" panose="020B0604020202020204" pitchFamily="34" charset="0"/>
            </a:rPr>
            <a:t>Aug. 2023</a:t>
          </a:r>
        </a:p>
      </dsp:txBody>
      <dsp:txXfrm>
        <a:off x="7920524" y="440740"/>
        <a:ext cx="3105295" cy="458370"/>
      </dsp:txXfrm>
    </dsp:sp>
    <dsp:sp modelId="{A6E1F753-06B4-415C-9CC1-E0656C307776}">
      <dsp:nvSpPr>
        <dsp:cNvPr id="0" name=""/>
        <dsp:cNvSpPr/>
      </dsp:nvSpPr>
      <dsp:spPr>
        <a:xfrm>
          <a:off x="7691339" y="899111"/>
          <a:ext cx="0" cy="1304592"/>
        </a:xfrm>
        <a:prstGeom prst="line">
          <a:avLst/>
        </a:prstGeom>
        <a:noFill/>
        <a:ln w="12700" cap="flat"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5A8C2E86-DB19-4006-9B77-079CDACFE430}">
      <dsp:nvSpPr>
        <dsp:cNvPr id="0" name=""/>
        <dsp:cNvSpPr/>
      </dsp:nvSpPr>
      <dsp:spPr>
        <a:xfrm>
          <a:off x="7649246" y="2162450"/>
          <a:ext cx="82506" cy="82506"/>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28270-977E-40F6-97FC-626E420999E1}" type="datetimeFigureOut">
              <a:rPr lang="en-US" smtClean="0"/>
              <a:t>10/31/2024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9B08A2-9512-4F0C-B89A-9BE5993CEE20}" type="slidenum">
              <a:rPr lang="en-US" smtClean="0"/>
              <a:t>‹#›</a:t>
            </a:fld>
            <a:endParaRPr lang="en-US"/>
          </a:p>
        </p:txBody>
      </p:sp>
    </p:spTree>
    <p:extLst>
      <p:ext uri="{BB962C8B-B14F-4D97-AF65-F5344CB8AC3E}">
        <p14:creationId xmlns:p14="http://schemas.microsoft.com/office/powerpoint/2010/main" val="1845513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Although provincial systems of workers’ compensation began in 1914 with the Meredith Report, the WCAT was the first independent final level of appeal in workers’ compensation matters</a:t>
            </a:r>
          </a:p>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9B08A2-9512-4F0C-B89A-9BE5993CEE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90371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12529"/>
                </a:solidFill>
                <a:effectLst/>
                <a:latin typeface="-apple-system"/>
              </a:rPr>
              <a:t>Consultation topics include, but are not limited to:</a:t>
            </a:r>
          </a:p>
          <a:p>
            <a:pPr marL="742950" lvl="1" indent="-285750" algn="l">
              <a:buFont typeface="Arial" panose="020B0604020202020204" pitchFamily="34" charset="0"/>
              <a:buChar char="•"/>
            </a:pPr>
            <a:r>
              <a:rPr lang="en-US" b="0" i="0" dirty="0">
                <a:solidFill>
                  <a:srgbClr val="212529"/>
                </a:solidFill>
                <a:effectLst/>
                <a:latin typeface="-apple-system"/>
              </a:rPr>
              <a:t>WSIAT practice and procedure;</a:t>
            </a:r>
          </a:p>
          <a:p>
            <a:pPr marL="742950" lvl="1" indent="-285750" algn="l">
              <a:buFont typeface="Arial" panose="020B0604020202020204" pitchFamily="34" charset="0"/>
              <a:buChar char="•"/>
            </a:pPr>
            <a:r>
              <a:rPr lang="en-US" b="0" i="0" dirty="0">
                <a:solidFill>
                  <a:srgbClr val="212529"/>
                </a:solidFill>
                <a:effectLst/>
                <a:latin typeface="-apple-system"/>
              </a:rPr>
              <a:t>WSIAT Practice Directions;</a:t>
            </a:r>
          </a:p>
          <a:p>
            <a:pPr marL="742950" lvl="1" indent="-285750" algn="l">
              <a:buFont typeface="Arial" panose="020B0604020202020204" pitchFamily="34" charset="0"/>
              <a:buChar char="•"/>
            </a:pPr>
            <a:r>
              <a:rPr lang="en-US" b="0" i="0" dirty="0">
                <a:solidFill>
                  <a:srgbClr val="212529"/>
                </a:solidFill>
                <a:effectLst/>
                <a:latin typeface="-apple-system"/>
              </a:rPr>
              <a:t>WSIAT forms;</a:t>
            </a:r>
          </a:p>
          <a:p>
            <a:pPr marL="742950" lvl="1" indent="-285750" algn="l">
              <a:buFont typeface="Arial" panose="020B0604020202020204" pitchFamily="34" charset="0"/>
              <a:buChar char="•"/>
            </a:pPr>
            <a:r>
              <a:rPr lang="en-US" b="0" i="0" dirty="0">
                <a:solidFill>
                  <a:srgbClr val="212529"/>
                </a:solidFill>
                <a:effectLst/>
                <a:latin typeface="-apple-system"/>
              </a:rPr>
              <a:t>Workplace safety and insurance systemic issues involving WSIAT;</a:t>
            </a:r>
          </a:p>
          <a:p>
            <a:pPr marL="742950" lvl="1" indent="-285750" algn="l">
              <a:buFont typeface="Arial" panose="020B0604020202020204" pitchFamily="34" charset="0"/>
              <a:buChar char="•"/>
            </a:pPr>
            <a:r>
              <a:rPr lang="en-US" b="0" i="0" dirty="0">
                <a:solidFill>
                  <a:srgbClr val="212529"/>
                </a:solidFill>
                <a:effectLst/>
                <a:latin typeface="-apple-system"/>
              </a:rPr>
              <a:t>WSIAT’s accessible website;</a:t>
            </a:r>
          </a:p>
          <a:p>
            <a:pPr marL="742950" lvl="1" indent="-285750" algn="l">
              <a:buFont typeface="Arial" panose="020B0604020202020204" pitchFamily="34" charset="0"/>
              <a:buChar char="•"/>
            </a:pPr>
            <a:r>
              <a:rPr lang="en-US" b="0" i="0" dirty="0">
                <a:solidFill>
                  <a:srgbClr val="212529"/>
                </a:solidFill>
                <a:effectLst/>
                <a:latin typeface="-apple-system"/>
              </a:rPr>
              <a:t>WSIAT caseload and service-delivery; and</a:t>
            </a:r>
          </a:p>
          <a:p>
            <a:pPr marL="742950" lvl="1" indent="-285750" algn="l">
              <a:buFont typeface="Arial" panose="020B0604020202020204" pitchFamily="34" charset="0"/>
              <a:buChar char="•"/>
            </a:pPr>
            <a:r>
              <a:rPr lang="en-US" b="0" i="0" dirty="0">
                <a:solidFill>
                  <a:srgbClr val="212529"/>
                </a:solidFill>
                <a:effectLst/>
                <a:latin typeface="-apple-system"/>
              </a:rPr>
              <a:t>Issues raised by the stakeholders.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212529"/>
                </a:solidFill>
                <a:effectLst/>
                <a:latin typeface="-apple-system"/>
              </a:rPr>
              <a:t>Not a forum for the discussion of the merits of individual appeals.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212529"/>
                </a:solidFill>
                <a:effectLst/>
                <a:latin typeface="-apple-system"/>
              </a:rPr>
              <a:t>There may also be written requests to the members about matters more appropriate for a written submission.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212529"/>
                </a:solidFill>
                <a:effectLst/>
                <a:latin typeface="-apple-system"/>
              </a:rPr>
              <a:t>Generally meets once a year or more frequently, if necessary.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baseline="0" dirty="0"/>
              <a:t>The worker and employer members are representative of the organization or association, rather than individual counsel or representatives.</a:t>
            </a:r>
            <a:endParaRPr lang="en-US" b="0" i="0" dirty="0">
              <a:solidFill>
                <a:srgbClr val="212529"/>
              </a:solidFill>
              <a:effectLst/>
              <a:latin typeface="-apple-system"/>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i="0" dirty="0">
              <a:solidFill>
                <a:srgbClr val="212529"/>
              </a:solidFill>
              <a:effectLst/>
              <a:latin typeface="-apple-system"/>
            </a:endParaRPr>
          </a:p>
          <a:p>
            <a:pPr marL="285750" lvl="0" indent="-285750" algn="l">
              <a:buFont typeface="Arial" panose="020B0604020202020204" pitchFamily="34" charset="0"/>
              <a:buChar char="•"/>
            </a:pPr>
            <a:endParaRPr lang="en-US" b="0" i="0" dirty="0">
              <a:solidFill>
                <a:srgbClr val="212529"/>
              </a:solidFill>
              <a:effectLst/>
              <a:latin typeface="-apple-system"/>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9B08A2-9512-4F0C-B89A-9BE5993CEE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6307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9B08A2-9512-4F0C-B89A-9BE5993CEE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5069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9B08A2-9512-4F0C-B89A-9BE5993CEE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1313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9B08A2-9512-4F0C-B89A-9BE5993CEE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0351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B9B08A2-9512-4F0C-B89A-9BE5993CEE20}" type="slidenum">
              <a:rPr lang="en-US" smtClean="0"/>
              <a:t>10</a:t>
            </a:fld>
            <a:endParaRPr lang="en-US"/>
          </a:p>
        </p:txBody>
      </p:sp>
    </p:spTree>
    <p:extLst>
      <p:ext uri="{BB962C8B-B14F-4D97-AF65-F5344CB8AC3E}">
        <p14:creationId xmlns:p14="http://schemas.microsoft.com/office/powerpoint/2010/main" val="3435709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Nicole Bisson, Director of the Office of the Vice-Chair Registrar (OVCR) delivered outreach presentations on the new process to the OWA, OEA, and 2 of our own stakeholder sessions prior to the launch of the process. A presentation was also delivered in the OBA’s annual update on Workplace Safety and Insurance Law after the process had launched. An update was provided to stakeholders on October 17, 2024 with time to ask questions. The WSIAT continues to take feedback into account of the process. </a:t>
            </a:r>
          </a:p>
          <a:p>
            <a:endParaRPr lang="en-CA" dirty="0"/>
          </a:p>
        </p:txBody>
      </p:sp>
      <p:sp>
        <p:nvSpPr>
          <p:cNvPr id="4" name="Slide Number Placeholder 3"/>
          <p:cNvSpPr>
            <a:spLocks noGrp="1"/>
          </p:cNvSpPr>
          <p:nvPr>
            <p:ph type="sldNum" sz="quarter" idx="5"/>
          </p:nvPr>
        </p:nvSpPr>
        <p:spPr/>
        <p:txBody>
          <a:bodyPr/>
          <a:lstStyle/>
          <a:p>
            <a:fld id="{BB9B08A2-9512-4F0C-B89A-9BE5993CEE20}" type="slidenum">
              <a:rPr lang="en-US" smtClean="0"/>
              <a:t>11</a:t>
            </a:fld>
            <a:endParaRPr lang="en-US"/>
          </a:p>
        </p:txBody>
      </p:sp>
    </p:spTree>
    <p:extLst>
      <p:ext uri="{BB962C8B-B14F-4D97-AF65-F5344CB8AC3E}">
        <p14:creationId xmlns:p14="http://schemas.microsoft.com/office/powerpoint/2010/main" val="3508625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B9B08A2-9512-4F0C-B89A-9BE5993CEE20}" type="slidenum">
              <a:rPr lang="en-US" smtClean="0"/>
              <a:t>12</a:t>
            </a:fld>
            <a:endParaRPr lang="en-US"/>
          </a:p>
        </p:txBody>
      </p:sp>
    </p:spTree>
    <p:extLst>
      <p:ext uri="{BB962C8B-B14F-4D97-AF65-F5344CB8AC3E}">
        <p14:creationId xmlns:p14="http://schemas.microsoft.com/office/powerpoint/2010/main" val="2326236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3E77579-88FC-4B67-8554-3BD17F711393}" type="datetime1">
              <a:rPr lang="en-US" smtClean="0"/>
              <a:t>10/31/2024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51B7ED8-5326-42AD-AF0C-DB484A1A5AF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Clr>
                <a:schemeClr val="tx1"/>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76B8B-0A6D-498C-9EDE-6361B0915F9C}"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B7ED8-5326-42AD-AF0C-DB484A1A5A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lvl1pPr>
              <a:buClr>
                <a:schemeClr val="tx1"/>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7317B6-E086-45CF-AFF2-BA2702C92AE5}"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51B7ED8-5326-42AD-AF0C-DB484A1A5A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buClrTx/>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96B7FF-7FA0-466A-ADC5-7226E0D111C4}"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B7ED8-5326-42AD-AF0C-DB484A1A5AF4}"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D12F813E-5171-4CEF-920B-4B32D6379CD9}" type="datetime1">
              <a:rPr lang="en-US" smtClean="0"/>
              <a:t>10/31/2024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51B7ED8-5326-42AD-AF0C-DB484A1A5AF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solidFill>
                  <a:schemeClr val="tx1"/>
                </a:solidFill>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normAutofit/>
          </a:bodyPr>
          <a:lstStyle>
            <a:lvl1pPr>
              <a:buClrTx/>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19072"/>
            <a:ext cx="5384800" cy="4407408"/>
          </a:xfrm>
        </p:spPr>
        <p:txBody>
          <a:bodyPr>
            <a:normAutofit/>
          </a:bodyPr>
          <a:lstStyle>
            <a:lvl1pPr>
              <a:buClrTx/>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44555B-62F1-4EC1-BE22-5B34D98340C7}"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B7ED8-5326-42AD-AF0C-DB484A1A5AF4}"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386917" cy="3687763"/>
          </a:xfrm>
        </p:spPr>
        <p:txBody>
          <a:bodyPr>
            <a:normAutofit/>
          </a:bodyPr>
          <a:lstStyle>
            <a:lvl1pPr marL="331470" indent="-285750">
              <a:buClrTx/>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3"/>
          </a:xfrm>
        </p:spPr>
        <p:txBody>
          <a:bodyPr>
            <a:normAutofit/>
          </a:bodyPr>
          <a:lstStyle>
            <a:lvl1pPr marL="274320" indent="-228600">
              <a:buClrTx/>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D1B0F5-0433-4699-836C-3E68C574D266}" type="datetime1">
              <a:rPr lang="en-US" smtClean="0"/>
              <a:t>10/31/2024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B7ED8-5326-42AD-AF0C-DB484A1A5AF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A3A32ED-B43A-42E5-96DB-8038DFE5D4A8}" type="datetime1">
              <a:rPr lang="en-US" smtClean="0"/>
              <a:t>10/31/2024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B7ED8-5326-42AD-AF0C-DB484A1A5AF4}"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C8FA6994-C29D-4027-8FF3-94746BB0CC5D}" type="datetime1">
              <a:rPr lang="en-US" smtClean="0"/>
              <a:t>10/31/2024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B7ED8-5326-42AD-AF0C-DB484A1A5A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rgbClr val="0049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normAutofit/>
          </a:bodyPr>
          <a:lstStyle>
            <a:lvl1pPr marL="331470" indent="-285750">
              <a:buClrTx/>
              <a:buFont typeface="Arial" panose="020B0604020202020204" pitchFamily="34" charset="0"/>
              <a:buChar char="•"/>
              <a:defRPr sz="1800">
                <a:solidFill>
                  <a:schemeClr val="tx1"/>
                </a:solidFill>
              </a:defRPr>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546336" y="2130552"/>
            <a:ext cx="2231136" cy="2816352"/>
          </a:xfrm>
        </p:spPr>
        <p:txBody>
          <a:bodyPr tIns="0">
            <a:normAutofit/>
          </a:bodyPr>
          <a:lstStyle>
            <a:lvl1pPr marL="0" indent="0">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F472B7-9245-4BF7-A372-489D7B92FCAD}"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51B7ED8-5326-42AD-AF0C-DB484A1A5AF4}" type="slidenum">
              <a:rPr lang="en-US" smtClean="0"/>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solidFill>
                  <a:schemeClr val="bg1"/>
                </a:solidFill>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EB1101-45DA-46B0-88BC-BA095AD7C4A1}"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B7ED8-5326-42AD-AF0C-DB484A1A5AF4}" type="slidenum">
              <a:rPr lang="en-US" smtClean="0"/>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954A95C6-0987-45FA-BC6F-A8B3EBB3973E}" type="datetime1">
              <a:rPr lang="en-US" smtClean="0"/>
              <a:t>10/31/2024</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51B7ED8-5326-42AD-AF0C-DB484A1A5A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1800" kern="1200" spc="150" baseline="0">
          <a:solidFill>
            <a:schemeClr val="tx2"/>
          </a:solidFill>
          <a:latin typeface="Arial" panose="020B0604020202020204" pitchFamily="34" charset="0"/>
          <a:ea typeface="+mn-ea"/>
          <a:cs typeface="Arial" panose="020B0604020202020204" pitchFamily="34" charset="0"/>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Arial" panose="020B0604020202020204" pitchFamily="34" charset="0"/>
          <a:ea typeface="+mn-ea"/>
          <a:cs typeface="Arial" panose="020B0604020202020204" pitchFamily="34" charset="0"/>
        </a:defRPr>
      </a:lvl2pPr>
      <a:lvl3pPr marL="822960" indent="-182880" algn="l" defTabSz="914400" rtl="0" eaLnBrk="1" latinLnBrk="0" hangingPunct="1">
        <a:spcBef>
          <a:spcPct val="20000"/>
        </a:spcBef>
        <a:buClr>
          <a:schemeClr val="accent3"/>
        </a:buClr>
        <a:buFont typeface="Wingdings" pitchFamily="2" charset="2"/>
        <a:buChar char="§"/>
        <a:defRPr sz="1800" kern="1200" spc="100" baseline="0">
          <a:solidFill>
            <a:schemeClr val="tx2"/>
          </a:solidFill>
          <a:latin typeface="Arial" panose="020B0604020202020204" pitchFamily="34" charset="0"/>
          <a:ea typeface="+mn-ea"/>
          <a:cs typeface="Arial" panose="020B0604020202020204" pitchFamily="34" charset="0"/>
        </a:defRPr>
      </a:lvl3pPr>
      <a:lvl4pPr marL="1097280" indent="-182880" algn="l" defTabSz="914400" rtl="0" eaLnBrk="1" latinLnBrk="0" hangingPunct="1">
        <a:spcBef>
          <a:spcPct val="20000"/>
        </a:spcBef>
        <a:buClr>
          <a:schemeClr val="accent4"/>
        </a:buClr>
        <a:buFont typeface="Wingdings" pitchFamily="2" charset="2"/>
        <a:buChar char="§"/>
        <a:defRPr sz="1800" kern="1200">
          <a:solidFill>
            <a:schemeClr val="tx2"/>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spcBef>
          <a:spcPct val="20000"/>
        </a:spcBef>
        <a:buClr>
          <a:schemeClr val="accent6"/>
        </a:buClr>
        <a:buFont typeface="Wingdings" pitchFamily="2" charset="2"/>
        <a:buChar char="§"/>
        <a:defRPr sz="1800" kern="1200" spc="100" baseline="0">
          <a:solidFill>
            <a:schemeClr val="tx2"/>
          </a:solidFill>
          <a:latin typeface="Arial" panose="020B0604020202020204" pitchFamily="34" charset="0"/>
          <a:ea typeface="+mn-ea"/>
          <a:cs typeface="Arial" panose="020B0604020202020204" pitchFamily="34" charset="0"/>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a/url?sa=i&amp;rct=j&amp;q=&amp;esrc=s&amp;source=images&amp;cd=&amp;ved=2ahUKEwjwjpeuibXlAhWnGTQIHc_EDCgQjRx6BAgBEAQ&amp;url=https://en.wikipedia.org/wiki/Cabinet_Office_(Ontario)&amp;psig=AOvVaw0F5hb5209FI9dY-emR5mdI&amp;ust=157201242299829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47200" y="548680"/>
            <a:ext cx="2641600" cy="3333080"/>
          </a:xfrm>
        </p:spPr>
        <p:txBody>
          <a:bodyPr>
            <a:normAutofit/>
          </a:bodyPr>
          <a:lstStyle/>
          <a:p>
            <a:r>
              <a:rPr lang="en-US" b="1" dirty="0">
                <a:solidFill>
                  <a:schemeClr val="tx1"/>
                </a:solidFill>
              </a:rPr>
              <a:t>Presentation SOAR Conference </a:t>
            </a:r>
          </a:p>
          <a:p>
            <a:r>
              <a:rPr lang="en-US" b="1" dirty="0">
                <a:solidFill>
                  <a:schemeClr val="tx1"/>
                </a:solidFill>
              </a:rPr>
              <a:t>November 14, 2024</a:t>
            </a:r>
          </a:p>
        </p:txBody>
      </p:sp>
      <p:sp>
        <p:nvSpPr>
          <p:cNvPr id="2" name="Title 1"/>
          <p:cNvSpPr>
            <a:spLocks noGrp="1"/>
          </p:cNvSpPr>
          <p:nvPr>
            <p:ph type="title"/>
          </p:nvPr>
        </p:nvSpPr>
        <p:spPr>
          <a:xfrm>
            <a:off x="623392" y="1552848"/>
            <a:ext cx="8432800" cy="3752304"/>
          </a:xfrm>
        </p:spPr>
        <p:txBody>
          <a:bodyPr anchor="ctr">
            <a:normAutofit/>
          </a:bodyPr>
          <a:lstStyle/>
          <a:p>
            <a:r>
              <a:rPr lang="en-CA" sz="2400" b="1" dirty="0">
                <a:effectLst/>
                <a:latin typeface="Arial" panose="020B0604020202020204" pitchFamily="34" charset="0"/>
                <a:ea typeface="Calibri" panose="020F0502020204030204" pitchFamily="34" charset="0"/>
                <a:cs typeface="Aptos" panose="020B0004020202020204" pitchFamily="34" charset="0"/>
              </a:rPr>
              <a:t>KEEPING IN TUNE WITH THE VOICES IN THE CHOIR: OUTREACH AND ACCOUNTABILITY BY TRIBUNALS AND REGULATORS</a:t>
            </a:r>
            <a:br>
              <a:rPr lang="en-CA" sz="1800" b="1" dirty="0">
                <a:effectLst/>
                <a:latin typeface="Arial" panose="020B0604020202020204" pitchFamily="34" charset="0"/>
                <a:ea typeface="Calibri" panose="020F0502020204030204" pitchFamily="34" charset="0"/>
                <a:cs typeface="Aptos" panose="020B0004020202020204" pitchFamily="34" charset="0"/>
              </a:rPr>
            </a:br>
            <a:br>
              <a:rPr lang="en-CA" sz="1800" b="1" dirty="0">
                <a:effectLst/>
                <a:latin typeface="Arial" panose="020B0604020202020204" pitchFamily="34" charset="0"/>
                <a:ea typeface="Calibri" panose="020F0502020204030204" pitchFamily="34" charset="0"/>
                <a:cs typeface="Aptos" panose="020B0004020202020204" pitchFamily="34" charset="0"/>
              </a:rPr>
            </a:br>
            <a:r>
              <a:rPr lang="en-CA" sz="1800" b="1" cap="none" dirty="0">
                <a:effectLst/>
                <a:latin typeface="Arial" panose="020B0604020202020204" pitchFamily="34" charset="0"/>
                <a:ea typeface="Calibri" panose="020F0502020204030204" pitchFamily="34" charset="0"/>
                <a:cs typeface="Aptos" panose="020B0004020202020204" pitchFamily="34" charset="0"/>
              </a:rPr>
              <a:t>Rosemarie </a:t>
            </a:r>
            <a:r>
              <a:rPr lang="en-CA" sz="1800" b="1" cap="none" dirty="0">
                <a:latin typeface="Arial" panose="020B0604020202020204" pitchFamily="34" charset="0"/>
                <a:ea typeface="Calibri" panose="020F0502020204030204" pitchFamily="34" charset="0"/>
                <a:cs typeface="Aptos" panose="020B0004020202020204" pitchFamily="34" charset="0"/>
              </a:rPr>
              <a:t>McC</a:t>
            </a:r>
            <a:r>
              <a:rPr lang="en-CA" sz="1800" b="1" cap="none" dirty="0">
                <a:effectLst/>
                <a:latin typeface="Arial" panose="020B0604020202020204" pitchFamily="34" charset="0"/>
                <a:ea typeface="Calibri" panose="020F0502020204030204" pitchFamily="34" charset="0"/>
                <a:cs typeface="Aptos" panose="020B0004020202020204" pitchFamily="34" charset="0"/>
              </a:rPr>
              <a:t>utcheon, Chair</a:t>
            </a:r>
            <a:br>
              <a:rPr lang="en-CA" sz="1800" b="1" cap="none" dirty="0">
                <a:effectLst/>
                <a:latin typeface="Arial" panose="020B0604020202020204" pitchFamily="34" charset="0"/>
                <a:ea typeface="Calibri" panose="020F0502020204030204" pitchFamily="34" charset="0"/>
                <a:cs typeface="Aptos" panose="020B0004020202020204" pitchFamily="34" charset="0"/>
              </a:rPr>
            </a:br>
            <a:r>
              <a:rPr lang="en-CA" sz="1800" b="1" cap="none" dirty="0">
                <a:effectLst/>
                <a:latin typeface="Arial" panose="020B0604020202020204" pitchFamily="34" charset="0"/>
                <a:ea typeface="Calibri" panose="020F0502020204030204" pitchFamily="34" charset="0"/>
                <a:cs typeface="Aptos" panose="020B0004020202020204" pitchFamily="34" charset="0"/>
              </a:rPr>
              <a:t>Workplace Safety and Insurance Appeals Tribunal (WSIAT)</a:t>
            </a:r>
            <a:endParaRPr lang="en-CA" sz="1800" cap="none" dirty="0">
              <a:effectLst/>
              <a:latin typeface="Aptos" panose="020B0004020202020204" pitchFamily="34" charset="0"/>
              <a:ea typeface="Calibri" panose="020F0502020204030204" pitchFamily="34" charset="0"/>
              <a:cs typeface="Aptos" panose="020B0004020202020204" pitchFamily="34" charset="0"/>
            </a:endParaRPr>
          </a:p>
        </p:txBody>
      </p:sp>
      <p:pic>
        <p:nvPicPr>
          <p:cNvPr id="4" name="Picture 2" descr="Ontario Coat of Arms Graphic" title="Ontario Coat of Arms">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9310149" y="4343400"/>
            <a:ext cx="2805651" cy="2418256"/>
          </a:xfrm>
          <a:prstGeom prst="rect">
            <a:avLst/>
          </a:prstGeom>
          <a:solidFill>
            <a:srgbClr val="FFFFFF"/>
          </a:solidFill>
        </p:spPr>
      </p:pic>
      <p:sp>
        <p:nvSpPr>
          <p:cNvPr id="5" name="Slide Number Placeholder 4">
            <a:extLst>
              <a:ext uri="{FF2B5EF4-FFF2-40B4-BE49-F238E27FC236}">
                <a16:creationId xmlns:a16="http://schemas.microsoft.com/office/drawing/2014/main" id="{35C33985-556C-FCB4-464D-F655BB189F5A}"/>
              </a:ext>
            </a:extLst>
          </p:cNvPr>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100" b="0" i="0" u="none" strike="noStrike" kern="1200" cap="none" spc="0" normalizeH="0" baseline="0" noProof="0">
              <a:ln>
                <a:noFill/>
              </a:ln>
              <a:solidFill>
                <a:srgbClr val="FFFFFF"/>
              </a:solidFill>
              <a:effectLst/>
              <a:uLnTx/>
              <a:uFillTx/>
              <a:latin typeface="Franklin Gothic Medium"/>
              <a:ea typeface="+mn-ea"/>
              <a:cs typeface="+mn-cs"/>
            </a:endParaRPr>
          </a:p>
        </p:txBody>
      </p:sp>
    </p:spTree>
    <p:extLst>
      <p:ext uri="{BB962C8B-B14F-4D97-AF65-F5344CB8AC3E}">
        <p14:creationId xmlns:p14="http://schemas.microsoft.com/office/powerpoint/2010/main" val="3632374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A569FA-A533-15CE-CE73-1F65BAB64925}"/>
              </a:ext>
            </a:extLst>
          </p:cNvPr>
          <p:cNvSpPr>
            <a:spLocks noGrp="1"/>
          </p:cNvSpPr>
          <p:nvPr>
            <p:ph type="sldNum" sz="quarter" idx="12"/>
          </p:nvPr>
        </p:nvSpPr>
        <p:spPr>
          <a:xfrm>
            <a:off x="10979573" y="6355080"/>
            <a:ext cx="777288" cy="274320"/>
          </a:xfrm>
        </p:spPr>
        <p:txBody>
          <a:bodyPr anchor="ctr">
            <a:normAutofit/>
          </a:bodyPr>
          <a:lstStyle/>
          <a:p>
            <a:pPr>
              <a:spcAft>
                <a:spcPts val="600"/>
              </a:spcAft>
            </a:pPr>
            <a:fld id="{E51B7ED8-5326-42AD-AF0C-DB484A1A5AF4}" type="slidenum">
              <a:rPr lang="en-US" smtClean="0"/>
              <a:pPr>
                <a:spcAft>
                  <a:spcPts val="600"/>
                </a:spcAft>
              </a:pPr>
              <a:t>10</a:t>
            </a:fld>
            <a:endParaRPr lang="en-US"/>
          </a:p>
        </p:txBody>
      </p:sp>
      <p:sp>
        <p:nvSpPr>
          <p:cNvPr id="3" name="Title 2">
            <a:extLst>
              <a:ext uri="{FF2B5EF4-FFF2-40B4-BE49-F238E27FC236}">
                <a16:creationId xmlns:a16="http://schemas.microsoft.com/office/drawing/2014/main" id="{04075EDA-9478-1E6A-D262-B122DE3A9A9A}"/>
              </a:ext>
            </a:extLst>
          </p:cNvPr>
          <p:cNvSpPr>
            <a:spLocks noGrp="1"/>
          </p:cNvSpPr>
          <p:nvPr>
            <p:ph type="title"/>
          </p:nvPr>
        </p:nvSpPr>
        <p:spPr>
          <a:xfrm>
            <a:off x="508000" y="355847"/>
            <a:ext cx="11175013" cy="1054394"/>
          </a:xfrm>
        </p:spPr>
        <p:txBody>
          <a:bodyPr anchor="ctr">
            <a:normAutofit/>
          </a:bodyPr>
          <a:lstStyle/>
          <a:p>
            <a:r>
              <a:rPr lang="en-US" dirty="0">
                <a:latin typeface="Arial" panose="020B0604020202020204" pitchFamily="34" charset="0"/>
                <a:cs typeface="Arial" panose="020B0604020202020204" pitchFamily="34" charset="0"/>
              </a:rPr>
              <a:t>Advisory group consultation</a:t>
            </a:r>
            <a:endParaRPr lang="en-CA" dirty="0">
              <a:latin typeface="Arial" panose="020B0604020202020204" pitchFamily="34" charset="0"/>
              <a:cs typeface="Arial" panose="020B0604020202020204" pitchFamily="34" charset="0"/>
            </a:endParaRPr>
          </a:p>
        </p:txBody>
      </p:sp>
      <p:graphicFrame>
        <p:nvGraphicFramePr>
          <p:cNvPr id="15" name="Content Placeholder 1">
            <a:extLst>
              <a:ext uri="{FF2B5EF4-FFF2-40B4-BE49-F238E27FC236}">
                <a16:creationId xmlns:a16="http://schemas.microsoft.com/office/drawing/2014/main" id="{65DA7FC9-3A91-F400-68D7-C8E967581689}"/>
              </a:ext>
            </a:extLst>
          </p:cNvPr>
          <p:cNvGraphicFramePr/>
          <p:nvPr>
            <p:extLst>
              <p:ext uri="{D42A27DB-BD31-4B8C-83A1-F6EECF244321}">
                <p14:modId xmlns:p14="http://schemas.microsoft.com/office/powerpoint/2010/main" val="3258960673"/>
              </p:ext>
            </p:extLst>
          </p:nvPr>
        </p:nvGraphicFramePr>
        <p:xfrm>
          <a:off x="507999" y="1719071"/>
          <a:ext cx="11210524" cy="4407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6393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0D276F-3BDD-F4B0-4B3B-5184B9F4E838}"/>
              </a:ext>
            </a:extLst>
          </p:cNvPr>
          <p:cNvSpPr>
            <a:spLocks noGrp="1"/>
          </p:cNvSpPr>
          <p:nvPr>
            <p:ph idx="1"/>
          </p:nvPr>
        </p:nvSpPr>
        <p:spPr>
          <a:xfrm>
            <a:off x="507999" y="1719070"/>
            <a:ext cx="11210524" cy="4950289"/>
          </a:xfrm>
        </p:spPr>
        <p:txBody>
          <a:bodyPr>
            <a:normAutofit lnSpcReduction="10000"/>
          </a:bodyPr>
          <a:lstStyle/>
          <a:p>
            <a:r>
              <a:rPr lang="en-US" sz="2000" dirty="0"/>
              <a:t>Communications were posted on the WSIAT’s website providing updates, opportunities to attend presentations, ask questions and reminders pertaining to the process on June 20, 2023, August 22, 2023, January 26, 2024, March 8, 2024, April 26, 2024 and May 6, 2024</a:t>
            </a:r>
          </a:p>
          <a:p>
            <a:endParaRPr lang="en-CA" sz="2000" dirty="0"/>
          </a:p>
          <a:p>
            <a:r>
              <a:rPr lang="en-CA" sz="2000" dirty="0"/>
              <a:t>The WSIAT offered two virtual information sessions about the new process for representatives, parties, and other interested stakeholders prior to the launch of the new appeal process</a:t>
            </a:r>
          </a:p>
          <a:p>
            <a:endParaRPr lang="en-CA" sz="2000" dirty="0"/>
          </a:p>
          <a:p>
            <a:r>
              <a:rPr lang="en-CA" sz="2000" dirty="0"/>
              <a:t>For changes to our Right to Sue Practice Direction, a notice was posted in the Ontario Reports and presentations were delivered through the Ontario Bar Association to describe the changes</a:t>
            </a:r>
          </a:p>
          <a:p>
            <a:endParaRPr lang="en-CA" sz="2000" dirty="0"/>
          </a:p>
          <a:p>
            <a:r>
              <a:rPr lang="en-CA" sz="2000" dirty="0"/>
              <a:t>WSIAT’s Director of Appeal Services, Nicole Bisson, delivered multiple outreach presentations to representative groups, the OBA, and at our most recent stakeholder information event on September 17, 2024</a:t>
            </a:r>
          </a:p>
          <a:p>
            <a:endParaRPr lang="en-CA" sz="2000" dirty="0"/>
          </a:p>
        </p:txBody>
      </p:sp>
      <p:sp>
        <p:nvSpPr>
          <p:cNvPr id="3" name="Title 2">
            <a:extLst>
              <a:ext uri="{FF2B5EF4-FFF2-40B4-BE49-F238E27FC236}">
                <a16:creationId xmlns:a16="http://schemas.microsoft.com/office/drawing/2014/main" id="{6736D599-5A78-5E32-2145-30DBD06343A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Communications and outreach strategy for new appeal process launch</a:t>
            </a:r>
            <a:endParaRPr lang="en-CA"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2963E6B-EA75-6E47-6183-FFE6FF75FDCB}"/>
              </a:ext>
            </a:extLst>
          </p:cNvPr>
          <p:cNvSpPr>
            <a:spLocks noGrp="1"/>
          </p:cNvSpPr>
          <p:nvPr>
            <p:ph type="sldNum" sz="quarter" idx="12"/>
          </p:nvPr>
        </p:nvSpPr>
        <p:spPr/>
        <p:txBody>
          <a:bodyPr/>
          <a:lstStyle/>
          <a:p>
            <a:fld id="{E51B7ED8-5326-42AD-AF0C-DB484A1A5AF4}" type="slidenum">
              <a:rPr lang="en-US" smtClean="0"/>
              <a:t>11</a:t>
            </a:fld>
            <a:endParaRPr lang="en-US"/>
          </a:p>
        </p:txBody>
      </p:sp>
    </p:spTree>
    <p:extLst>
      <p:ext uri="{BB962C8B-B14F-4D97-AF65-F5344CB8AC3E}">
        <p14:creationId xmlns:p14="http://schemas.microsoft.com/office/powerpoint/2010/main" val="843668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ight bulb on yellow background with sketched light beams and cord">
            <a:extLst>
              <a:ext uri="{FF2B5EF4-FFF2-40B4-BE49-F238E27FC236}">
                <a16:creationId xmlns:a16="http://schemas.microsoft.com/office/drawing/2014/main" id="{9D5FBD72-A4F4-FD3F-9AB5-0D189D053EE4}"/>
              </a:ext>
            </a:extLst>
          </p:cNvPr>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09600" y="2266950"/>
            <a:ext cx="5384800" cy="3311652"/>
          </a:xfrm>
          <a:noFill/>
        </p:spPr>
      </p:pic>
      <p:sp>
        <p:nvSpPr>
          <p:cNvPr id="2" name="Content Placeholder 1">
            <a:extLst>
              <a:ext uri="{FF2B5EF4-FFF2-40B4-BE49-F238E27FC236}">
                <a16:creationId xmlns:a16="http://schemas.microsoft.com/office/drawing/2014/main" id="{0176EB87-468E-7B05-E4F7-B26ED2EB233B}"/>
              </a:ext>
            </a:extLst>
          </p:cNvPr>
          <p:cNvSpPr>
            <a:spLocks noGrp="1"/>
          </p:cNvSpPr>
          <p:nvPr>
            <p:ph sz="half" idx="2"/>
          </p:nvPr>
        </p:nvSpPr>
        <p:spPr>
          <a:xfrm>
            <a:off x="6197600" y="1719071"/>
            <a:ext cx="5384800" cy="4783081"/>
          </a:xfrm>
        </p:spPr>
        <p:txBody>
          <a:bodyPr>
            <a:normAutofit fontScale="92500" lnSpcReduction="20000"/>
          </a:bodyPr>
          <a:lstStyle/>
          <a:p>
            <a:pPr marL="342900" lvl="0" indent="-342900">
              <a:buFont typeface="Wingdings" panose="05000000000000000000" pitchFamily="2" charset="2"/>
              <a:buChar char="§"/>
            </a:pPr>
            <a:r>
              <a:rPr lang="en-CA" sz="2000" dirty="0">
                <a:effectLst/>
              </a:rPr>
              <a:t>It was helpful to hear from different groups to see the process and potential challenges from their perspective</a:t>
            </a:r>
          </a:p>
          <a:p>
            <a:pPr marL="342900" lvl="0" indent="-342900">
              <a:buFont typeface="Wingdings" panose="05000000000000000000" pitchFamily="2" charset="2"/>
              <a:buChar char="§"/>
            </a:pPr>
            <a:endParaRPr lang="en-CA" sz="2000" dirty="0">
              <a:effectLst/>
            </a:endParaRPr>
          </a:p>
          <a:p>
            <a:pPr marL="342900" lvl="0" indent="-342900">
              <a:buFont typeface="Wingdings" panose="05000000000000000000" pitchFamily="2" charset="2"/>
              <a:buChar char="§"/>
            </a:pPr>
            <a:r>
              <a:rPr lang="en-CA" sz="2000" dirty="0">
                <a:effectLst/>
              </a:rPr>
              <a:t>Helped us to check our blind spots</a:t>
            </a:r>
          </a:p>
          <a:p>
            <a:pPr marL="342900" lvl="0" indent="-342900">
              <a:buFont typeface="Wingdings" panose="05000000000000000000" pitchFamily="2" charset="2"/>
              <a:buChar char="§"/>
            </a:pPr>
            <a:endParaRPr lang="en-CA" sz="2000" dirty="0">
              <a:effectLst/>
            </a:endParaRPr>
          </a:p>
          <a:p>
            <a:pPr marL="342900" lvl="0" indent="-342900">
              <a:buFont typeface="Wingdings" panose="05000000000000000000" pitchFamily="2" charset="2"/>
              <a:buChar char="§"/>
            </a:pPr>
            <a:r>
              <a:rPr lang="en-CA" sz="2000" dirty="0">
                <a:effectLst/>
              </a:rPr>
              <a:t>A lot of valuable feedback was received </a:t>
            </a:r>
          </a:p>
          <a:p>
            <a:pPr marL="342900" lvl="0" indent="-342900">
              <a:buFont typeface="Wingdings" panose="05000000000000000000" pitchFamily="2" charset="2"/>
              <a:buChar char="§"/>
            </a:pPr>
            <a:endParaRPr lang="en-CA" sz="2000" dirty="0">
              <a:effectLst/>
            </a:endParaRPr>
          </a:p>
          <a:p>
            <a:pPr marL="342900" lvl="0" indent="-342900">
              <a:buFont typeface="Wingdings" panose="05000000000000000000" pitchFamily="2" charset="2"/>
              <a:buChar char="§"/>
            </a:pPr>
            <a:r>
              <a:rPr lang="en-CA" sz="2000" dirty="0">
                <a:effectLst/>
              </a:rPr>
              <a:t>As a result of incorporating many of the suggestions provided, the overall process was improved </a:t>
            </a:r>
          </a:p>
          <a:p>
            <a:pPr marL="342900" lvl="0" indent="-342900">
              <a:buFont typeface="Wingdings" panose="05000000000000000000" pitchFamily="2" charset="2"/>
              <a:buChar char="§"/>
            </a:pPr>
            <a:endParaRPr lang="en-CA" sz="2000" dirty="0">
              <a:effectLst/>
            </a:endParaRPr>
          </a:p>
          <a:p>
            <a:pPr>
              <a:buFont typeface="Wingdings" panose="05000000000000000000" pitchFamily="2" charset="2"/>
              <a:buChar char="§"/>
            </a:pPr>
            <a:r>
              <a:rPr lang="en-CA" sz="2000" dirty="0"/>
              <a:t>Rollout of the new process has been relatively smooth and we achieved buy-in from stakeholders</a:t>
            </a:r>
          </a:p>
        </p:txBody>
      </p:sp>
      <p:sp>
        <p:nvSpPr>
          <p:cNvPr id="3" name="Slide Number Placeholder 2">
            <a:extLst>
              <a:ext uri="{FF2B5EF4-FFF2-40B4-BE49-F238E27FC236}">
                <a16:creationId xmlns:a16="http://schemas.microsoft.com/office/drawing/2014/main" id="{ACACC8F0-8594-051F-A4CA-CD08B0AEC8E4}"/>
              </a:ext>
            </a:extLst>
          </p:cNvPr>
          <p:cNvSpPr>
            <a:spLocks noGrp="1"/>
          </p:cNvSpPr>
          <p:nvPr>
            <p:ph type="sldNum" sz="quarter" idx="12"/>
          </p:nvPr>
        </p:nvSpPr>
        <p:spPr>
          <a:xfrm>
            <a:off x="10979573" y="6355080"/>
            <a:ext cx="777288" cy="274320"/>
          </a:xfrm>
        </p:spPr>
        <p:txBody>
          <a:bodyPr anchor="ctr">
            <a:normAutofit/>
          </a:bodyPr>
          <a:lstStyle/>
          <a:p>
            <a:pPr>
              <a:spcAft>
                <a:spcPts val="600"/>
              </a:spcAft>
            </a:pPr>
            <a:fld id="{E51B7ED8-5326-42AD-AF0C-DB484A1A5AF4}" type="slidenum">
              <a:rPr lang="en-US" smtClean="0"/>
              <a:pPr>
                <a:spcAft>
                  <a:spcPts val="600"/>
                </a:spcAft>
              </a:pPr>
              <a:t>12</a:t>
            </a:fld>
            <a:endParaRPr lang="en-US"/>
          </a:p>
        </p:txBody>
      </p:sp>
      <p:sp>
        <p:nvSpPr>
          <p:cNvPr id="4" name="Title 3">
            <a:extLst>
              <a:ext uri="{FF2B5EF4-FFF2-40B4-BE49-F238E27FC236}">
                <a16:creationId xmlns:a16="http://schemas.microsoft.com/office/drawing/2014/main" id="{ADE2D1FD-9FDF-6462-58C0-AE15F8F883E7}"/>
              </a:ext>
            </a:extLst>
          </p:cNvPr>
          <p:cNvSpPr>
            <a:spLocks noGrp="1"/>
          </p:cNvSpPr>
          <p:nvPr>
            <p:ph type="title"/>
          </p:nvPr>
        </p:nvSpPr>
        <p:spPr>
          <a:xfrm>
            <a:off x="508000" y="355847"/>
            <a:ext cx="11175013" cy="1054394"/>
          </a:xfrm>
        </p:spPr>
        <p:txBody>
          <a:bodyPr anchor="ctr">
            <a:normAutofit/>
          </a:bodyPr>
          <a:lstStyle/>
          <a:p>
            <a:r>
              <a:rPr lang="en-US" dirty="0">
                <a:latin typeface="Arial" panose="020B0604020202020204" pitchFamily="34" charset="0"/>
                <a:cs typeface="Arial" panose="020B0604020202020204" pitchFamily="34" charset="0"/>
              </a:rPr>
              <a:t>Key takeaways from consultation process</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152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04B8DE4-E417-7543-F657-C8B3F737BED0}"/>
              </a:ext>
            </a:extLst>
          </p:cNvPr>
          <p:cNvPicPr>
            <a:picLocks noGrp="1" noChangeAspect="1"/>
          </p:cNvPicPr>
          <p:nvPr>
            <p:ph idx="1"/>
          </p:nvPr>
        </p:nvPicPr>
        <p:blipFill>
          <a:blip r:embed="rId2"/>
          <a:stretch>
            <a:fillRect/>
          </a:stretch>
        </p:blipFill>
        <p:spPr>
          <a:xfrm>
            <a:off x="1775520" y="543533"/>
            <a:ext cx="5712716" cy="5772120"/>
          </a:xfrm>
        </p:spPr>
      </p:pic>
      <p:sp>
        <p:nvSpPr>
          <p:cNvPr id="3" name="Text Placeholder 2">
            <a:extLst>
              <a:ext uri="{FF2B5EF4-FFF2-40B4-BE49-F238E27FC236}">
                <a16:creationId xmlns:a16="http://schemas.microsoft.com/office/drawing/2014/main" id="{B5C320C8-B729-61D1-97AB-B260AF2F4FDC}"/>
              </a:ext>
            </a:extLst>
          </p:cNvPr>
          <p:cNvSpPr>
            <a:spLocks noGrp="1"/>
          </p:cNvSpPr>
          <p:nvPr>
            <p:ph type="body" sz="half" idx="2"/>
          </p:nvPr>
        </p:nvSpPr>
        <p:spPr/>
        <p:txBody>
          <a:bodyPr/>
          <a:lstStyle/>
          <a:p>
            <a:endParaRPr lang="en-CA" dirty="0"/>
          </a:p>
        </p:txBody>
      </p:sp>
      <p:sp>
        <p:nvSpPr>
          <p:cNvPr id="4" name="Title 3">
            <a:extLst>
              <a:ext uri="{FF2B5EF4-FFF2-40B4-BE49-F238E27FC236}">
                <a16:creationId xmlns:a16="http://schemas.microsoft.com/office/drawing/2014/main" id="{22DECA44-3B4D-3A23-245F-1FAF148DD330}"/>
              </a:ext>
            </a:extLst>
          </p:cNvPr>
          <p:cNvSpPr>
            <a:spLocks noGrp="1"/>
          </p:cNvSpPr>
          <p:nvPr>
            <p:ph type="title"/>
          </p:nvPr>
        </p:nvSpPr>
        <p:spPr>
          <a:xfrm>
            <a:off x="9546336" y="457200"/>
            <a:ext cx="2234213" cy="3907904"/>
          </a:xfrm>
        </p:spPr>
        <p:txBody>
          <a:bodyPr/>
          <a:lstStyle/>
          <a:p>
            <a:r>
              <a:rPr lang="en-US" dirty="0"/>
              <a:t>Remember to listen to the voices in the choir!</a:t>
            </a:r>
            <a:endParaRPr lang="en-CA" dirty="0"/>
          </a:p>
        </p:txBody>
      </p:sp>
      <p:sp>
        <p:nvSpPr>
          <p:cNvPr id="2" name="Slide Number Placeholder 1">
            <a:extLst>
              <a:ext uri="{FF2B5EF4-FFF2-40B4-BE49-F238E27FC236}">
                <a16:creationId xmlns:a16="http://schemas.microsoft.com/office/drawing/2014/main" id="{921B448D-2FE1-9101-1C60-CE5A806A7A53}"/>
              </a:ext>
            </a:extLst>
          </p:cNvPr>
          <p:cNvSpPr>
            <a:spLocks noGrp="1"/>
          </p:cNvSpPr>
          <p:nvPr>
            <p:ph type="sldNum" sz="quarter" idx="12"/>
          </p:nvPr>
        </p:nvSpPr>
        <p:spPr/>
        <p:txBody>
          <a:bodyPr/>
          <a:lstStyle/>
          <a:p>
            <a:fld id="{E51B7ED8-5326-42AD-AF0C-DB484A1A5AF4}" type="slidenum">
              <a:rPr lang="en-US" smtClean="0"/>
              <a:t>13</a:t>
            </a:fld>
            <a:endParaRPr lang="en-US"/>
          </a:p>
        </p:txBody>
      </p:sp>
    </p:spTree>
    <p:extLst>
      <p:ext uri="{BB962C8B-B14F-4D97-AF65-F5344CB8AC3E}">
        <p14:creationId xmlns:p14="http://schemas.microsoft.com/office/powerpoint/2010/main" val="201428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6A24B5B-864B-2EBE-F76A-C2A690A6F6CC}"/>
              </a:ext>
            </a:extLst>
          </p:cNvPr>
          <p:cNvPicPr>
            <a:picLocks noChangeAspect="1"/>
          </p:cNvPicPr>
          <p:nvPr/>
        </p:nvPicPr>
        <p:blipFill>
          <a:blip r:embed="rId2"/>
          <a:stretch>
            <a:fillRect/>
          </a:stretch>
        </p:blipFill>
        <p:spPr>
          <a:xfrm>
            <a:off x="3215680" y="728285"/>
            <a:ext cx="5430008" cy="540142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3" name="Slide Number Placeholder 2">
            <a:extLst>
              <a:ext uri="{FF2B5EF4-FFF2-40B4-BE49-F238E27FC236}">
                <a16:creationId xmlns:a16="http://schemas.microsoft.com/office/drawing/2014/main" id="{366058F2-65F9-CC92-96DF-53DA5CDC734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Tree>
    <p:extLst>
      <p:ext uri="{BB962C8B-B14F-4D97-AF65-F5344CB8AC3E}">
        <p14:creationId xmlns:p14="http://schemas.microsoft.com/office/powerpoint/2010/main" val="767482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CE55BE-98A4-FAD5-34F7-ECCFE08FB77F}"/>
              </a:ext>
            </a:extLst>
          </p:cNvPr>
          <p:cNvSpPr>
            <a:spLocks noGrp="1"/>
          </p:cNvSpPr>
          <p:nvPr>
            <p:ph type="title"/>
          </p:nvPr>
        </p:nvSpPr>
        <p:spPr>
          <a:xfrm>
            <a:off x="507999" y="2606040"/>
            <a:ext cx="8432800" cy="1645920"/>
          </a:xfrm>
        </p:spPr>
        <p:txBody>
          <a:bodyPr/>
          <a:lstStyle/>
          <a:p>
            <a:r>
              <a:rPr lang="en-US" sz="4400" dirty="0">
                <a:latin typeface="Arial" panose="020B0604020202020204" pitchFamily="34" charset="0"/>
                <a:cs typeface="Arial" panose="020B0604020202020204" pitchFamily="34" charset="0"/>
              </a:rPr>
              <a:t>History of outreach and accountability at the </a:t>
            </a:r>
            <a:r>
              <a:rPr lang="en-US" sz="4400" dirty="0" err="1">
                <a:latin typeface="Arial" panose="020B0604020202020204" pitchFamily="34" charset="0"/>
                <a:cs typeface="Arial" panose="020B0604020202020204" pitchFamily="34" charset="0"/>
              </a:rPr>
              <a:t>wsiat</a:t>
            </a:r>
            <a:endParaRPr lang="en-CA" sz="44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0C0E7262-B60D-4F78-4C08-E7EBFDBF7D0E}"/>
              </a:ext>
            </a:extLst>
          </p:cNvPr>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EBEBEB"/>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a:ln>
                <a:noFill/>
              </a:ln>
              <a:solidFill>
                <a:srgbClr val="EBEBEB"/>
              </a:solidFill>
              <a:effectLst/>
              <a:uLnTx/>
              <a:uFillTx/>
              <a:latin typeface="Franklin Gothic Medium"/>
              <a:ea typeface="+mn-ea"/>
              <a:cs typeface="+mn-cs"/>
            </a:endParaRPr>
          </a:p>
        </p:txBody>
      </p:sp>
    </p:spTree>
    <p:extLst>
      <p:ext uri="{BB962C8B-B14F-4D97-AF65-F5344CB8AC3E}">
        <p14:creationId xmlns:p14="http://schemas.microsoft.com/office/powerpoint/2010/main" val="150247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BE55E2-F9A4-679E-BDB3-E236C97C0862}"/>
              </a:ext>
            </a:extLst>
          </p:cNvPr>
          <p:cNvSpPr>
            <a:spLocks noGrp="1"/>
          </p:cNvSpPr>
          <p:nvPr>
            <p:ph type="title"/>
          </p:nvPr>
        </p:nvSpPr>
        <p:spPr>
          <a:xfrm>
            <a:off x="508000" y="355847"/>
            <a:ext cx="11175013" cy="1054394"/>
          </a:xfrm>
        </p:spPr>
        <p:txBody>
          <a:bodyPr anchor="ctr">
            <a:normAutofit fontScale="90000"/>
          </a:bodyPr>
          <a:lstStyle/>
          <a:p>
            <a:r>
              <a:rPr lang="en-US" dirty="0">
                <a:latin typeface="Arial" panose="020B0604020202020204" pitchFamily="34" charset="0"/>
                <a:cs typeface="Arial" panose="020B0604020202020204" pitchFamily="34" charset="0"/>
              </a:rPr>
              <a:t>Early tradition of consultation and outreach</a:t>
            </a:r>
            <a:endParaRPr lang="en-CA" dirty="0">
              <a:latin typeface="Arial" panose="020B0604020202020204" pitchFamily="34" charset="0"/>
              <a:cs typeface="Arial" panose="020B0604020202020204" pitchFamily="34" charset="0"/>
            </a:endParaRPr>
          </a:p>
        </p:txBody>
      </p:sp>
      <p:graphicFrame>
        <p:nvGraphicFramePr>
          <p:cNvPr id="5" name="Content Placeholder 1">
            <a:extLst>
              <a:ext uri="{FF2B5EF4-FFF2-40B4-BE49-F238E27FC236}">
                <a16:creationId xmlns:a16="http://schemas.microsoft.com/office/drawing/2014/main" id="{738457D7-A177-0352-7AC5-9B9F0F2DF5F3}"/>
              </a:ext>
            </a:extLst>
          </p:cNvPr>
          <p:cNvGraphicFramePr>
            <a:graphicFrameLocks noGrp="1"/>
          </p:cNvGraphicFramePr>
          <p:nvPr>
            <p:ph idx="1"/>
          </p:nvPr>
        </p:nvGraphicFramePr>
        <p:xfrm>
          <a:off x="507999" y="1719071"/>
          <a:ext cx="11210524" cy="4407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B75CAE05-ED8C-3109-4A0A-B8ED878D645F}"/>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Tree>
    <p:extLst>
      <p:ext uri="{BB962C8B-B14F-4D97-AF65-F5344CB8AC3E}">
        <p14:creationId xmlns:p14="http://schemas.microsoft.com/office/powerpoint/2010/main" val="401932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5C3D94-836D-E60C-E000-1B9FDFC9A36E}"/>
              </a:ext>
            </a:extLst>
          </p:cNvPr>
          <p:cNvSpPr>
            <a:spLocks noGrp="1"/>
          </p:cNvSpPr>
          <p:nvPr>
            <p:ph type="title"/>
          </p:nvPr>
        </p:nvSpPr>
        <p:spPr>
          <a:xfrm>
            <a:off x="508000" y="355847"/>
            <a:ext cx="11175013" cy="1054394"/>
          </a:xfrm>
        </p:spPr>
        <p:txBody>
          <a:bodyPr anchor="ctr">
            <a:normAutofit fontScale="90000"/>
          </a:bodyPr>
          <a:lstStyle/>
          <a:p>
            <a:pPr>
              <a:lnSpc>
                <a:spcPct val="90000"/>
              </a:lnSpc>
            </a:pPr>
            <a:r>
              <a:rPr lang="en-US" dirty="0">
                <a:latin typeface="Arial" panose="020B0604020202020204" pitchFamily="34" charset="0"/>
                <a:cs typeface="Arial" panose="020B0604020202020204" pitchFamily="34" charset="0"/>
              </a:rPr>
              <a:t>Fast forward to the present: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WSIAT consultation policy and advisory group</a:t>
            </a:r>
            <a:endParaRPr lang="en-CA" dirty="0">
              <a:latin typeface="Arial" panose="020B0604020202020204" pitchFamily="34" charset="0"/>
              <a:cs typeface="Arial" panose="020B0604020202020204" pitchFamily="34" charset="0"/>
            </a:endParaRPr>
          </a:p>
        </p:txBody>
      </p:sp>
      <p:graphicFrame>
        <p:nvGraphicFramePr>
          <p:cNvPr id="5" name="Content Placeholder 1">
            <a:extLst>
              <a:ext uri="{FF2B5EF4-FFF2-40B4-BE49-F238E27FC236}">
                <a16:creationId xmlns:a16="http://schemas.microsoft.com/office/drawing/2014/main" id="{94170875-3ED4-A5A6-A574-39FCB9D4B5D0}"/>
              </a:ext>
            </a:extLst>
          </p:cNvPr>
          <p:cNvGraphicFramePr>
            <a:graphicFrameLocks noGrp="1"/>
          </p:cNvGraphicFramePr>
          <p:nvPr>
            <p:ph idx="1"/>
            <p:extLst>
              <p:ext uri="{D42A27DB-BD31-4B8C-83A1-F6EECF244321}">
                <p14:modId xmlns:p14="http://schemas.microsoft.com/office/powerpoint/2010/main" val="3719453940"/>
              </p:ext>
            </p:extLst>
          </p:nvPr>
        </p:nvGraphicFramePr>
        <p:xfrm>
          <a:off x="507999" y="1719071"/>
          <a:ext cx="11210524" cy="4783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5E9FB969-93DE-95CD-DC00-388C00B8D03A}"/>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Tree>
    <p:extLst>
      <p:ext uri="{BB962C8B-B14F-4D97-AF65-F5344CB8AC3E}">
        <p14:creationId xmlns:p14="http://schemas.microsoft.com/office/powerpoint/2010/main" val="942702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A7067CA-E975-3622-90BF-973C736B0A3D}"/>
              </a:ext>
            </a:extLst>
          </p:cNvPr>
          <p:cNvGraphicFramePr>
            <a:graphicFrameLocks noGrp="1"/>
          </p:cNvGraphicFramePr>
          <p:nvPr>
            <p:ph idx="1"/>
          </p:nvPr>
        </p:nvGraphicFramePr>
        <p:xfrm>
          <a:off x="508000" y="1794862"/>
          <a:ext cx="11175013" cy="4560218"/>
        </p:xfrm>
        <a:graphic>
          <a:graphicData uri="http://schemas.openxmlformats.org/drawingml/2006/table">
            <a:tbl>
              <a:tblPr firstRow="1" bandRow="1">
                <a:tableStyleId>{00A15C55-8517-42AA-B614-E9B94910E393}</a:tableStyleId>
              </a:tblPr>
              <a:tblGrid>
                <a:gridCol w="6473331">
                  <a:extLst>
                    <a:ext uri="{9D8B030D-6E8A-4147-A177-3AD203B41FA5}">
                      <a16:colId xmlns:a16="http://schemas.microsoft.com/office/drawing/2014/main" val="3408704907"/>
                    </a:ext>
                  </a:extLst>
                </a:gridCol>
                <a:gridCol w="4701682">
                  <a:extLst>
                    <a:ext uri="{9D8B030D-6E8A-4147-A177-3AD203B41FA5}">
                      <a16:colId xmlns:a16="http://schemas.microsoft.com/office/drawing/2014/main" val="595384840"/>
                    </a:ext>
                  </a:extLst>
                </a:gridCol>
              </a:tblGrid>
              <a:tr h="417586">
                <a:tc>
                  <a:txBody>
                    <a:bodyPr/>
                    <a:lstStyle/>
                    <a:p>
                      <a:pPr algn="ctr"/>
                      <a:r>
                        <a:rPr lang="en-US" sz="1800" dirty="0">
                          <a:solidFill>
                            <a:schemeClr val="bg1"/>
                          </a:solidFill>
                          <a:latin typeface="Arial" panose="020B0604020202020204" pitchFamily="34" charset="0"/>
                          <a:cs typeface="Arial" panose="020B0604020202020204" pitchFamily="34" charset="0"/>
                        </a:rPr>
                        <a:t>Type of Communication</a:t>
                      </a:r>
                      <a:endParaRPr lang="en-CA" sz="1800" dirty="0">
                        <a:solidFill>
                          <a:schemeClr val="bg1"/>
                        </a:solidFill>
                        <a:latin typeface="Arial" panose="020B0604020202020204" pitchFamily="34" charset="0"/>
                        <a:cs typeface="Arial" panose="020B0604020202020204" pitchFamily="34" charset="0"/>
                      </a:endParaRPr>
                    </a:p>
                  </a:txBody>
                  <a:tcPr/>
                </a:tc>
                <a:tc>
                  <a:txBody>
                    <a:bodyPr/>
                    <a:lstStyle/>
                    <a:p>
                      <a:pPr algn="ctr"/>
                      <a:r>
                        <a:rPr lang="en-US" sz="1800" dirty="0">
                          <a:solidFill>
                            <a:schemeClr val="bg1"/>
                          </a:solidFill>
                          <a:latin typeface="Arial" panose="020B0604020202020204" pitchFamily="34" charset="0"/>
                          <a:cs typeface="Arial" panose="020B0604020202020204" pitchFamily="34" charset="0"/>
                        </a:rPr>
                        <a:t>Number</a:t>
                      </a:r>
                      <a:endParaRPr lang="en-CA" sz="1800" dirty="0">
                        <a:solidFill>
                          <a:schemeClr val="bg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02619603"/>
                  </a:ext>
                </a:extLst>
              </a:tr>
              <a:tr h="845713">
                <a:tc>
                  <a:txBody>
                    <a:bodyPr/>
                    <a:lstStyle/>
                    <a:p>
                      <a:r>
                        <a:rPr lang="en-US" sz="2000" dirty="0">
                          <a:latin typeface="Arial" panose="020B0604020202020204" pitchFamily="34" charset="0"/>
                          <a:cs typeface="Arial" panose="020B0604020202020204" pitchFamily="34" charset="0"/>
                        </a:rPr>
                        <a:t>External stakeholder events, 2019 to present </a:t>
                      </a:r>
                      <a:endParaRPr lang="en-CA" sz="20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dirty="0">
                          <a:solidFill>
                            <a:schemeClr val="dk1"/>
                          </a:solidFill>
                          <a:effectLst/>
                          <a:latin typeface="Arial" panose="020B0604020202020204" pitchFamily="34" charset="0"/>
                          <a:ea typeface="+mn-ea"/>
                          <a:cs typeface="Arial" panose="020B0604020202020204" pitchFamily="34" charset="0"/>
                        </a:rPr>
                        <a:t>44 (November 2024 inclusive),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dirty="0">
                          <a:solidFill>
                            <a:schemeClr val="dk1"/>
                          </a:solidFill>
                          <a:effectLst/>
                          <a:latin typeface="Arial" panose="020B0604020202020204" pitchFamily="34" charset="0"/>
                          <a:ea typeface="+mn-ea"/>
                          <a:cs typeface="Arial" panose="020B0604020202020204" pitchFamily="34" charset="0"/>
                        </a:rPr>
                        <a:t>141 (average number of attendees)</a:t>
                      </a:r>
                    </a:p>
                  </a:txBody>
                  <a:tcPr/>
                </a:tc>
                <a:extLst>
                  <a:ext uri="{0D108BD9-81ED-4DB2-BD59-A6C34878D82A}">
                    <a16:rowId xmlns:a16="http://schemas.microsoft.com/office/drawing/2014/main" val="2264019872"/>
                  </a:ext>
                </a:extLst>
              </a:tr>
              <a:tr h="865293">
                <a:tc>
                  <a:txBody>
                    <a:bodyPr/>
                    <a:lstStyle/>
                    <a:p>
                      <a:r>
                        <a:rPr lang="en-US" sz="2000" dirty="0">
                          <a:latin typeface="Arial" panose="020B0604020202020204" pitchFamily="34" charset="0"/>
                          <a:cs typeface="Arial" panose="020B0604020202020204" pitchFamily="34" charset="0"/>
                        </a:rPr>
                        <a:t>Representative Education Program training sessions, </a:t>
                      </a:r>
                    </a:p>
                    <a:p>
                      <a:r>
                        <a:rPr lang="en-US" sz="2000" dirty="0">
                          <a:latin typeface="Arial" panose="020B0604020202020204" pitchFamily="34" charset="0"/>
                          <a:cs typeface="Arial" panose="020B0604020202020204" pitchFamily="34" charset="0"/>
                        </a:rPr>
                        <a:t>2020 to present</a:t>
                      </a:r>
                      <a:endParaRPr lang="en-CA" sz="20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dirty="0">
                          <a:solidFill>
                            <a:schemeClr val="dk1"/>
                          </a:solidFill>
                          <a:effectLst/>
                          <a:latin typeface="Arial" panose="020B0604020202020204" pitchFamily="34" charset="0"/>
                          <a:ea typeface="+mn-ea"/>
                          <a:cs typeface="Arial" panose="020B0604020202020204" pitchFamily="34" charset="0"/>
                        </a:rPr>
                        <a:t>20 (November 2024 inclusive),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dirty="0">
                          <a:solidFill>
                            <a:schemeClr val="dk1"/>
                          </a:solidFill>
                          <a:effectLst/>
                          <a:latin typeface="Arial" panose="020B0604020202020204" pitchFamily="34" charset="0"/>
                          <a:ea typeface="+mn-ea"/>
                          <a:cs typeface="Arial" panose="020B0604020202020204" pitchFamily="34" charset="0"/>
                        </a:rPr>
                        <a:t>139 (average number of attendees)</a:t>
                      </a:r>
                    </a:p>
                  </a:txBody>
                  <a:tcPr/>
                </a:tc>
                <a:extLst>
                  <a:ext uri="{0D108BD9-81ED-4DB2-BD59-A6C34878D82A}">
                    <a16:rowId xmlns:a16="http://schemas.microsoft.com/office/drawing/2014/main" val="590630036"/>
                  </a:ext>
                </a:extLst>
              </a:tr>
              <a:tr h="865293">
                <a:tc>
                  <a:txBody>
                    <a:bodyPr/>
                    <a:lstStyle/>
                    <a:p>
                      <a:r>
                        <a:rPr lang="en-US" sz="2000" dirty="0">
                          <a:latin typeface="Arial" panose="020B0604020202020204" pitchFamily="34" charset="0"/>
                          <a:cs typeface="Arial" panose="020B0604020202020204" pitchFamily="34" charset="0"/>
                        </a:rPr>
                        <a:t>External stakeholder communications (e-mail and website), 2019 to present</a:t>
                      </a:r>
                    </a:p>
                  </a:txBody>
                  <a:tcPr/>
                </a:tc>
                <a:tc>
                  <a:txBody>
                    <a:bodyPr/>
                    <a:lstStyle/>
                    <a:p>
                      <a:pPr marL="0" marR="0" algn="l" fontAlgn="t">
                        <a:lnSpc>
                          <a:spcPct val="115000"/>
                        </a:lnSpc>
                        <a:spcAft>
                          <a:spcPts val="1000"/>
                        </a:spcAft>
                      </a:pPr>
                      <a:r>
                        <a:rPr lang="en-US" sz="2000" kern="1200" dirty="0">
                          <a:solidFill>
                            <a:schemeClr val="dk1"/>
                          </a:solidFill>
                          <a:effectLst/>
                          <a:latin typeface="Arial" panose="020B0604020202020204" pitchFamily="34" charset="0"/>
                          <a:ea typeface="+mn-ea"/>
                          <a:cs typeface="Arial" panose="020B0604020202020204" pitchFamily="34" charset="0"/>
                        </a:rPr>
                        <a:t>108</a:t>
                      </a:r>
                      <a:endParaRPr lang="en-CA" sz="2000" kern="1200" dirty="0">
                        <a:solidFill>
                          <a:schemeClr val="dk1"/>
                        </a:solidFill>
                        <a:effectLst/>
                        <a:latin typeface="Arial" panose="020B0604020202020204" pitchFamily="34" charset="0"/>
                        <a:ea typeface="+mn-ea"/>
                        <a:cs typeface="Arial" panose="020B0604020202020204" pitchFamily="34" charset="0"/>
                      </a:endParaRPr>
                    </a:p>
                  </a:txBody>
                  <a:tcPr marL="82725" marR="82725" marT="41363" marB="41363"/>
                </a:tc>
                <a:extLst>
                  <a:ext uri="{0D108BD9-81ED-4DB2-BD59-A6C34878D82A}">
                    <a16:rowId xmlns:a16="http://schemas.microsoft.com/office/drawing/2014/main" val="492480289"/>
                  </a:ext>
                </a:extLst>
              </a:tr>
              <a:tr h="865293">
                <a:tc>
                  <a:txBody>
                    <a:bodyPr/>
                    <a:lstStyle/>
                    <a:p>
                      <a:r>
                        <a:rPr lang="en-US" sz="2000" dirty="0">
                          <a:latin typeface="Arial" panose="020B0604020202020204" pitchFamily="34" charset="0"/>
                          <a:cs typeface="Arial" panose="020B0604020202020204" pitchFamily="34" charset="0"/>
                        </a:rPr>
                        <a:t>Meetings and communications with Advisory Group, </a:t>
                      </a:r>
                    </a:p>
                    <a:p>
                      <a:r>
                        <a:rPr lang="en-US" sz="2000" dirty="0">
                          <a:latin typeface="Arial" panose="020B0604020202020204" pitchFamily="34" charset="0"/>
                          <a:cs typeface="Arial" panose="020B0604020202020204" pitchFamily="34" charset="0"/>
                        </a:rPr>
                        <a:t>2020 to present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dirty="0">
                          <a:solidFill>
                            <a:schemeClr val="dk1"/>
                          </a:solidFill>
                          <a:effectLst/>
                          <a:latin typeface="Arial" panose="020B0604020202020204" pitchFamily="34" charset="0"/>
                          <a:ea typeface="+mn-ea"/>
                          <a:cs typeface="Arial" panose="020B0604020202020204" pitchFamily="34" charset="0"/>
                        </a:rPr>
                        <a:t>9 Communications, 3 Meetings</a:t>
                      </a:r>
                    </a:p>
                  </a:txBody>
                  <a:tcPr/>
                </a:tc>
                <a:extLst>
                  <a:ext uri="{0D108BD9-81ED-4DB2-BD59-A6C34878D82A}">
                    <a16:rowId xmlns:a16="http://schemas.microsoft.com/office/drawing/2014/main" val="3386522874"/>
                  </a:ext>
                </a:extLst>
              </a:tr>
              <a:tr h="533310">
                <a:tc>
                  <a:txBody>
                    <a:bodyPr/>
                    <a:lstStyle/>
                    <a:p>
                      <a:r>
                        <a:rPr lang="en-US" sz="2000" dirty="0">
                          <a:latin typeface="Arial" panose="020B0604020202020204" pitchFamily="34" charset="0"/>
                          <a:cs typeface="Arial" panose="020B0604020202020204" pitchFamily="34" charset="0"/>
                        </a:rPr>
                        <a:t>Number of decisions published and keyworded since 1985</a:t>
                      </a:r>
                      <a:endParaRPr lang="en-CA" sz="2000" dirty="0">
                        <a:latin typeface="Arial" panose="020B0604020202020204" pitchFamily="34" charset="0"/>
                        <a:cs typeface="Arial" panose="020B0604020202020204" pitchFamily="34" charset="0"/>
                      </a:endParaRPr>
                    </a:p>
                  </a:txBody>
                  <a:tcPr/>
                </a:tc>
                <a:tc>
                  <a:txBody>
                    <a:bodyPr/>
                    <a:lstStyle/>
                    <a:p>
                      <a:r>
                        <a:rPr lang="en-CA" sz="2000" kern="1200" dirty="0">
                          <a:solidFill>
                            <a:schemeClr val="dk1"/>
                          </a:solidFill>
                          <a:effectLst/>
                          <a:latin typeface="Arial" panose="020B0604020202020204" pitchFamily="34" charset="0"/>
                          <a:ea typeface="+mn-ea"/>
                          <a:cs typeface="Arial" panose="020B0604020202020204" pitchFamily="34" charset="0"/>
                        </a:rPr>
                        <a:t>91,911 (to date)</a:t>
                      </a:r>
                      <a:endParaRPr lang="en-CA"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48955868"/>
                  </a:ext>
                </a:extLst>
              </a:tr>
            </a:tbl>
          </a:graphicData>
        </a:graphic>
      </p:graphicFrame>
      <p:sp>
        <p:nvSpPr>
          <p:cNvPr id="3" name="Title 2">
            <a:extLst>
              <a:ext uri="{FF2B5EF4-FFF2-40B4-BE49-F238E27FC236}">
                <a16:creationId xmlns:a16="http://schemas.microsoft.com/office/drawing/2014/main" id="{76D35A48-090B-0602-C610-2F9358F1D42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WSIAT outreach and accountability: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by the numbers</a:t>
            </a:r>
            <a:endParaRPr lang="en-CA"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FBCB9BFA-EDC1-9E3C-5FBE-7801DADA17DA}"/>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Tree>
    <p:extLst>
      <p:ext uri="{BB962C8B-B14F-4D97-AF65-F5344CB8AC3E}">
        <p14:creationId xmlns:p14="http://schemas.microsoft.com/office/powerpoint/2010/main" val="1550757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Range of moods sticky notes">
            <a:extLst>
              <a:ext uri="{FF2B5EF4-FFF2-40B4-BE49-F238E27FC236}">
                <a16:creationId xmlns:a16="http://schemas.microsoft.com/office/drawing/2014/main" id="{B874D474-23F1-88CF-F976-37EA8B4CEA83}"/>
              </a:ext>
            </a:extLst>
          </p:cNvPr>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09600" y="2708920"/>
            <a:ext cx="3344191" cy="2232248"/>
          </a:xfrm>
          <a:noFill/>
        </p:spPr>
      </p:pic>
      <p:sp>
        <p:nvSpPr>
          <p:cNvPr id="2" name="Content Placeholder 1">
            <a:extLst>
              <a:ext uri="{FF2B5EF4-FFF2-40B4-BE49-F238E27FC236}">
                <a16:creationId xmlns:a16="http://schemas.microsoft.com/office/drawing/2014/main" id="{9F2DDCDA-E929-322A-B26E-071D21323AC1}"/>
              </a:ext>
            </a:extLst>
          </p:cNvPr>
          <p:cNvSpPr>
            <a:spLocks noGrp="1"/>
          </p:cNvSpPr>
          <p:nvPr>
            <p:ph sz="half" idx="2"/>
          </p:nvPr>
        </p:nvSpPr>
        <p:spPr>
          <a:xfrm>
            <a:off x="4367808" y="1719071"/>
            <a:ext cx="7560840" cy="4910329"/>
          </a:xfrm>
        </p:spPr>
        <p:txBody>
          <a:bodyPr>
            <a:noAutofit/>
          </a:bodyPr>
          <a:lstStyle/>
          <a:p>
            <a:pPr>
              <a:lnSpc>
                <a:spcPct val="90000"/>
              </a:lnSpc>
            </a:pPr>
            <a:r>
              <a:rPr lang="en-CA" sz="1600" kern="1200" dirty="0">
                <a:effectLst/>
              </a:rPr>
              <a:t>2021: Preferred Hearing Format, Access to Justice, and Accessibility Survey</a:t>
            </a:r>
          </a:p>
          <a:p>
            <a:pPr>
              <a:lnSpc>
                <a:spcPct val="90000"/>
              </a:lnSpc>
            </a:pPr>
            <a:endParaRPr lang="en-CA" sz="1600" kern="1200" dirty="0">
              <a:effectLst/>
            </a:endParaRPr>
          </a:p>
          <a:p>
            <a:pPr>
              <a:lnSpc>
                <a:spcPct val="90000"/>
              </a:lnSpc>
            </a:pPr>
            <a:r>
              <a:rPr lang="en-CA" sz="1600" kern="1200" dirty="0">
                <a:effectLst/>
              </a:rPr>
              <a:t>2022: Decision Searching Functionality, Preferred Hearing Format</a:t>
            </a:r>
          </a:p>
          <a:p>
            <a:pPr>
              <a:lnSpc>
                <a:spcPct val="90000"/>
              </a:lnSpc>
            </a:pPr>
            <a:endParaRPr lang="en-CA" sz="1600" kern="1200" dirty="0">
              <a:effectLst/>
            </a:endParaRPr>
          </a:p>
          <a:p>
            <a:pPr>
              <a:lnSpc>
                <a:spcPct val="90000"/>
              </a:lnSpc>
            </a:pPr>
            <a:r>
              <a:rPr lang="en-CA" sz="1600" kern="1200" dirty="0">
                <a:effectLst/>
              </a:rPr>
              <a:t>2022: 7 Focus Groups on Post Pandemic Hearing Formats </a:t>
            </a:r>
          </a:p>
          <a:p>
            <a:pPr>
              <a:lnSpc>
                <a:spcPct val="90000"/>
              </a:lnSpc>
            </a:pPr>
            <a:endParaRPr lang="en-CA" sz="1600" kern="1200" dirty="0">
              <a:effectLst/>
            </a:endParaRPr>
          </a:p>
          <a:p>
            <a:pPr>
              <a:lnSpc>
                <a:spcPct val="90000"/>
              </a:lnSpc>
            </a:pPr>
            <a:r>
              <a:rPr lang="en-CA" sz="1600" kern="1200" dirty="0">
                <a:effectLst/>
              </a:rPr>
              <a:t>Videoconference Teleconference Survey During COVID-19: sent to all representatives who participated in a WSIAT Remote Hearing, starting May 2020</a:t>
            </a:r>
          </a:p>
          <a:p>
            <a:pPr>
              <a:lnSpc>
                <a:spcPct val="90000"/>
              </a:lnSpc>
            </a:pPr>
            <a:endParaRPr lang="en-CA" sz="1600" kern="1200" dirty="0">
              <a:effectLst/>
            </a:endParaRPr>
          </a:p>
          <a:p>
            <a:pPr>
              <a:lnSpc>
                <a:spcPct val="90000"/>
              </a:lnSpc>
            </a:pPr>
            <a:r>
              <a:rPr lang="en-CA" sz="1600" kern="1200" dirty="0">
                <a:effectLst/>
              </a:rPr>
              <a:t>In-Person Hearing Survey: sent to all representatives who participated in a WSIAT in-person hearing starting August 2020</a:t>
            </a:r>
          </a:p>
          <a:p>
            <a:pPr>
              <a:lnSpc>
                <a:spcPct val="90000"/>
              </a:lnSpc>
            </a:pPr>
            <a:endParaRPr lang="en-CA" sz="1600" kern="1200" dirty="0">
              <a:effectLst/>
            </a:endParaRPr>
          </a:p>
          <a:p>
            <a:pPr marL="45720" indent="0">
              <a:lnSpc>
                <a:spcPct val="90000"/>
              </a:lnSpc>
              <a:buNone/>
            </a:pPr>
            <a:r>
              <a:rPr lang="en-CA" sz="1600" b="1" u="sng" kern="1200" dirty="0">
                <a:effectLst/>
              </a:rPr>
              <a:t>Upcoming</a:t>
            </a:r>
          </a:p>
          <a:p>
            <a:pPr>
              <a:lnSpc>
                <a:spcPct val="90000"/>
              </a:lnSpc>
            </a:pPr>
            <a:r>
              <a:rPr lang="en-CA" sz="1600" kern="1200" dirty="0">
                <a:effectLst/>
              </a:rPr>
              <a:t>2024 – Accessibility Survey</a:t>
            </a:r>
          </a:p>
          <a:p>
            <a:pPr>
              <a:lnSpc>
                <a:spcPct val="90000"/>
              </a:lnSpc>
            </a:pPr>
            <a:r>
              <a:rPr lang="en-CA" sz="1600" kern="1200" dirty="0">
                <a:effectLst/>
              </a:rPr>
              <a:t>2024 – Exit Survey</a:t>
            </a:r>
            <a:endParaRPr lang="en-CA" sz="1600" dirty="0"/>
          </a:p>
        </p:txBody>
      </p:sp>
      <p:sp>
        <p:nvSpPr>
          <p:cNvPr id="3" name="Slide Number Placeholder 2">
            <a:extLst>
              <a:ext uri="{FF2B5EF4-FFF2-40B4-BE49-F238E27FC236}">
                <a16:creationId xmlns:a16="http://schemas.microsoft.com/office/drawing/2014/main" id="{E8A0934A-9881-3AB0-C57D-C513203A010D}"/>
              </a:ext>
            </a:extLst>
          </p:cNvPr>
          <p:cNvSpPr>
            <a:spLocks noGrp="1"/>
          </p:cNvSpPr>
          <p:nvPr>
            <p:ph type="sldNum" sz="quarter" idx="12"/>
          </p:nvPr>
        </p:nvSpPr>
        <p:spPr>
          <a:xfrm>
            <a:off x="10979573" y="6355080"/>
            <a:ext cx="777288" cy="274320"/>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7</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
        <p:nvSpPr>
          <p:cNvPr id="4" name="Title 3">
            <a:extLst>
              <a:ext uri="{FF2B5EF4-FFF2-40B4-BE49-F238E27FC236}">
                <a16:creationId xmlns:a16="http://schemas.microsoft.com/office/drawing/2014/main" id="{89EF085C-9B46-DEAB-41B8-C5390961C9D5}"/>
              </a:ext>
            </a:extLst>
          </p:cNvPr>
          <p:cNvSpPr>
            <a:spLocks noGrp="1"/>
          </p:cNvSpPr>
          <p:nvPr>
            <p:ph type="title"/>
          </p:nvPr>
        </p:nvSpPr>
        <p:spPr>
          <a:xfrm>
            <a:off x="508000" y="355847"/>
            <a:ext cx="11175013" cy="1054394"/>
          </a:xfrm>
        </p:spPr>
        <p:txBody>
          <a:bodyPr anchor="ctr">
            <a:normAutofit fontScale="90000"/>
          </a:bodyPr>
          <a:lstStyle/>
          <a:p>
            <a:r>
              <a:rPr lang="en-US" dirty="0">
                <a:latin typeface="Arial" panose="020B0604020202020204" pitchFamily="34" charset="0"/>
                <a:cs typeface="Arial" panose="020B0604020202020204" pitchFamily="34" charset="0"/>
              </a:rPr>
              <a:t>WSIAT Stakeholder surveys and focus groups</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87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FF1662-ABF6-79E1-7F46-487ADE8A76A7}"/>
              </a:ext>
            </a:extLst>
          </p:cNvPr>
          <p:cNvSpPr>
            <a:spLocks noGrp="1"/>
          </p:cNvSpPr>
          <p:nvPr>
            <p:ph type="body" idx="1"/>
          </p:nvPr>
        </p:nvSpPr>
        <p:spPr>
          <a:xfrm>
            <a:off x="9336360" y="2606040"/>
            <a:ext cx="2736304" cy="1645920"/>
          </a:xfrm>
        </p:spPr>
        <p:txBody>
          <a:bodyPr/>
          <a:lstStyle/>
          <a:p>
            <a:r>
              <a:rPr lang="en-US" dirty="0"/>
              <a:t>Consultation on the new pre-hearing process</a:t>
            </a:r>
            <a:endParaRPr lang="en-CA" dirty="0"/>
          </a:p>
        </p:txBody>
      </p:sp>
      <p:sp>
        <p:nvSpPr>
          <p:cNvPr id="3" name="Title 2">
            <a:extLst>
              <a:ext uri="{FF2B5EF4-FFF2-40B4-BE49-F238E27FC236}">
                <a16:creationId xmlns:a16="http://schemas.microsoft.com/office/drawing/2014/main" id="{9818F525-DC6B-B5D1-02F1-1CEA6A86C6F5}"/>
              </a:ext>
            </a:extLst>
          </p:cNvPr>
          <p:cNvSpPr>
            <a:spLocks noGrp="1"/>
          </p:cNvSpPr>
          <p:nvPr>
            <p:ph type="title"/>
          </p:nvPr>
        </p:nvSpPr>
        <p:spPr>
          <a:xfrm>
            <a:off x="538103" y="2606040"/>
            <a:ext cx="8432800" cy="1645920"/>
          </a:xfrm>
        </p:spPr>
        <p:txBody>
          <a:bodyPr/>
          <a:lstStyle/>
          <a:p>
            <a:r>
              <a:rPr lang="en-US" sz="3600" dirty="0">
                <a:latin typeface="Arial" panose="020B0604020202020204" pitchFamily="34" charset="0"/>
                <a:cs typeface="Arial" panose="020B0604020202020204" pitchFamily="34" charset="0"/>
              </a:rPr>
              <a:t>Recent experience with stakeholder outreach and consultation at the </a:t>
            </a:r>
            <a:r>
              <a:rPr lang="en-US" sz="3600" dirty="0" err="1">
                <a:latin typeface="Arial" panose="020B0604020202020204" pitchFamily="34" charset="0"/>
                <a:cs typeface="Arial" panose="020B0604020202020204" pitchFamily="34" charset="0"/>
              </a:rPr>
              <a:t>wsiat</a:t>
            </a:r>
            <a:endParaRPr lang="en-CA" sz="3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6034C96-5E4C-7A3A-3E28-3A2B52F8B8ED}"/>
              </a:ext>
            </a:extLst>
          </p:cNvPr>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EBEBEB"/>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100" b="0" i="0" u="none" strike="noStrike" kern="1200" cap="none" spc="0" normalizeH="0" baseline="0" noProof="0">
              <a:ln>
                <a:noFill/>
              </a:ln>
              <a:solidFill>
                <a:srgbClr val="EBEBEB"/>
              </a:solidFill>
              <a:effectLst/>
              <a:uLnTx/>
              <a:uFillTx/>
              <a:latin typeface="Franklin Gothic Medium"/>
              <a:ea typeface="+mn-ea"/>
              <a:cs typeface="+mn-cs"/>
            </a:endParaRPr>
          </a:p>
        </p:txBody>
      </p:sp>
    </p:spTree>
    <p:extLst>
      <p:ext uri="{BB962C8B-B14F-4D97-AF65-F5344CB8AC3E}">
        <p14:creationId xmlns:p14="http://schemas.microsoft.com/office/powerpoint/2010/main" val="391212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35DC6D-2F05-061D-92CC-E634FBB6ED8A}"/>
              </a:ext>
            </a:extLst>
          </p:cNvPr>
          <p:cNvSpPr>
            <a:spLocks noGrp="1"/>
          </p:cNvSpPr>
          <p:nvPr>
            <p:ph idx="1"/>
          </p:nvPr>
        </p:nvSpPr>
        <p:spPr>
          <a:xfrm>
            <a:off x="507999" y="1719070"/>
            <a:ext cx="11210524" cy="4910329"/>
          </a:xfrm>
        </p:spPr>
        <p:txBody>
          <a:bodyPr/>
          <a:lstStyle/>
          <a:p>
            <a:r>
              <a:rPr lang="en-US" dirty="0"/>
              <a:t>In 2019, the WSIAT began planning the launch of a new pre-hearing process to modernize and achieve more efficient and timely adjudication</a:t>
            </a:r>
          </a:p>
          <a:p>
            <a:endParaRPr lang="en-US" dirty="0"/>
          </a:p>
          <a:p>
            <a:r>
              <a:rPr lang="en-US" dirty="0"/>
              <a:t>Changes included:</a:t>
            </a:r>
          </a:p>
          <a:p>
            <a:pPr lvl="1">
              <a:buClrTx/>
            </a:pPr>
            <a:r>
              <a:rPr lang="en-US" dirty="0"/>
              <a:t>Eliminating an outdated process which allowed appeals to remain in “dormant” status for up to 2 years</a:t>
            </a:r>
          </a:p>
          <a:p>
            <a:pPr lvl="1">
              <a:buClrTx/>
            </a:pPr>
            <a:r>
              <a:rPr lang="en-US" dirty="0"/>
              <a:t>Updating Practice Directions and Forms to ensure our materials and processes were clear and easy to understand (plain language)</a:t>
            </a:r>
          </a:p>
          <a:p>
            <a:pPr lvl="1">
              <a:buClrTx/>
            </a:pPr>
            <a:r>
              <a:rPr lang="en-US" dirty="0"/>
              <a:t>Introducing a Navigator for self-represented parties (soft launch November 2023)</a:t>
            </a:r>
          </a:p>
          <a:p>
            <a:pPr lvl="1">
              <a:buClrTx/>
            </a:pPr>
            <a:r>
              <a:rPr lang="en-US" dirty="0"/>
              <a:t>Improving the evidentiary disclosure process</a:t>
            </a:r>
          </a:p>
          <a:p>
            <a:pPr lvl="1">
              <a:buClrTx/>
            </a:pPr>
            <a:r>
              <a:rPr lang="en-US" dirty="0"/>
              <a:t>Requiring parties to outline their case earlier in the appeal process</a:t>
            </a:r>
          </a:p>
          <a:p>
            <a:pPr lvl="1">
              <a:buClrTx/>
            </a:pPr>
            <a:r>
              <a:rPr lang="en-US" dirty="0"/>
              <a:t>Integrating our processes with electronic communication (E-File/E-Share)</a:t>
            </a:r>
          </a:p>
          <a:p>
            <a:pPr lvl="1">
              <a:buClrTx/>
            </a:pPr>
            <a:endParaRPr lang="en-US" dirty="0"/>
          </a:p>
          <a:p>
            <a:r>
              <a:rPr lang="en-US" dirty="0"/>
              <a:t>After achieving stabilization following the pandemic, we set a target launch date of November 6, 2023</a:t>
            </a:r>
          </a:p>
          <a:p>
            <a:endParaRPr lang="en-CA" dirty="0"/>
          </a:p>
        </p:txBody>
      </p:sp>
      <p:sp>
        <p:nvSpPr>
          <p:cNvPr id="3" name="Slide Number Placeholder 2">
            <a:extLst>
              <a:ext uri="{FF2B5EF4-FFF2-40B4-BE49-F238E27FC236}">
                <a16:creationId xmlns:a16="http://schemas.microsoft.com/office/drawing/2014/main" id="{4F77EE70-2512-DF65-131A-A5E74B45D31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51B7ED8-5326-42AD-AF0C-DB484A1A5AF4}" type="slidenum">
              <a:rPr kumimoji="0" lang="en-US" sz="1100" b="0" i="0" u="none" strike="noStrike" kern="1200" cap="none" spc="0" normalizeH="0" baseline="0" noProof="0" smtClean="0">
                <a:ln>
                  <a:noFill/>
                </a:ln>
                <a:solidFill>
                  <a:srgbClr val="004987"/>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100" b="0" i="0" u="none" strike="noStrike" kern="1200" cap="none" spc="0" normalizeH="0" baseline="0" noProof="0">
              <a:ln>
                <a:noFill/>
              </a:ln>
              <a:solidFill>
                <a:srgbClr val="004987"/>
              </a:solidFill>
              <a:effectLst/>
              <a:uLnTx/>
              <a:uFillTx/>
              <a:latin typeface="Franklin Gothic Medium"/>
              <a:ea typeface="+mn-ea"/>
              <a:cs typeface="+mn-cs"/>
            </a:endParaRPr>
          </a:p>
        </p:txBody>
      </p:sp>
      <p:sp>
        <p:nvSpPr>
          <p:cNvPr id="4" name="Title 3">
            <a:extLst>
              <a:ext uri="{FF2B5EF4-FFF2-40B4-BE49-F238E27FC236}">
                <a16:creationId xmlns:a16="http://schemas.microsoft.com/office/drawing/2014/main" id="{28DC398D-B54C-D048-937D-73151CEEF6B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goal: launching a new appeal process May 6, 2024</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2477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48">
      <a:dk1>
        <a:sysClr val="windowText" lastClr="000000"/>
      </a:dk1>
      <a:lt1>
        <a:sysClr val="window" lastClr="FFFFFF"/>
      </a:lt1>
      <a:dk2>
        <a:srgbClr val="004987"/>
      </a:dk2>
      <a:lt2>
        <a:srgbClr val="EBEBEB"/>
      </a:lt2>
      <a:accent1>
        <a:srgbClr val="EAEAEA"/>
      </a:accent1>
      <a:accent2>
        <a:srgbClr val="E6C133"/>
      </a:accent2>
      <a:accent3>
        <a:srgbClr val="EF7A24"/>
      </a:accent3>
      <a:accent4>
        <a:srgbClr val="5AA0F5"/>
      </a:accent4>
      <a:accent5>
        <a:srgbClr val="75CEEC"/>
      </a:accent5>
      <a:accent6>
        <a:srgbClr val="65D6A0"/>
      </a:accent6>
      <a:hlink>
        <a:srgbClr val="0000FF"/>
      </a:hlink>
      <a:folHlink>
        <a:srgbClr val="BDE0FB"/>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SIATPowerPointTemplate1.pptx" id="{A8BED6B9-0269-4E69-A4FA-1FE89AF899AF}" vid="{079EA384-98A8-4112-B019-923B6585AC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C75C4491E35544BCBF01D2AA7CB825" ma:contentTypeVersion="10" ma:contentTypeDescription="Create a new document." ma:contentTypeScope="" ma:versionID="74b9beceaebd5353e34c3ced4937573b">
  <xsd:schema xmlns:xsd="http://www.w3.org/2001/XMLSchema" xmlns:xs="http://www.w3.org/2001/XMLSchema" xmlns:p="http://schemas.microsoft.com/office/2006/metadata/properties" xmlns:ns2="43ca389f-0d24-4f22-8157-326b56d0a6fc" xmlns:ns3="0149ffc3-a455-4a31-840b-16a61551bd0a" targetNamespace="http://schemas.microsoft.com/office/2006/metadata/properties" ma:root="true" ma:fieldsID="81cbde0db9a63bb4de597f544b407323" ns2:_="" ns3:_="">
    <xsd:import namespace="43ca389f-0d24-4f22-8157-326b56d0a6fc"/>
    <xsd:import namespace="0149ffc3-a455-4a31-840b-16a61551bd0a"/>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ca389f-0d24-4f22-8157-326b56d0a6fc"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55d59af7-e257-4651-b581-05a5a18d36c5"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49ffc3-a455-4a31-840b-16a61551bd0a"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d6fc073-6245-4286-a129-3ba28c018507}" ma:internalName="TaxCatchAll" ma:showField="CatchAllData" ma:web="0149ffc3-a455-4a31-840b-16a61551bd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axCatchAll xmlns="0149ffc3-a455-4a31-840b-16a61551bd0a" xsi:nil="true"/>
    <lcf76f155ced4ddcb4097134ff3c332f xmlns="43ca389f-0d24-4f22-8157-326b56d0a6f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45DC9E8-1EE0-40BD-8080-4C2EC890D969}">
  <ds:schemaRefs>
    <ds:schemaRef ds:uri="http://schemas.microsoft.com/sharepoint/v3/contenttype/forms"/>
  </ds:schemaRefs>
</ds:datastoreItem>
</file>

<file path=customXml/itemProps2.xml><?xml version="1.0" encoding="utf-8"?>
<ds:datastoreItem xmlns:ds="http://schemas.openxmlformats.org/officeDocument/2006/customXml" ds:itemID="{EC6C358E-8F38-4657-97F0-3D3F0B2B52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ca389f-0d24-4f22-8157-326b56d0a6fc"/>
    <ds:schemaRef ds:uri="0149ffc3-a455-4a31-840b-16a61551bd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067C37-6F83-40FD-97C7-FBBFB51159F8}">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43ca389f-0d24-4f22-8157-326b56d0a6fc"/>
    <ds:schemaRef ds:uri="http://schemas.openxmlformats.org/package/2006/metadata/core-properties"/>
    <ds:schemaRef ds:uri="0149ffc3-a455-4a31-840b-16a61551bd0a"/>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WSIAT PPT Template 1 (Standard Ratio)</Template>
  <TotalTime>1431</TotalTime>
  <Words>1308</Words>
  <Application>Microsoft Office PowerPoint</Application>
  <PresentationFormat>Widescreen</PresentationFormat>
  <Paragraphs>129</Paragraphs>
  <Slides>13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-apple-system</vt:lpstr>
      <vt:lpstr>Aptos</vt:lpstr>
      <vt:lpstr>Arial</vt:lpstr>
      <vt:lpstr>Calibri</vt:lpstr>
      <vt:lpstr>Franklin Gothic Medium</vt:lpstr>
      <vt:lpstr>Wingdings</vt:lpstr>
      <vt:lpstr>Wingdings 2</vt:lpstr>
      <vt:lpstr>Grid</vt:lpstr>
      <vt:lpstr>KEEPING IN TUNE WITH THE VOICES IN THE CHOIR: OUTREACH AND ACCOUNTABILITY BY TRIBUNALS AND REGULATORS  Rosemarie McCutcheon, Chair Workplace Safety and Insurance Appeals Tribunal (WSIAT)</vt:lpstr>
      <vt:lpstr>PowerPoint Presentation</vt:lpstr>
      <vt:lpstr>History of outreach and accountability at the wsiat</vt:lpstr>
      <vt:lpstr>Early tradition of consultation and outreach</vt:lpstr>
      <vt:lpstr>Fast forward to the present:  WSIAT consultation policy and advisory group</vt:lpstr>
      <vt:lpstr>WSIAT outreach and accountability:  by the numbers</vt:lpstr>
      <vt:lpstr>WSIAT Stakeholder surveys and focus groups</vt:lpstr>
      <vt:lpstr>Recent experience with stakeholder outreach and consultation at the wsiat</vt:lpstr>
      <vt:lpstr>The goal: launching a new appeal process May 6, 2024</vt:lpstr>
      <vt:lpstr>Advisory group consultation</vt:lpstr>
      <vt:lpstr>Communications and outreach strategy for new appeal process launch</vt:lpstr>
      <vt:lpstr>Key takeaways from consultation process</vt:lpstr>
      <vt:lpstr>Remember to listen to the voices in the choir!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Rosemarie McCutcheon</dc:creator>
  <cp:lastModifiedBy>Daphne Simon</cp:lastModifiedBy>
  <cp:revision>31</cp:revision>
  <dcterms:created xsi:type="dcterms:W3CDTF">2024-10-22T21:24:45Z</dcterms:created>
  <dcterms:modified xsi:type="dcterms:W3CDTF">2024-10-31T12:40:31Z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0x01010027C75C4491E35544BCBF01D2AA7CB825</vt:lpwstr>
  </property>
  <property fmtid="{D5CDD505-2E9C-101B-9397-08002B2CF9AE}" pid="3" name="MSIP_Label_defa4170-0d19-0005-0004-bc88714345d2_Enabled">
    <vt:lpwstr>true</vt:lpwstr>
  </property>
  <property fmtid="{D5CDD505-2E9C-101B-9397-08002B2CF9AE}" pid="4" name="MSIP_Label_defa4170-0d19-0005-0004-bc88714345d2_SetDate">
    <vt:lpwstr>2023-05-04T15:41:50Z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684b42df-79c2-4af5-b673-15c4324871f9</vt:lpwstr>
  </property>
  <property fmtid="{D5CDD505-2E9C-101B-9397-08002B2CF9AE}" pid="8" name="MSIP_Label_defa4170-0d19-0005-0004-bc88714345d2_ActionId">
    <vt:lpwstr>2329e38f-dae2-432a-8e81-860e722c3d57</vt:lpwstr>
  </property>
  <property fmtid="{D5CDD505-2E9C-101B-9397-08002B2CF9AE}" pid="9" name="MSIP_Label_defa4170-0d19-0005-0004-bc88714345d2_ContentBits">
    <vt:lpwstr>0</vt:lpwstr>
  </property>
  <property fmtid="{D5CDD505-2E9C-101B-9397-08002B2CF9AE}" pid="10" name="MediaServiceImageTags">
    <vt:lpwstr/>
  </property>
</Properties>
</file>