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9"/>
  </p:handoutMasterIdLst>
  <p:sldIdLst>
    <p:sldId id="264" r:id="rId2"/>
    <p:sldId id="263" r:id="rId3"/>
    <p:sldId id="265" r:id="rId4"/>
    <p:sldId id="267" r:id="rId5"/>
    <p:sldId id="266" r:id="rId6"/>
    <p:sldId id="268" r:id="rId7"/>
    <p:sldId id="261" r:id="rId8"/>
  </p:sldIdLst>
  <p:sldSz cx="18288000" cy="10287000"/>
  <p:notesSz cx="6858000" cy="9144000"/>
  <p:embeddedFontLst>
    <p:embeddedFont>
      <p:font typeface="Montserrat" panose="00000500000000000000" pitchFamily="2" charset="0"/>
      <p:regular r:id="rId10"/>
      <p:bold r:id="rId11"/>
      <p:italic r:id="rId12"/>
      <p:boldItalic r:id="rId13"/>
    </p:embeddedFont>
    <p:embeddedFont>
      <p:font typeface="Montserrat Light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2" autoAdjust="0"/>
  </p:normalViewPr>
  <p:slideViewPr>
    <p:cSldViewPr>
      <p:cViewPr varScale="1">
        <p:scale>
          <a:sx n="50" d="100"/>
          <a:sy n="50" d="100"/>
        </p:scale>
        <p:origin x="284"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4F98FD-E90B-E9F4-C2C5-1B820DADF4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22734DE5-2448-77C7-1517-7B1BD9085F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827996-CA2B-45D5-BE05-1556F1D022D9}" type="datetimeFigureOut">
              <a:rPr lang="en-CA" smtClean="0"/>
              <a:t>2024-10-30</a:t>
            </a:fld>
            <a:endParaRPr lang="en-CA"/>
          </a:p>
        </p:txBody>
      </p:sp>
      <p:sp>
        <p:nvSpPr>
          <p:cNvPr id="4" name="Footer Placeholder 3">
            <a:extLst>
              <a:ext uri="{FF2B5EF4-FFF2-40B4-BE49-F238E27FC236}">
                <a16:creationId xmlns:a16="http://schemas.microsoft.com/office/drawing/2014/main" id="{749BE617-72A8-6BC8-43CE-E095C537E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E343999D-1BC2-2C27-8F44-D53947668E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BC8D98-01EF-4855-851F-7EDABF17A096}" type="slidenum">
              <a:rPr lang="en-CA" smtClean="0"/>
              <a:t>‹#›</a:t>
            </a:fld>
            <a:endParaRPr lang="en-CA"/>
          </a:p>
        </p:txBody>
      </p:sp>
    </p:spTree>
    <p:extLst>
      <p:ext uri="{BB962C8B-B14F-4D97-AF65-F5344CB8AC3E}">
        <p14:creationId xmlns:p14="http://schemas.microsoft.com/office/powerpoint/2010/main" val="42709242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DD93-FC31-0A81-C767-D1293CDB25B3}"/>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CA" dirty="0"/>
          </a:p>
        </p:txBody>
      </p:sp>
      <p:sp>
        <p:nvSpPr>
          <p:cNvPr id="3" name="Date Placeholder 2">
            <a:extLst>
              <a:ext uri="{FF2B5EF4-FFF2-40B4-BE49-F238E27FC236}">
                <a16:creationId xmlns:a16="http://schemas.microsoft.com/office/drawing/2014/main" id="{F04388EA-A8CB-B316-9521-2F4C554E0476}"/>
              </a:ext>
            </a:extLst>
          </p:cNvPr>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a:extLst>
              <a:ext uri="{FF2B5EF4-FFF2-40B4-BE49-F238E27FC236}">
                <a16:creationId xmlns:a16="http://schemas.microsoft.com/office/drawing/2014/main" id="{0D24EA32-189C-487C-4CBF-53523BECE9C6}"/>
              </a:ext>
            </a:extLst>
          </p:cNvPr>
          <p:cNvSpPr>
            <a:spLocks noGrp="1"/>
          </p:cNvSpPr>
          <p:nvPr>
            <p:ph type="ftr" sz="quarter" idx="11"/>
          </p:nvPr>
        </p:nvSpPr>
        <p:spPr/>
        <p:txBody>
          <a:bodyPr/>
          <a:lstStyle/>
          <a:p>
            <a:endParaRPr lang="en-US"/>
          </a:p>
        </p:txBody>
      </p:sp>
      <p:sp>
        <p:nvSpPr>
          <p:cNvPr id="6" name="Content Placeholder 5">
            <a:extLst>
              <a:ext uri="{FF2B5EF4-FFF2-40B4-BE49-F238E27FC236}">
                <a16:creationId xmlns:a16="http://schemas.microsoft.com/office/drawing/2014/main" id="{7D330DF0-E43F-8364-20E7-B424886B4489}"/>
              </a:ext>
            </a:extLst>
          </p:cNvPr>
          <p:cNvSpPr>
            <a:spLocks noGrp="1"/>
          </p:cNvSpPr>
          <p:nvPr>
            <p:ph sz="quarter" idx="12" hasCustomPrompt="1"/>
          </p:nvPr>
        </p:nvSpPr>
        <p:spPr>
          <a:xfrm>
            <a:off x="1727200" y="2781300"/>
            <a:ext cx="3251200" cy="457200"/>
          </a:xfrm>
          <a:prstGeom prst="rect">
            <a:avLst/>
          </a:prstGeom>
        </p:spPr>
        <p:txBody>
          <a:bodyPr/>
          <a:lstStyle>
            <a:lvl1pPr marL="0" indent="0">
              <a:buNone/>
              <a:defRPr sz="3200"/>
            </a:lvl1pPr>
          </a:lstStyle>
          <a:p>
            <a:pPr lvl="0"/>
            <a:r>
              <a:rPr lang="en-US" dirty="0"/>
              <a:t>Date</a:t>
            </a:r>
            <a:endParaRPr lang="en-CA" dirty="0"/>
          </a:p>
        </p:txBody>
      </p:sp>
      <p:sp>
        <p:nvSpPr>
          <p:cNvPr id="10" name="Text Placeholder 9">
            <a:extLst>
              <a:ext uri="{FF2B5EF4-FFF2-40B4-BE49-F238E27FC236}">
                <a16:creationId xmlns:a16="http://schemas.microsoft.com/office/drawing/2014/main" id="{37ABDEE0-6F0C-DA9A-8B80-4BAB6C34DA07}"/>
              </a:ext>
            </a:extLst>
          </p:cNvPr>
          <p:cNvSpPr>
            <a:spLocks noGrp="1"/>
          </p:cNvSpPr>
          <p:nvPr>
            <p:ph type="body" sz="quarter" idx="13" hasCustomPrompt="1"/>
          </p:nvPr>
        </p:nvSpPr>
        <p:spPr>
          <a:xfrm>
            <a:off x="1567976" y="6789737"/>
            <a:ext cx="10261600" cy="2514600"/>
          </a:xfrm>
          <a:prstGeom prst="rect">
            <a:avLst/>
          </a:prstGeom>
        </p:spPr>
        <p:txBody>
          <a:bodyPr/>
          <a:lstStyle>
            <a:lvl1pPr marL="0" indent="0">
              <a:buNone/>
              <a:defRPr/>
            </a:lvl1pPr>
          </a:lstStyle>
          <a:p>
            <a:pPr lvl="0"/>
            <a:r>
              <a:rPr lang="en-US" dirty="0"/>
              <a:t>Name, Title</a:t>
            </a:r>
          </a:p>
          <a:p>
            <a:pPr lvl="0"/>
            <a:r>
              <a:rPr lang="en-US" dirty="0"/>
              <a:t>Steinecke Maciura LeBlanc</a:t>
            </a:r>
            <a:endParaRPr lang="en-CA" dirty="0"/>
          </a:p>
        </p:txBody>
      </p:sp>
    </p:spTree>
    <p:extLst>
      <p:ext uri="{BB962C8B-B14F-4D97-AF65-F5344CB8AC3E}">
        <p14:creationId xmlns:p14="http://schemas.microsoft.com/office/powerpoint/2010/main" val="420206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75E6-9ADB-3C6B-4A31-F8F74F6248F8}"/>
              </a:ext>
            </a:extLst>
          </p:cNvPr>
          <p:cNvSpPr>
            <a:spLocks noGrp="1"/>
          </p:cNvSpPr>
          <p:nvPr>
            <p:ph type="title" hasCustomPrompt="1"/>
          </p:nvPr>
        </p:nvSpPr>
        <p:spPr>
          <a:xfrm>
            <a:off x="2540000" y="1028700"/>
            <a:ext cx="10972800" cy="1143000"/>
          </a:xfrm>
        </p:spPr>
        <p:txBody>
          <a:bodyPr>
            <a:normAutofit/>
          </a:bodyPr>
          <a:lstStyle>
            <a:lvl1pPr algn="l">
              <a:defRPr sz="7866" b="1">
                <a:solidFill>
                  <a:schemeClr val="tx1"/>
                </a:solidFill>
              </a:defRPr>
            </a:lvl1pPr>
          </a:lstStyle>
          <a:p>
            <a:r>
              <a:rPr lang="en-US" dirty="0"/>
              <a:t>TEXT</a:t>
            </a:r>
            <a:endParaRPr lang="en-CA" dirty="0"/>
          </a:p>
        </p:txBody>
      </p:sp>
      <p:sp>
        <p:nvSpPr>
          <p:cNvPr id="3" name="Date Placeholder 2">
            <a:extLst>
              <a:ext uri="{FF2B5EF4-FFF2-40B4-BE49-F238E27FC236}">
                <a16:creationId xmlns:a16="http://schemas.microsoft.com/office/drawing/2014/main" id="{FC8EECEA-3CD6-77A7-65B4-2DD493A3BDD8}"/>
              </a:ext>
            </a:extLst>
          </p:cNvPr>
          <p:cNvSpPr>
            <a:spLocks noGrp="1"/>
          </p:cNvSpPr>
          <p:nvPr>
            <p:ph type="dt" sz="half" idx="10"/>
          </p:nvPr>
        </p:nvSpPr>
        <p:spPr>
          <a:xfrm>
            <a:off x="2540000" y="9829800"/>
            <a:ext cx="2844800" cy="365125"/>
          </a:xfrm>
        </p:spPr>
        <p:txBody>
          <a:bodyPr/>
          <a:lstStyle/>
          <a:p>
            <a:fld id="{1D8BD707-D9CF-40AE-B4C6-C98DA3205C09}" type="datetimeFigureOut">
              <a:rPr lang="en-US" smtClean="0"/>
              <a:pPr/>
              <a:t>10/30/2024</a:t>
            </a:fld>
            <a:endParaRPr lang="en-US"/>
          </a:p>
        </p:txBody>
      </p:sp>
      <p:sp>
        <p:nvSpPr>
          <p:cNvPr id="4" name="Footer Placeholder 3">
            <a:extLst>
              <a:ext uri="{FF2B5EF4-FFF2-40B4-BE49-F238E27FC236}">
                <a16:creationId xmlns:a16="http://schemas.microsoft.com/office/drawing/2014/main" id="{09A8118D-22A9-4766-9AC9-F178CF0162AE}"/>
              </a:ext>
            </a:extLst>
          </p:cNvPr>
          <p:cNvSpPr>
            <a:spLocks noGrp="1"/>
          </p:cNvSpPr>
          <p:nvPr>
            <p:ph type="ftr" sz="quarter" idx="11"/>
          </p:nvPr>
        </p:nvSpPr>
        <p:spPr>
          <a:xfrm>
            <a:off x="7112000" y="9698321"/>
            <a:ext cx="3860800" cy="365125"/>
          </a:xfrm>
        </p:spPr>
        <p:txBody>
          <a:bodyPr/>
          <a:lstStyle/>
          <a:p>
            <a:endParaRPr lang="en-US"/>
          </a:p>
        </p:txBody>
      </p:sp>
      <p:sp>
        <p:nvSpPr>
          <p:cNvPr id="5" name="Slide Number Placeholder 4">
            <a:extLst>
              <a:ext uri="{FF2B5EF4-FFF2-40B4-BE49-F238E27FC236}">
                <a16:creationId xmlns:a16="http://schemas.microsoft.com/office/drawing/2014/main" id="{37145D98-A30D-5133-52EE-DC5BB3BF6299}"/>
              </a:ext>
            </a:extLst>
          </p:cNvPr>
          <p:cNvSpPr>
            <a:spLocks noGrp="1"/>
          </p:cNvSpPr>
          <p:nvPr>
            <p:ph type="sldNum" sz="quarter" idx="12"/>
          </p:nvPr>
        </p:nvSpPr>
        <p:spPr>
          <a:xfrm>
            <a:off x="16920864" y="274638"/>
            <a:ext cx="960736" cy="404366"/>
          </a:xfrm>
          <a:prstGeom prst="rect">
            <a:avLst/>
          </a:prstGeom>
        </p:spPr>
        <p:txBody>
          <a:bodyPr/>
          <a:lstStyle/>
          <a:p>
            <a:fld id="{B6F15528-21DE-4FAA-801E-634DDDAF4B2B}" type="slidenum">
              <a:rPr lang="en-US" smtClean="0"/>
              <a:pPr/>
              <a:t>‹#›</a:t>
            </a:fld>
            <a:endParaRPr lang="en-US" dirty="0"/>
          </a:p>
        </p:txBody>
      </p:sp>
      <p:sp>
        <p:nvSpPr>
          <p:cNvPr id="7" name="Text Placeholder 6">
            <a:extLst>
              <a:ext uri="{FF2B5EF4-FFF2-40B4-BE49-F238E27FC236}">
                <a16:creationId xmlns:a16="http://schemas.microsoft.com/office/drawing/2014/main" id="{7BEF9A36-D3DE-30A9-2D2B-FE4677413192}"/>
              </a:ext>
            </a:extLst>
          </p:cNvPr>
          <p:cNvSpPr>
            <a:spLocks noGrp="1"/>
          </p:cNvSpPr>
          <p:nvPr>
            <p:ph type="body" sz="quarter" idx="13" hasCustomPrompt="1"/>
          </p:nvPr>
        </p:nvSpPr>
        <p:spPr>
          <a:xfrm>
            <a:off x="2743200" y="2628900"/>
            <a:ext cx="6807200" cy="5638800"/>
          </a:xfrm>
          <a:prstGeom prst="rect">
            <a:avLst/>
          </a:prstGeom>
        </p:spPr>
        <p:txBody>
          <a:bodyPr/>
          <a:lstStyle>
            <a:lvl1pPr marL="685783" indent="-685783">
              <a:buFont typeface="+mj-lt"/>
              <a:buAutoNum type="arabicPeriod"/>
              <a:defRPr>
                <a:solidFill>
                  <a:schemeClr val="bg1"/>
                </a:solidFill>
              </a:defRPr>
            </a:lvl1pPr>
            <a:lvl2pPr marL="1295368" indent="-685783">
              <a:buFont typeface="+mj-lt"/>
              <a:buAutoNum type="alphaLcPeriod"/>
              <a:defRPr>
                <a:solidFill>
                  <a:schemeClr val="bg1"/>
                </a:solidFill>
              </a:defRPr>
            </a:lvl2pPr>
            <a:lvl3pPr marL="1828754" indent="-609585">
              <a:buFont typeface="+mj-lt"/>
              <a:buAutoNum type="romanLcPeriod"/>
              <a:defRPr>
                <a:solidFill>
                  <a:schemeClr val="bg1"/>
                </a:solidFill>
              </a:defRPr>
            </a:lvl3pPr>
            <a:lvl4pPr marL="2438339" indent="-609585">
              <a:buFont typeface="+mj-lt"/>
              <a:buAutoNum type="arabicPeriod"/>
              <a:defRPr/>
            </a:lvl4pPr>
            <a:lvl5pPr marL="3047924" indent="-609585">
              <a:buFont typeface="+mj-lt"/>
              <a:buAutoNum type="arabicPeriod"/>
              <a:defRPr/>
            </a:lvl5pPr>
          </a:lstStyle>
          <a:p>
            <a:pPr lvl="0"/>
            <a:r>
              <a:rPr lang="en-US" dirty="0"/>
              <a:t>TEXT</a:t>
            </a:r>
          </a:p>
          <a:p>
            <a:pPr lvl="1"/>
            <a:r>
              <a:rPr lang="en-US" dirty="0"/>
              <a:t>Text</a:t>
            </a:r>
          </a:p>
          <a:p>
            <a:pPr lvl="2"/>
            <a:r>
              <a:rPr lang="en-US" dirty="0"/>
              <a:t>Text</a:t>
            </a:r>
          </a:p>
          <a:p>
            <a:pPr lvl="0"/>
            <a:r>
              <a:rPr lang="en-US" dirty="0"/>
              <a:t>TEXT</a:t>
            </a:r>
          </a:p>
        </p:txBody>
      </p:sp>
    </p:spTree>
    <p:extLst>
      <p:ext uri="{BB962C8B-B14F-4D97-AF65-F5344CB8AC3E}">
        <p14:creationId xmlns:p14="http://schemas.microsoft.com/office/powerpoint/2010/main" val="36149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06400" y="9563101"/>
            <a:ext cx="2844800" cy="365125"/>
          </a:xfrm>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a:xfrm>
            <a:off x="9550400" y="9563101"/>
            <a:ext cx="3860800" cy="365125"/>
          </a:xfrm>
        </p:spPr>
        <p:txBody>
          <a:bodyPr/>
          <a:lstStyle/>
          <a:p>
            <a:endParaRPr lang="en-US" dirty="0"/>
          </a:p>
        </p:txBody>
      </p:sp>
      <p:sp>
        <p:nvSpPr>
          <p:cNvPr id="4" name="Slide Number Placeholder 3"/>
          <p:cNvSpPr>
            <a:spLocks noGrp="1"/>
          </p:cNvSpPr>
          <p:nvPr>
            <p:ph type="sldNum" sz="quarter" idx="12"/>
          </p:nvPr>
        </p:nvSpPr>
        <p:spPr>
          <a:xfrm>
            <a:off x="16440811" y="9563101"/>
            <a:ext cx="1339189" cy="365125"/>
          </a:xfrm>
          <a:prstGeom prst="rect">
            <a:avLst/>
          </a:prstGeom>
        </p:spPr>
        <p:txBody>
          <a:bodyPr/>
          <a:lstStyle/>
          <a:p>
            <a:fld id="{B6F15528-21DE-4FAA-801E-634DDDAF4B2B}" type="slidenum">
              <a:rPr lang="en-US" smtClean="0"/>
              <a:pPr/>
              <a:t>‹#›</a:t>
            </a:fld>
            <a:endParaRPr lang="en-US"/>
          </a:p>
        </p:txBody>
      </p:sp>
      <p:sp>
        <p:nvSpPr>
          <p:cNvPr id="6" name="Content Placeholder 5">
            <a:extLst>
              <a:ext uri="{FF2B5EF4-FFF2-40B4-BE49-F238E27FC236}">
                <a16:creationId xmlns:a16="http://schemas.microsoft.com/office/drawing/2014/main" id="{9DEB08ED-06EA-B4F1-E833-83EF932168BF}"/>
              </a:ext>
            </a:extLst>
          </p:cNvPr>
          <p:cNvSpPr>
            <a:spLocks noGrp="1"/>
          </p:cNvSpPr>
          <p:nvPr>
            <p:ph sz="quarter" idx="13" hasCustomPrompt="1"/>
          </p:nvPr>
        </p:nvSpPr>
        <p:spPr>
          <a:xfrm>
            <a:off x="9956800" y="3086100"/>
            <a:ext cx="7721600" cy="990600"/>
          </a:xfrm>
          <a:prstGeom prst="rect">
            <a:avLst/>
          </a:prstGeom>
        </p:spPr>
        <p:txBody>
          <a:bodyPr>
            <a:noAutofit/>
          </a:bodyPr>
          <a:lstStyle>
            <a:lvl1pPr marL="0" indent="0" algn="r">
              <a:buNone/>
              <a:defRPr sz="8000" b="1"/>
            </a:lvl1pPr>
          </a:lstStyle>
          <a:p>
            <a:pPr lvl="0"/>
            <a:r>
              <a:rPr lang="en-US" dirty="0"/>
              <a:t>SUBHEADING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9739-512D-9664-CA9E-18B8E41F5957}"/>
              </a:ext>
            </a:extLst>
          </p:cNvPr>
          <p:cNvSpPr>
            <a:spLocks noGrp="1"/>
          </p:cNvSpPr>
          <p:nvPr>
            <p:ph type="title" hasCustomPrompt="1"/>
          </p:nvPr>
        </p:nvSpPr>
        <p:spPr>
          <a:xfrm>
            <a:off x="1727200" y="571500"/>
            <a:ext cx="14137547" cy="1143000"/>
          </a:xfrm>
        </p:spPr>
        <p:txBody>
          <a:bodyPr>
            <a:normAutofit/>
          </a:bodyPr>
          <a:lstStyle>
            <a:lvl1pPr algn="l">
              <a:defRPr sz="7200" b="1">
                <a:solidFill>
                  <a:schemeClr val="tx1"/>
                </a:solidFill>
              </a:defRPr>
            </a:lvl1pPr>
          </a:lstStyle>
          <a:p>
            <a:r>
              <a:rPr lang="en-US" dirty="0"/>
              <a:t>Title</a:t>
            </a:r>
            <a:endParaRPr lang="en-CA" dirty="0"/>
          </a:p>
        </p:txBody>
      </p:sp>
      <p:sp>
        <p:nvSpPr>
          <p:cNvPr id="3" name="Date Placeholder 2">
            <a:extLst>
              <a:ext uri="{FF2B5EF4-FFF2-40B4-BE49-F238E27FC236}">
                <a16:creationId xmlns:a16="http://schemas.microsoft.com/office/drawing/2014/main" id="{FF3FB847-7D5D-BB22-88DB-E37BE15AFA23}"/>
              </a:ext>
            </a:extLst>
          </p:cNvPr>
          <p:cNvSpPr>
            <a:spLocks noGrp="1"/>
          </p:cNvSpPr>
          <p:nvPr>
            <p:ph type="dt" sz="half" idx="10"/>
          </p:nvPr>
        </p:nvSpPr>
        <p:spPr>
          <a:xfrm>
            <a:off x="1727200" y="9563100"/>
            <a:ext cx="2844800" cy="365125"/>
          </a:xfrm>
        </p:spPr>
        <p:txBody>
          <a:bodyPr/>
          <a:lstStyle/>
          <a:p>
            <a:fld id="{1D8BD707-D9CF-40AE-B4C6-C98DA3205C09}" type="datetimeFigureOut">
              <a:rPr lang="en-US" smtClean="0"/>
              <a:pPr/>
              <a:t>10/30/2024</a:t>
            </a:fld>
            <a:endParaRPr lang="en-US"/>
          </a:p>
        </p:txBody>
      </p:sp>
      <p:sp>
        <p:nvSpPr>
          <p:cNvPr id="4" name="Footer Placeholder 3">
            <a:extLst>
              <a:ext uri="{FF2B5EF4-FFF2-40B4-BE49-F238E27FC236}">
                <a16:creationId xmlns:a16="http://schemas.microsoft.com/office/drawing/2014/main" id="{0677F09E-09C0-D875-D726-C5608097B693}"/>
              </a:ext>
            </a:extLst>
          </p:cNvPr>
          <p:cNvSpPr>
            <a:spLocks noGrp="1"/>
          </p:cNvSpPr>
          <p:nvPr>
            <p:ph type="ftr" sz="quarter" idx="11"/>
          </p:nvPr>
        </p:nvSpPr>
        <p:spPr>
          <a:xfrm>
            <a:off x="6807200" y="9563100"/>
            <a:ext cx="3860800" cy="365125"/>
          </a:xfrm>
        </p:spPr>
        <p:txBody>
          <a:bodyPr/>
          <a:lstStyle/>
          <a:p>
            <a:endParaRPr lang="en-US"/>
          </a:p>
        </p:txBody>
      </p:sp>
      <p:sp>
        <p:nvSpPr>
          <p:cNvPr id="5" name="Slide Number Placeholder 4">
            <a:extLst>
              <a:ext uri="{FF2B5EF4-FFF2-40B4-BE49-F238E27FC236}">
                <a16:creationId xmlns:a16="http://schemas.microsoft.com/office/drawing/2014/main" id="{AADEF7C4-95C5-7D8F-953D-5E5AE8F984F3}"/>
              </a:ext>
            </a:extLst>
          </p:cNvPr>
          <p:cNvSpPr>
            <a:spLocks noGrp="1"/>
          </p:cNvSpPr>
          <p:nvPr>
            <p:ph type="sldNum" sz="quarter" idx="12"/>
          </p:nvPr>
        </p:nvSpPr>
        <p:spPr>
          <a:xfrm>
            <a:off x="16824853" y="206376"/>
            <a:ext cx="853547" cy="365125"/>
          </a:xfrm>
          <a:prstGeom prst="rect">
            <a:avLst/>
          </a:prstGeom>
        </p:spPr>
        <p:txBody>
          <a:bodyPr/>
          <a:lstStyle/>
          <a:p>
            <a:fld id="{B6F15528-21DE-4FAA-801E-634DDDAF4B2B}" type="slidenum">
              <a:rPr lang="en-US" smtClean="0"/>
              <a:pPr/>
              <a:t>‹#›</a:t>
            </a:fld>
            <a:endParaRPr lang="en-US"/>
          </a:p>
        </p:txBody>
      </p:sp>
      <p:sp>
        <p:nvSpPr>
          <p:cNvPr id="7" name="Text Placeholder 6">
            <a:extLst>
              <a:ext uri="{FF2B5EF4-FFF2-40B4-BE49-F238E27FC236}">
                <a16:creationId xmlns:a16="http://schemas.microsoft.com/office/drawing/2014/main" id="{3363F8E9-749B-97AC-DBE8-7E4B8682DC4A}"/>
              </a:ext>
            </a:extLst>
          </p:cNvPr>
          <p:cNvSpPr>
            <a:spLocks noGrp="1"/>
          </p:cNvSpPr>
          <p:nvPr>
            <p:ph type="body" sz="quarter" idx="13"/>
          </p:nvPr>
        </p:nvSpPr>
        <p:spPr>
          <a:xfrm>
            <a:off x="1727200" y="2171700"/>
            <a:ext cx="14425579" cy="57801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09904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E5DE-1287-AACA-F958-493CD0FB03BF}"/>
              </a:ext>
            </a:extLst>
          </p:cNvPr>
          <p:cNvSpPr>
            <a:spLocks noGrp="1"/>
          </p:cNvSpPr>
          <p:nvPr>
            <p:ph type="title" hasCustomPrompt="1"/>
          </p:nvPr>
        </p:nvSpPr>
        <p:spPr>
          <a:xfrm>
            <a:off x="609600" y="495300"/>
            <a:ext cx="13208000" cy="1371600"/>
          </a:xfrm>
        </p:spPr>
        <p:txBody>
          <a:bodyPr>
            <a:noAutofit/>
          </a:bodyPr>
          <a:lstStyle>
            <a:lvl1pPr algn="l">
              <a:defRPr sz="7866" b="1">
                <a:solidFill>
                  <a:schemeClr val="tx1"/>
                </a:solidFill>
              </a:defRPr>
            </a:lvl1pPr>
          </a:lstStyle>
          <a:p>
            <a:r>
              <a:rPr lang="en-US" dirty="0"/>
              <a:t>TITLE</a:t>
            </a:r>
            <a:endParaRPr lang="en-CA" dirty="0"/>
          </a:p>
        </p:txBody>
      </p:sp>
      <p:sp>
        <p:nvSpPr>
          <p:cNvPr id="3" name="Date Placeholder 2">
            <a:extLst>
              <a:ext uri="{FF2B5EF4-FFF2-40B4-BE49-F238E27FC236}">
                <a16:creationId xmlns:a16="http://schemas.microsoft.com/office/drawing/2014/main" id="{CDD4F852-9F8F-5093-F5D3-E1D5A9113FC5}"/>
              </a:ext>
            </a:extLst>
          </p:cNvPr>
          <p:cNvSpPr>
            <a:spLocks noGrp="1"/>
          </p:cNvSpPr>
          <p:nvPr>
            <p:ph type="dt" sz="half" idx="10"/>
          </p:nvPr>
        </p:nvSpPr>
        <p:spPr>
          <a:xfrm>
            <a:off x="1320800" y="9609138"/>
            <a:ext cx="2844800" cy="365125"/>
          </a:xfrm>
        </p:spPr>
        <p:txBody>
          <a:bodyPr/>
          <a:lstStyle/>
          <a:p>
            <a:fld id="{1D8BD707-D9CF-40AE-B4C6-C98DA3205C09}" type="datetimeFigureOut">
              <a:rPr lang="en-US" smtClean="0"/>
              <a:pPr/>
              <a:t>10/30/2024</a:t>
            </a:fld>
            <a:endParaRPr lang="en-US"/>
          </a:p>
        </p:txBody>
      </p:sp>
      <p:sp>
        <p:nvSpPr>
          <p:cNvPr id="4" name="Footer Placeholder 3">
            <a:extLst>
              <a:ext uri="{FF2B5EF4-FFF2-40B4-BE49-F238E27FC236}">
                <a16:creationId xmlns:a16="http://schemas.microsoft.com/office/drawing/2014/main" id="{C50D2522-56A4-A231-EE18-20971E3DC957}"/>
              </a:ext>
            </a:extLst>
          </p:cNvPr>
          <p:cNvSpPr>
            <a:spLocks noGrp="1"/>
          </p:cNvSpPr>
          <p:nvPr>
            <p:ph type="ftr" sz="quarter" idx="11"/>
          </p:nvPr>
        </p:nvSpPr>
        <p:spPr>
          <a:xfrm>
            <a:off x="7112000" y="9619279"/>
            <a:ext cx="3860800" cy="365125"/>
          </a:xfrm>
        </p:spPr>
        <p:txBody>
          <a:bodyPr/>
          <a:lstStyle/>
          <a:p>
            <a:endParaRPr lang="en-US" dirty="0"/>
          </a:p>
        </p:txBody>
      </p:sp>
      <p:sp>
        <p:nvSpPr>
          <p:cNvPr id="5" name="Slide Number Placeholder 4">
            <a:extLst>
              <a:ext uri="{FF2B5EF4-FFF2-40B4-BE49-F238E27FC236}">
                <a16:creationId xmlns:a16="http://schemas.microsoft.com/office/drawing/2014/main" id="{5BD58F5F-F3A2-832D-A1B1-0E323535B44D}"/>
              </a:ext>
            </a:extLst>
          </p:cNvPr>
          <p:cNvSpPr>
            <a:spLocks noGrp="1"/>
          </p:cNvSpPr>
          <p:nvPr>
            <p:ph type="sldNum" sz="quarter" idx="12"/>
          </p:nvPr>
        </p:nvSpPr>
        <p:spPr>
          <a:xfrm>
            <a:off x="16440811" y="9609137"/>
            <a:ext cx="1135989" cy="365125"/>
          </a:xfrm>
          <a:prstGeom prst="rect">
            <a:avLst/>
          </a:prstGeom>
        </p:spPr>
        <p:txBody>
          <a:bodyPr/>
          <a:lstStyle/>
          <a:p>
            <a:fld id="{B6F15528-21DE-4FAA-801E-634DDDAF4B2B}" type="slidenum">
              <a:rPr lang="en-US" smtClean="0"/>
              <a:pPr/>
              <a:t>‹#›</a:t>
            </a:fld>
            <a:endParaRPr lang="en-US"/>
          </a:p>
        </p:txBody>
      </p:sp>
      <p:sp>
        <p:nvSpPr>
          <p:cNvPr id="7" name="Text Placeholder 6">
            <a:extLst>
              <a:ext uri="{FF2B5EF4-FFF2-40B4-BE49-F238E27FC236}">
                <a16:creationId xmlns:a16="http://schemas.microsoft.com/office/drawing/2014/main" id="{21E395B1-71D5-81E6-EF76-8E6C3D6B9D76}"/>
              </a:ext>
            </a:extLst>
          </p:cNvPr>
          <p:cNvSpPr>
            <a:spLocks noGrp="1"/>
          </p:cNvSpPr>
          <p:nvPr>
            <p:ph type="body" sz="quarter" idx="13" hasCustomPrompt="1"/>
          </p:nvPr>
        </p:nvSpPr>
        <p:spPr>
          <a:xfrm>
            <a:off x="1117600" y="2933700"/>
            <a:ext cx="7112000" cy="4953000"/>
          </a:xfrm>
          <a:prstGeom prst="rect">
            <a:avLst/>
          </a:prstGeom>
        </p:spPr>
        <p:txBody>
          <a:bodyPr/>
          <a:lstStyle>
            <a:lvl1pPr marL="609585" indent="-609585">
              <a:buFont typeface="Arial" panose="020B0604020202020204" pitchFamily="34" charset="0"/>
              <a:buChar char="•"/>
              <a:defRPr/>
            </a:lvl1pPr>
          </a:lstStyle>
          <a:p>
            <a:pPr lvl="0"/>
            <a:r>
              <a:rPr lang="en-US" dirty="0"/>
              <a:t>TEXT</a:t>
            </a:r>
          </a:p>
          <a:p>
            <a:pPr lvl="0"/>
            <a:r>
              <a:rPr lang="en-US" dirty="0"/>
              <a:t>TEXT</a:t>
            </a:r>
          </a:p>
        </p:txBody>
      </p:sp>
      <p:sp>
        <p:nvSpPr>
          <p:cNvPr id="8" name="Text Placeholder 6">
            <a:extLst>
              <a:ext uri="{FF2B5EF4-FFF2-40B4-BE49-F238E27FC236}">
                <a16:creationId xmlns:a16="http://schemas.microsoft.com/office/drawing/2014/main" id="{D0B5DCE5-46AB-30C4-C47F-71B7CD0B855B}"/>
              </a:ext>
            </a:extLst>
          </p:cNvPr>
          <p:cNvSpPr>
            <a:spLocks noGrp="1"/>
          </p:cNvSpPr>
          <p:nvPr>
            <p:ph type="body" sz="quarter" idx="14" hasCustomPrompt="1"/>
          </p:nvPr>
        </p:nvSpPr>
        <p:spPr>
          <a:xfrm>
            <a:off x="9042400" y="2933700"/>
            <a:ext cx="7112000" cy="4953000"/>
          </a:xfrm>
          <a:prstGeom prst="rect">
            <a:avLst/>
          </a:prstGeom>
        </p:spPr>
        <p:txBody>
          <a:bodyPr/>
          <a:lstStyle>
            <a:lvl1pPr marL="609585" indent="-609585">
              <a:buFont typeface="Arial" panose="020B0604020202020204" pitchFamily="34" charset="0"/>
              <a:buChar char="•"/>
              <a:defRPr/>
            </a:lvl1pPr>
          </a:lstStyle>
          <a:p>
            <a:pPr lvl="0"/>
            <a:r>
              <a:rPr lang="en-US" dirty="0"/>
              <a:t>TEXT</a:t>
            </a:r>
          </a:p>
          <a:p>
            <a:pPr lvl="0"/>
            <a:r>
              <a:rPr lang="en-US" dirty="0"/>
              <a:t>TEXT</a:t>
            </a:r>
          </a:p>
        </p:txBody>
      </p:sp>
    </p:spTree>
    <p:extLst>
      <p:ext uri="{BB962C8B-B14F-4D97-AF65-F5344CB8AC3E}">
        <p14:creationId xmlns:p14="http://schemas.microsoft.com/office/powerpoint/2010/main" val="86402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3695700"/>
            <a:ext cx="10972800" cy="1143000"/>
          </a:xfrm>
          <a:prstGeom prst="rect">
            <a:avLst/>
          </a:prstGeom>
        </p:spPr>
        <p:txBody>
          <a:bodyPr vert="horz" lIns="91440" tIns="45720" rIns="91440" bIns="45720" rtlCol="0" anchor="ctr">
            <a:noAutofit/>
          </a:bodyPr>
          <a:lstStyle/>
          <a:p>
            <a:r>
              <a:rPr lang="en-US" dirty="0"/>
              <a:t>TITLE</a:t>
            </a:r>
          </a:p>
        </p:txBody>
      </p:sp>
      <p:sp>
        <p:nvSpPr>
          <p:cNvPr id="4" name="Date Placeholder 3"/>
          <p:cNvSpPr>
            <a:spLocks noGrp="1"/>
          </p:cNvSpPr>
          <p:nvPr>
            <p:ph type="dt" sz="half" idx="2"/>
          </p:nvPr>
        </p:nvSpPr>
        <p:spPr>
          <a:xfrm>
            <a:off x="1524000" y="9647238"/>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6502400" y="9657379"/>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55" r:id="rId3"/>
    <p:sldLayoutId id="2147483660" r:id="rId4"/>
    <p:sldLayoutId id="2147483661" r:id="rId5"/>
  </p:sldLayoutIdLst>
  <p:txStyles>
    <p:titleStyle>
      <a:lvl1pPr algn="l" defTabSz="1219170" rtl="0" eaLnBrk="1" latinLnBrk="0" hangingPunct="1">
        <a:spcBef>
          <a:spcPct val="0"/>
        </a:spcBef>
        <a:buNone/>
        <a:defRPr sz="7866" b="1" kern="1200">
          <a:solidFill>
            <a:schemeClr val="bg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ontario.ca/document/college-performance-measurement-framework-cpm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sml-law.com/" TargetMode="Externa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mailto:erichler@sml-law.com" TargetMode="Externa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C18BA6-D343-89E3-84D6-D97923093DC3}"/>
              </a:ext>
            </a:extLst>
          </p:cNvPr>
          <p:cNvSpPr>
            <a:spLocks noGrp="1"/>
          </p:cNvSpPr>
          <p:nvPr>
            <p:ph type="title"/>
          </p:nvPr>
        </p:nvSpPr>
        <p:spPr>
          <a:xfrm>
            <a:off x="1547738" y="4348206"/>
            <a:ext cx="9852248" cy="1143000"/>
          </a:xfrm>
        </p:spPr>
        <p:txBody>
          <a:bodyPr/>
          <a:lstStyle/>
          <a:p>
            <a:r>
              <a:rPr lang="en-US" sz="4400" dirty="0"/>
              <a:t>SOAR Annual Conference</a:t>
            </a:r>
            <a:br>
              <a:rPr lang="en-US" sz="4400" dirty="0"/>
            </a:br>
            <a:br>
              <a:rPr lang="en-US" sz="4400" dirty="0"/>
            </a:br>
            <a:r>
              <a:rPr lang="en-US" sz="4400" dirty="0"/>
              <a:t>Accountability and Performance Measurement: The CPMF Example</a:t>
            </a:r>
            <a:endParaRPr lang="en-CA" sz="4400" dirty="0"/>
          </a:p>
        </p:txBody>
      </p:sp>
      <p:sp>
        <p:nvSpPr>
          <p:cNvPr id="4" name="Content Placeholder 3">
            <a:extLst>
              <a:ext uri="{FF2B5EF4-FFF2-40B4-BE49-F238E27FC236}">
                <a16:creationId xmlns:a16="http://schemas.microsoft.com/office/drawing/2014/main" id="{A7611692-0E90-06CD-D60C-67CD325AE7C7}"/>
              </a:ext>
            </a:extLst>
          </p:cNvPr>
          <p:cNvSpPr>
            <a:spLocks noGrp="1"/>
          </p:cNvSpPr>
          <p:nvPr>
            <p:ph sz="quarter" idx="12"/>
          </p:nvPr>
        </p:nvSpPr>
        <p:spPr/>
        <p:txBody>
          <a:bodyPr/>
          <a:lstStyle/>
          <a:p>
            <a:r>
              <a:rPr lang="en-US" sz="2400" dirty="0"/>
              <a:t>November 14, 2024</a:t>
            </a:r>
            <a:endParaRPr lang="en-CA" sz="2400" dirty="0"/>
          </a:p>
        </p:txBody>
      </p:sp>
      <p:sp>
        <p:nvSpPr>
          <p:cNvPr id="5" name="Text Placeholder 4">
            <a:extLst>
              <a:ext uri="{FF2B5EF4-FFF2-40B4-BE49-F238E27FC236}">
                <a16:creationId xmlns:a16="http://schemas.microsoft.com/office/drawing/2014/main" id="{DC0E48FF-E0A3-3093-4A58-550010C6FF58}"/>
              </a:ext>
            </a:extLst>
          </p:cNvPr>
          <p:cNvSpPr>
            <a:spLocks noGrp="1"/>
          </p:cNvSpPr>
          <p:nvPr>
            <p:ph type="body" sz="quarter" idx="13"/>
          </p:nvPr>
        </p:nvSpPr>
        <p:spPr>
          <a:xfrm>
            <a:off x="1567976" y="6789737"/>
            <a:ext cx="9376224" cy="2514600"/>
          </a:xfrm>
        </p:spPr>
        <p:txBody>
          <a:bodyPr/>
          <a:lstStyle/>
          <a:p>
            <a:r>
              <a:rPr lang="en-US" dirty="0"/>
              <a:t>Erica Richler, Co-Managing Partner</a:t>
            </a:r>
            <a:br>
              <a:rPr lang="en-US" dirty="0"/>
            </a:br>
            <a:r>
              <a:rPr lang="en-US" dirty="0"/>
              <a:t>Steinecke </a:t>
            </a:r>
            <a:r>
              <a:rPr lang="en-US" dirty="0" err="1"/>
              <a:t>Maciura</a:t>
            </a:r>
            <a:r>
              <a:rPr lang="en-US" dirty="0"/>
              <a:t> LeBlanc</a:t>
            </a:r>
            <a:endParaRPr lang="en-CA" dirty="0"/>
          </a:p>
        </p:txBody>
      </p:sp>
      <p:sp>
        <p:nvSpPr>
          <p:cNvPr id="6" name="Freeform 17">
            <a:extLst>
              <a:ext uri="{FF2B5EF4-FFF2-40B4-BE49-F238E27FC236}">
                <a16:creationId xmlns:a16="http://schemas.microsoft.com/office/drawing/2014/main" id="{1DB69D76-4A61-012C-86C3-151221ED0A6F}"/>
              </a:ext>
            </a:extLst>
          </p:cNvPr>
          <p:cNvSpPr/>
          <p:nvPr/>
        </p:nvSpPr>
        <p:spPr>
          <a:xfrm>
            <a:off x="1594647" y="278482"/>
            <a:ext cx="3196525" cy="1393112"/>
          </a:xfrm>
          <a:custGeom>
            <a:avLst/>
            <a:gdLst/>
            <a:ahLst/>
            <a:cxnLst/>
            <a:rect l="l" t="t" r="r" b="b"/>
            <a:pathLst>
              <a:path w="2397394" h="1044834">
                <a:moveTo>
                  <a:pt x="0" y="0"/>
                </a:moveTo>
                <a:lnTo>
                  <a:pt x="2397394" y="0"/>
                </a:lnTo>
                <a:lnTo>
                  <a:pt x="2397394" y="1044834"/>
                </a:lnTo>
                <a:lnTo>
                  <a:pt x="0" y="1044834"/>
                </a:lnTo>
                <a:lnTo>
                  <a:pt x="0" y="0"/>
                </a:lnTo>
                <a:close/>
              </a:path>
            </a:pathLst>
          </a:custGeom>
          <a:blipFill>
            <a:blip r:embed="rId2"/>
            <a:stretch>
              <a:fillRect/>
            </a:stretch>
          </a:blipFill>
        </p:spPr>
        <p:txBody>
          <a:bodyPr/>
          <a:lstStyle/>
          <a:p>
            <a:endParaRPr lang="en-CA"/>
          </a:p>
        </p:txBody>
      </p:sp>
      <p:sp>
        <p:nvSpPr>
          <p:cNvPr id="7" name="Freeform 16">
            <a:extLst>
              <a:ext uri="{FF2B5EF4-FFF2-40B4-BE49-F238E27FC236}">
                <a16:creationId xmlns:a16="http://schemas.microsoft.com/office/drawing/2014/main" id="{95A7573B-85DE-AC67-AEB4-B7CBDA95054E}"/>
              </a:ext>
            </a:extLst>
          </p:cNvPr>
          <p:cNvSpPr/>
          <p:nvPr/>
        </p:nvSpPr>
        <p:spPr>
          <a:xfrm>
            <a:off x="12044015" y="1161368"/>
            <a:ext cx="4646720" cy="7354664"/>
          </a:xfrm>
          <a:custGeom>
            <a:avLst/>
            <a:gdLst/>
            <a:ahLst/>
            <a:cxnLst/>
            <a:rect l="l" t="t" r="r" b="b"/>
            <a:pathLst>
              <a:path w="4356539" h="6522070">
                <a:moveTo>
                  <a:pt x="0" y="0"/>
                </a:moveTo>
                <a:lnTo>
                  <a:pt x="4356539" y="0"/>
                </a:lnTo>
                <a:lnTo>
                  <a:pt x="4356539" y="6522070"/>
                </a:lnTo>
                <a:lnTo>
                  <a:pt x="0" y="6522070"/>
                </a:lnTo>
                <a:lnTo>
                  <a:pt x="0" y="0"/>
                </a:lnTo>
                <a:close/>
              </a:path>
            </a:pathLst>
          </a:custGeom>
          <a:blipFill>
            <a:blip r:embed="rId3"/>
            <a:stretch>
              <a:fillRect/>
            </a:stretch>
          </a:blipFill>
        </p:spPr>
        <p:txBody>
          <a:bodyPr/>
          <a:lstStyle/>
          <a:p>
            <a:endParaRPr lang="en-CA"/>
          </a:p>
        </p:txBody>
      </p:sp>
    </p:spTree>
    <p:extLst>
      <p:ext uri="{BB962C8B-B14F-4D97-AF65-F5344CB8AC3E}">
        <p14:creationId xmlns:p14="http://schemas.microsoft.com/office/powerpoint/2010/main" val="374744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29A03-A8C2-9C45-8847-5C3DA1217D06}"/>
              </a:ext>
            </a:extLst>
          </p:cNvPr>
          <p:cNvSpPr>
            <a:spLocks noGrp="1"/>
          </p:cNvSpPr>
          <p:nvPr>
            <p:ph type="title"/>
          </p:nvPr>
        </p:nvSpPr>
        <p:spPr/>
        <p:txBody>
          <a:bodyPr>
            <a:normAutofit fontScale="90000"/>
          </a:bodyPr>
          <a:lstStyle/>
          <a:p>
            <a:r>
              <a:rPr lang="en-US" dirty="0"/>
              <a:t>Performance Measurement: Why?</a:t>
            </a:r>
            <a:endParaRPr lang="en-CA" dirty="0"/>
          </a:p>
        </p:txBody>
      </p:sp>
      <p:sp>
        <p:nvSpPr>
          <p:cNvPr id="2" name="Speech Bubble: Rectangle with Corners Rounded 1">
            <a:extLst>
              <a:ext uri="{FF2B5EF4-FFF2-40B4-BE49-F238E27FC236}">
                <a16:creationId xmlns:a16="http://schemas.microsoft.com/office/drawing/2014/main" id="{4646F162-885D-DBA3-90D0-2BB9136AF3D0}"/>
              </a:ext>
            </a:extLst>
          </p:cNvPr>
          <p:cNvSpPr/>
          <p:nvPr/>
        </p:nvSpPr>
        <p:spPr>
          <a:xfrm>
            <a:off x="2735288" y="2191172"/>
            <a:ext cx="13129459" cy="5472608"/>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CA" sz="2800" dirty="0"/>
              <a:t>“Good governance is not a static state. Good governance is a process,  It requires reflection, revision, and renewal. Just as we ask the professionals we regulate to reflect on their own performance, learn from their successes and mistakes and continually improve, so we should do ourselves. Good governance should include an annual assessment of the performance of the board as a whole and of each of its individual members. This will identify strengths and weakness and allow for both group and individual learning.”</a:t>
            </a:r>
          </a:p>
        </p:txBody>
      </p:sp>
      <p:sp>
        <p:nvSpPr>
          <p:cNvPr id="3" name="TextBox 2">
            <a:extLst>
              <a:ext uri="{FF2B5EF4-FFF2-40B4-BE49-F238E27FC236}">
                <a16:creationId xmlns:a16="http://schemas.microsoft.com/office/drawing/2014/main" id="{E694CC54-8A40-0502-7077-6DF6B8C215A5}"/>
              </a:ext>
            </a:extLst>
          </p:cNvPr>
          <p:cNvSpPr txBox="1"/>
          <p:nvPr/>
        </p:nvSpPr>
        <p:spPr>
          <a:xfrm>
            <a:off x="4535488" y="8599884"/>
            <a:ext cx="8352928" cy="923330"/>
          </a:xfrm>
          <a:prstGeom prst="rect">
            <a:avLst/>
          </a:prstGeom>
          <a:noFill/>
        </p:spPr>
        <p:txBody>
          <a:bodyPr wrap="square" rtlCol="0">
            <a:spAutoFit/>
          </a:bodyPr>
          <a:lstStyle/>
          <a:p>
            <a:r>
              <a:rPr lang="en-US" dirty="0"/>
              <a:t>Harry Cayton &amp; Deanna Williams, </a:t>
            </a:r>
            <a:r>
              <a:rPr lang="en-CA" dirty="0"/>
              <a:t>A report and recommendations on improving governance for the College of Dental Hygienists of Ontario,</a:t>
            </a:r>
            <a:r>
              <a:rPr lang="en-US" dirty="0"/>
              <a:t> 2024</a:t>
            </a:r>
          </a:p>
          <a:p>
            <a:endParaRPr lang="en-CA" dirty="0"/>
          </a:p>
        </p:txBody>
      </p:sp>
    </p:spTree>
    <p:extLst>
      <p:ext uri="{BB962C8B-B14F-4D97-AF65-F5344CB8AC3E}">
        <p14:creationId xmlns:p14="http://schemas.microsoft.com/office/powerpoint/2010/main" val="359840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EB14-1E06-78FB-2F3F-69367F42D4D4}"/>
              </a:ext>
            </a:extLst>
          </p:cNvPr>
          <p:cNvSpPr>
            <a:spLocks noGrp="1"/>
          </p:cNvSpPr>
          <p:nvPr>
            <p:ph type="title"/>
          </p:nvPr>
        </p:nvSpPr>
        <p:spPr/>
        <p:txBody>
          <a:bodyPr>
            <a:normAutofit fontScale="90000"/>
          </a:bodyPr>
          <a:lstStyle/>
          <a:p>
            <a:r>
              <a:rPr lang="en-US" dirty="0"/>
              <a:t>What is the CPMF?</a:t>
            </a:r>
            <a:endParaRPr lang="en-CA" dirty="0"/>
          </a:p>
        </p:txBody>
      </p:sp>
      <p:sp>
        <p:nvSpPr>
          <p:cNvPr id="3" name="Text Placeholder 2">
            <a:extLst>
              <a:ext uri="{FF2B5EF4-FFF2-40B4-BE49-F238E27FC236}">
                <a16:creationId xmlns:a16="http://schemas.microsoft.com/office/drawing/2014/main" id="{7C80EA7D-E5F3-BA20-E2CA-FA11FB808038}"/>
              </a:ext>
            </a:extLst>
          </p:cNvPr>
          <p:cNvSpPr>
            <a:spLocks noGrp="1"/>
          </p:cNvSpPr>
          <p:nvPr>
            <p:ph type="body" sz="quarter" idx="13"/>
          </p:nvPr>
        </p:nvSpPr>
        <p:spPr/>
        <p:txBody>
          <a:bodyPr/>
          <a:lstStyle/>
          <a:p>
            <a:r>
              <a:rPr lang="en-US" dirty="0"/>
              <a:t>College Performance Measurement Framework for regulatory health colleges in Ontario</a:t>
            </a:r>
          </a:p>
          <a:p>
            <a:r>
              <a:rPr lang="en-US" dirty="0"/>
              <a:t>Accountability tool introduced by the Ministry of Health in 2019</a:t>
            </a:r>
          </a:p>
          <a:p>
            <a:r>
              <a:rPr lang="en-US" dirty="0"/>
              <a:t>Purpose: “How well are Colleges executing their mandate which is to act in the public interest?”</a:t>
            </a:r>
          </a:p>
          <a:p>
            <a:r>
              <a:rPr lang="en-US" dirty="0"/>
              <a:t>Required to be completed annually by all 26 health colleges</a:t>
            </a:r>
          </a:p>
          <a:p>
            <a:endParaRPr lang="en-CA" dirty="0"/>
          </a:p>
        </p:txBody>
      </p:sp>
    </p:spTree>
    <p:extLst>
      <p:ext uri="{BB962C8B-B14F-4D97-AF65-F5344CB8AC3E}">
        <p14:creationId xmlns:p14="http://schemas.microsoft.com/office/powerpoint/2010/main" val="2849790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EB14-1E06-78FB-2F3F-69367F42D4D4}"/>
              </a:ext>
            </a:extLst>
          </p:cNvPr>
          <p:cNvSpPr>
            <a:spLocks noGrp="1"/>
          </p:cNvSpPr>
          <p:nvPr>
            <p:ph type="title"/>
          </p:nvPr>
        </p:nvSpPr>
        <p:spPr/>
        <p:txBody>
          <a:bodyPr>
            <a:normAutofit fontScale="90000"/>
          </a:bodyPr>
          <a:lstStyle/>
          <a:p>
            <a:r>
              <a:rPr lang="en-US" dirty="0"/>
              <a:t>What is the CPMF?</a:t>
            </a:r>
            <a:endParaRPr lang="en-CA" dirty="0"/>
          </a:p>
        </p:txBody>
      </p:sp>
      <p:sp>
        <p:nvSpPr>
          <p:cNvPr id="3" name="Text Placeholder 2">
            <a:extLst>
              <a:ext uri="{FF2B5EF4-FFF2-40B4-BE49-F238E27FC236}">
                <a16:creationId xmlns:a16="http://schemas.microsoft.com/office/drawing/2014/main" id="{7C80EA7D-E5F3-BA20-E2CA-FA11FB808038}"/>
              </a:ext>
            </a:extLst>
          </p:cNvPr>
          <p:cNvSpPr>
            <a:spLocks noGrp="1"/>
          </p:cNvSpPr>
          <p:nvPr>
            <p:ph type="body" sz="quarter" idx="13"/>
          </p:nvPr>
        </p:nvSpPr>
        <p:spPr/>
        <p:txBody>
          <a:bodyPr/>
          <a:lstStyle/>
          <a:p>
            <a:r>
              <a:rPr lang="en-US" dirty="0"/>
              <a:t>Colleges report on their performance across 7 domains, divided into 14 standards</a:t>
            </a:r>
          </a:p>
          <a:p>
            <a:r>
              <a:rPr lang="en-US" dirty="0"/>
              <a:t>Domains = “critical attributes of an excellent health regulator”</a:t>
            </a:r>
          </a:p>
          <a:p>
            <a:r>
              <a:rPr lang="en-CA" dirty="0"/>
              <a:t>Standards = “performance-based activities that a College is expected to achieve” </a:t>
            </a:r>
          </a:p>
        </p:txBody>
      </p:sp>
    </p:spTree>
    <p:extLst>
      <p:ext uri="{BB962C8B-B14F-4D97-AF65-F5344CB8AC3E}">
        <p14:creationId xmlns:p14="http://schemas.microsoft.com/office/powerpoint/2010/main" val="208596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76A1-FB2E-B552-FDBC-7ACC1986A99A}"/>
              </a:ext>
            </a:extLst>
          </p:cNvPr>
          <p:cNvSpPr>
            <a:spLocks noGrp="1"/>
          </p:cNvSpPr>
          <p:nvPr>
            <p:ph type="title"/>
          </p:nvPr>
        </p:nvSpPr>
        <p:spPr/>
        <p:txBody>
          <a:bodyPr>
            <a:normAutofit fontScale="90000"/>
          </a:bodyPr>
          <a:lstStyle/>
          <a:p>
            <a:r>
              <a:rPr lang="en-US" dirty="0"/>
              <a:t>Working with System Partners</a:t>
            </a:r>
            <a:endParaRPr lang="en-CA" dirty="0"/>
          </a:p>
        </p:txBody>
      </p:sp>
      <p:sp>
        <p:nvSpPr>
          <p:cNvPr id="3" name="Text Placeholder 2">
            <a:extLst>
              <a:ext uri="{FF2B5EF4-FFF2-40B4-BE49-F238E27FC236}">
                <a16:creationId xmlns:a16="http://schemas.microsoft.com/office/drawing/2014/main" id="{4E00C726-B12A-31AE-32ED-2AC21925A5A5}"/>
              </a:ext>
            </a:extLst>
          </p:cNvPr>
          <p:cNvSpPr>
            <a:spLocks noGrp="1"/>
          </p:cNvSpPr>
          <p:nvPr>
            <p:ph type="body" sz="quarter" idx="13"/>
          </p:nvPr>
        </p:nvSpPr>
        <p:spPr/>
        <p:txBody>
          <a:bodyPr/>
          <a:lstStyle/>
          <a:p>
            <a:r>
              <a:rPr lang="en-US" dirty="0"/>
              <a:t>Engagement with system partners is a key component of the CPMF</a:t>
            </a:r>
          </a:p>
          <a:p>
            <a:r>
              <a:rPr lang="en-US" dirty="0"/>
              <a:t>Colleges report on: </a:t>
            </a:r>
          </a:p>
          <a:p>
            <a:pPr lvl="1"/>
            <a:r>
              <a:rPr lang="en-US" dirty="0"/>
              <a:t>Active engagement with other health colleges</a:t>
            </a:r>
          </a:p>
          <a:p>
            <a:pPr lvl="1"/>
            <a:r>
              <a:rPr lang="en-US" dirty="0"/>
              <a:t>Cooperative and collaborative relationships</a:t>
            </a:r>
          </a:p>
          <a:p>
            <a:pPr lvl="1"/>
            <a:r>
              <a:rPr lang="en-US" dirty="0"/>
              <a:t>Response to changing public/societal expectations</a:t>
            </a:r>
          </a:p>
          <a:p>
            <a:r>
              <a:rPr lang="en-US" dirty="0"/>
              <a:t>Ministry reports on commendable practices</a:t>
            </a:r>
          </a:p>
        </p:txBody>
      </p:sp>
    </p:spTree>
    <p:extLst>
      <p:ext uri="{BB962C8B-B14F-4D97-AF65-F5344CB8AC3E}">
        <p14:creationId xmlns:p14="http://schemas.microsoft.com/office/powerpoint/2010/main" val="292407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617E-2C93-EA9A-964A-90EE5109833B}"/>
              </a:ext>
            </a:extLst>
          </p:cNvPr>
          <p:cNvSpPr>
            <a:spLocks noGrp="1"/>
          </p:cNvSpPr>
          <p:nvPr>
            <p:ph type="title"/>
          </p:nvPr>
        </p:nvSpPr>
        <p:spPr/>
        <p:txBody>
          <a:bodyPr>
            <a:normAutofit fontScale="90000"/>
          </a:bodyPr>
          <a:lstStyle/>
          <a:p>
            <a:r>
              <a:rPr lang="en-US" dirty="0"/>
              <a:t>For more information</a:t>
            </a:r>
            <a:endParaRPr lang="en-CA" dirty="0"/>
          </a:p>
        </p:txBody>
      </p:sp>
      <p:sp>
        <p:nvSpPr>
          <p:cNvPr id="3" name="Text Placeholder 2">
            <a:extLst>
              <a:ext uri="{FF2B5EF4-FFF2-40B4-BE49-F238E27FC236}">
                <a16:creationId xmlns:a16="http://schemas.microsoft.com/office/drawing/2014/main" id="{CE27C36A-8B87-6A56-9C29-BA5A2A2E9B3D}"/>
              </a:ext>
            </a:extLst>
          </p:cNvPr>
          <p:cNvSpPr>
            <a:spLocks noGrp="1"/>
          </p:cNvSpPr>
          <p:nvPr>
            <p:ph type="body" sz="quarter" idx="13"/>
          </p:nvPr>
        </p:nvSpPr>
        <p:spPr/>
        <p:txBody>
          <a:bodyPr/>
          <a:lstStyle/>
          <a:p>
            <a:r>
              <a:rPr lang="en-US" dirty="0"/>
              <a:t>See: </a:t>
            </a:r>
            <a:r>
              <a:rPr lang="en-US" dirty="0">
                <a:hlinkClick r:id="rId2"/>
              </a:rPr>
              <a:t>https://www.ontario.ca/document/college-performance-measurement-framework-cpmf</a:t>
            </a:r>
            <a:endParaRPr lang="en-US" dirty="0"/>
          </a:p>
          <a:p>
            <a:r>
              <a:rPr lang="en-US" dirty="0"/>
              <a:t>Each health college publishes its CPMF report on its website</a:t>
            </a:r>
            <a:endParaRPr lang="en-CA" dirty="0"/>
          </a:p>
        </p:txBody>
      </p:sp>
    </p:spTree>
    <p:extLst>
      <p:ext uri="{BB962C8B-B14F-4D97-AF65-F5344CB8AC3E}">
        <p14:creationId xmlns:p14="http://schemas.microsoft.com/office/powerpoint/2010/main" val="136192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19" t="13114" r="819" b="13114"/>
          <a:stretch>
            <a:fillRect/>
          </a:stretch>
        </p:blipFill>
        <p:spPr>
          <a:xfrm flipH="1" flipV="1">
            <a:off x="-649088" y="-1773796"/>
            <a:ext cx="18288000" cy="13716000"/>
          </a:xfrm>
          <a:prstGeom prst="rect">
            <a:avLst/>
          </a:prstGeom>
        </p:spPr>
      </p:pic>
      <p:pic>
        <p:nvPicPr>
          <p:cNvPr id="26" name="Picture 25">
            <a:extLst>
              <a:ext uri="{FF2B5EF4-FFF2-40B4-BE49-F238E27FC236}">
                <a16:creationId xmlns:a16="http://schemas.microsoft.com/office/drawing/2014/main" id="{2D58185D-136E-5DE7-47CA-950A8BF9F946}"/>
              </a:ext>
            </a:extLst>
          </p:cNvPr>
          <p:cNvPicPr>
            <a:picLocks noChangeAspect="1"/>
          </p:cNvPicPr>
          <p:nvPr/>
        </p:nvPicPr>
        <p:blipFill rotWithShape="1">
          <a:blip r:embed="rId3"/>
          <a:srcRect l="82538" t="28559" r="-120" b="2116"/>
          <a:stretch/>
        </p:blipFill>
        <p:spPr>
          <a:xfrm>
            <a:off x="-68955" y="-1714500"/>
            <a:ext cx="4335085" cy="13716000"/>
          </a:xfrm>
          <a:prstGeom prst="rect">
            <a:avLst/>
          </a:prstGeom>
        </p:spPr>
      </p:pic>
      <p:grpSp>
        <p:nvGrpSpPr>
          <p:cNvPr id="3" name="Group 3"/>
          <p:cNvGrpSpPr>
            <a:grpSpLocks noChangeAspect="1"/>
          </p:cNvGrpSpPr>
          <p:nvPr/>
        </p:nvGrpSpPr>
        <p:grpSpPr>
          <a:xfrm>
            <a:off x="9680703" y="-1714500"/>
            <a:ext cx="8607299" cy="13716000"/>
            <a:chOff x="-2793" y="0"/>
            <a:chExt cx="6455315" cy="10286746"/>
          </a:xfrm>
        </p:grpSpPr>
        <p:sp>
          <p:nvSpPr>
            <p:cNvPr id="4" name="Freeform 4"/>
            <p:cNvSpPr/>
            <p:nvPr/>
          </p:nvSpPr>
          <p:spPr>
            <a:xfrm>
              <a:off x="-2793" y="0"/>
              <a:ext cx="6455315" cy="10286746"/>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4"/>
              <a:stretch>
                <a:fillRect l="10" t="-12789" r="-33329" b="-12787"/>
              </a:stretch>
            </a:blipFill>
          </p:spPr>
          <p:txBody>
            <a:bodyPr/>
            <a:lstStyle/>
            <a:p>
              <a:endParaRPr lang="en-CA"/>
            </a:p>
          </p:txBody>
        </p:sp>
      </p:grpSp>
      <p:sp>
        <p:nvSpPr>
          <p:cNvPr id="7" name="TextBox 7"/>
          <p:cNvSpPr txBox="1"/>
          <p:nvPr/>
        </p:nvSpPr>
        <p:spPr>
          <a:xfrm rot="826432">
            <a:off x="-16712681" y="-4791124"/>
            <a:ext cx="3086100" cy="3158431"/>
          </a:xfrm>
          <a:prstGeom prst="rect">
            <a:avLst/>
          </a:prstGeom>
        </p:spPr>
        <p:txBody>
          <a:bodyPr lIns="50800" tIns="50800" rIns="50800" bIns="50800" rtlCol="0" anchor="ctr"/>
          <a:lstStyle/>
          <a:p>
            <a:pPr algn="ctr">
              <a:lnSpc>
                <a:spcPts val="2860"/>
              </a:lnSpc>
            </a:pPr>
            <a:endParaRPr sz="2400"/>
          </a:p>
        </p:txBody>
      </p:sp>
      <p:grpSp>
        <p:nvGrpSpPr>
          <p:cNvPr id="8" name="Group 8"/>
          <p:cNvGrpSpPr/>
          <p:nvPr/>
        </p:nvGrpSpPr>
        <p:grpSpPr>
          <a:xfrm rot="619500">
            <a:off x="10242013" y="3674002"/>
            <a:ext cx="391044" cy="8482349"/>
            <a:chOff x="0" y="0"/>
            <a:chExt cx="102991" cy="2234034"/>
          </a:xfrm>
        </p:grpSpPr>
        <p:sp>
          <p:nvSpPr>
            <p:cNvPr id="9" name="Freeform 9"/>
            <p:cNvSpPr/>
            <p:nvPr/>
          </p:nvSpPr>
          <p:spPr>
            <a:xfrm>
              <a:off x="0" y="0"/>
              <a:ext cx="102991" cy="2234034"/>
            </a:xfrm>
            <a:custGeom>
              <a:avLst/>
              <a:gdLst/>
              <a:ahLst/>
              <a:cxnLst/>
              <a:rect l="l" t="t" r="r" b="b"/>
              <a:pathLst>
                <a:path w="102991" h="2234034">
                  <a:moveTo>
                    <a:pt x="0" y="0"/>
                  </a:moveTo>
                  <a:lnTo>
                    <a:pt x="102991" y="0"/>
                  </a:lnTo>
                  <a:lnTo>
                    <a:pt x="102991" y="2234034"/>
                  </a:lnTo>
                  <a:lnTo>
                    <a:pt x="0" y="2234034"/>
                  </a:lnTo>
                  <a:close/>
                </a:path>
              </a:pathLst>
            </a:custGeom>
            <a:solidFill>
              <a:srgbClr val="121212"/>
            </a:solidFill>
          </p:spPr>
          <p:txBody>
            <a:bodyPr/>
            <a:lstStyle/>
            <a:p>
              <a:endParaRPr lang="en-CA"/>
            </a:p>
          </p:txBody>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860"/>
                </a:lnSpc>
              </a:pPr>
              <a:endParaRPr sz="2400"/>
            </a:p>
          </p:txBody>
        </p:sp>
      </p:grpSp>
      <p:grpSp>
        <p:nvGrpSpPr>
          <p:cNvPr id="11" name="Group 11"/>
          <p:cNvGrpSpPr/>
          <p:nvPr/>
        </p:nvGrpSpPr>
        <p:grpSpPr>
          <a:xfrm rot="773821">
            <a:off x="3400071" y="-1812558"/>
            <a:ext cx="264892" cy="5416764"/>
            <a:chOff x="0" y="0"/>
            <a:chExt cx="82656" cy="2234034"/>
          </a:xfrm>
        </p:grpSpPr>
        <p:sp>
          <p:nvSpPr>
            <p:cNvPr id="12" name="Freeform 12"/>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919E9E"/>
            </a:solidFill>
          </p:spPr>
          <p:txBody>
            <a:bodyPr/>
            <a:lstStyle/>
            <a:p>
              <a:endParaRPr lang="en-CA"/>
            </a:p>
          </p:txBody>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860"/>
                </a:lnSpc>
              </a:pPr>
              <a:endParaRPr sz="2400"/>
            </a:p>
          </p:txBody>
        </p:sp>
      </p:grpSp>
      <p:sp>
        <p:nvSpPr>
          <p:cNvPr id="18" name="Freeform 18"/>
          <p:cNvSpPr/>
          <p:nvPr/>
        </p:nvSpPr>
        <p:spPr>
          <a:xfrm>
            <a:off x="5403503" y="832964"/>
            <a:ext cx="3971975" cy="1731069"/>
          </a:xfrm>
          <a:custGeom>
            <a:avLst/>
            <a:gdLst/>
            <a:ahLst/>
            <a:cxnLst/>
            <a:rect l="l" t="t" r="r" b="b"/>
            <a:pathLst>
              <a:path w="2978981" h="1298302">
                <a:moveTo>
                  <a:pt x="0" y="0"/>
                </a:moveTo>
                <a:lnTo>
                  <a:pt x="2978981" y="0"/>
                </a:lnTo>
                <a:lnTo>
                  <a:pt x="2978981" y="1298303"/>
                </a:lnTo>
                <a:lnTo>
                  <a:pt x="0" y="1298303"/>
                </a:lnTo>
                <a:lnTo>
                  <a:pt x="0" y="0"/>
                </a:lnTo>
                <a:close/>
              </a:path>
            </a:pathLst>
          </a:custGeom>
          <a:blipFill>
            <a:blip r:embed="rId5"/>
            <a:stretch>
              <a:fillRect/>
            </a:stretch>
          </a:blipFill>
        </p:spPr>
        <p:txBody>
          <a:bodyPr/>
          <a:lstStyle/>
          <a:p>
            <a:endParaRPr lang="en-CA"/>
          </a:p>
        </p:txBody>
      </p:sp>
      <p:sp>
        <p:nvSpPr>
          <p:cNvPr id="19" name="TextBox 19"/>
          <p:cNvSpPr txBox="1"/>
          <p:nvPr/>
        </p:nvSpPr>
        <p:spPr>
          <a:xfrm>
            <a:off x="4461808" y="2982761"/>
            <a:ext cx="5435861" cy="902235"/>
          </a:xfrm>
          <a:prstGeom prst="rect">
            <a:avLst/>
          </a:prstGeom>
        </p:spPr>
        <p:txBody>
          <a:bodyPr lIns="0" tIns="0" rIns="0" bIns="0" rtlCol="0" anchor="t">
            <a:spAutoFit/>
          </a:bodyPr>
          <a:lstStyle/>
          <a:p>
            <a:pPr algn="ctr">
              <a:lnSpc>
                <a:spcPts val="7601"/>
              </a:lnSpc>
            </a:pPr>
            <a:r>
              <a:rPr lang="en-US" sz="5867" spc="883" dirty="0">
                <a:solidFill>
                  <a:srgbClr val="6800A2"/>
                </a:solidFill>
              </a:rPr>
              <a:t>THANK YOU</a:t>
            </a:r>
          </a:p>
        </p:txBody>
      </p:sp>
      <p:sp>
        <p:nvSpPr>
          <p:cNvPr id="23" name="TextBox 23"/>
          <p:cNvSpPr txBox="1"/>
          <p:nvPr/>
        </p:nvSpPr>
        <p:spPr>
          <a:xfrm>
            <a:off x="3914353" y="6071007"/>
            <a:ext cx="5461125" cy="863954"/>
          </a:xfrm>
          <a:prstGeom prst="rect">
            <a:avLst/>
          </a:prstGeom>
        </p:spPr>
        <p:txBody>
          <a:bodyPr wrap="square" lIns="0" tIns="0" rIns="0" bIns="0" rtlCol="0" anchor="t">
            <a:spAutoFit/>
          </a:bodyPr>
          <a:lstStyle/>
          <a:p>
            <a:pPr>
              <a:lnSpc>
                <a:spcPts val="3468"/>
              </a:lnSpc>
            </a:pPr>
            <a:r>
              <a:rPr lang="en-US" sz="2477" dirty="0">
                <a:solidFill>
                  <a:srgbClr val="121212"/>
                </a:solidFill>
                <a:latin typeface="Montserrat"/>
              </a:rPr>
              <a:t>(416) 583-2549</a:t>
            </a:r>
          </a:p>
          <a:p>
            <a:pPr>
              <a:lnSpc>
                <a:spcPts val="3468"/>
              </a:lnSpc>
            </a:pPr>
            <a:r>
              <a:rPr lang="en-US" sz="2477" dirty="0">
                <a:solidFill>
                  <a:srgbClr val="121212"/>
                </a:solidFill>
                <a:latin typeface="Montserrat"/>
                <a:hlinkClick r:id="rId6"/>
              </a:rPr>
              <a:t>erichler@sml-law.com</a:t>
            </a:r>
            <a:r>
              <a:rPr lang="en-US" sz="2477" dirty="0">
                <a:solidFill>
                  <a:srgbClr val="121212"/>
                </a:solidFill>
                <a:latin typeface="Montserrat"/>
              </a:rPr>
              <a:t> </a:t>
            </a:r>
          </a:p>
        </p:txBody>
      </p:sp>
      <p:sp>
        <p:nvSpPr>
          <p:cNvPr id="24" name="TextBox 24"/>
          <p:cNvSpPr txBox="1"/>
          <p:nvPr/>
        </p:nvSpPr>
        <p:spPr>
          <a:xfrm>
            <a:off x="3898489" y="5368191"/>
            <a:ext cx="5857379" cy="452432"/>
          </a:xfrm>
          <a:prstGeom prst="rect">
            <a:avLst/>
          </a:prstGeom>
        </p:spPr>
        <p:txBody>
          <a:bodyPr lIns="0" tIns="0" rIns="0" bIns="0" rtlCol="0" anchor="t">
            <a:spAutoFit/>
          </a:bodyPr>
          <a:lstStyle/>
          <a:p>
            <a:pPr>
              <a:lnSpc>
                <a:spcPts val="3841"/>
              </a:lnSpc>
            </a:pPr>
            <a:r>
              <a:rPr lang="en-US" sz="2744" dirty="0">
                <a:solidFill>
                  <a:srgbClr val="121212"/>
                </a:solidFill>
                <a:latin typeface="Montserrat Light Bold"/>
              </a:rPr>
              <a:t>Erica Richler</a:t>
            </a:r>
          </a:p>
        </p:txBody>
      </p:sp>
      <p:sp>
        <p:nvSpPr>
          <p:cNvPr id="5" name="TextBox 4">
            <a:extLst>
              <a:ext uri="{FF2B5EF4-FFF2-40B4-BE49-F238E27FC236}">
                <a16:creationId xmlns:a16="http://schemas.microsoft.com/office/drawing/2014/main" id="{FFF1E078-90C7-C81D-38F1-4B8788B2199D}"/>
              </a:ext>
            </a:extLst>
          </p:cNvPr>
          <p:cNvSpPr txBox="1"/>
          <p:nvPr/>
        </p:nvSpPr>
        <p:spPr>
          <a:xfrm>
            <a:off x="1523946" y="10215450"/>
            <a:ext cx="8148749" cy="1200329"/>
          </a:xfrm>
          <a:prstGeom prst="rect">
            <a:avLst/>
          </a:prstGeom>
          <a:noFill/>
        </p:spPr>
        <p:txBody>
          <a:bodyPr wrap="square" rtlCol="0">
            <a:spAutoFit/>
          </a:bodyPr>
          <a:lstStyle/>
          <a:p>
            <a:pPr algn="ctr"/>
            <a:r>
              <a:rPr lang="en-US" sz="2400" dirty="0"/>
              <a:t>2308-401 Bay Street, Toronto</a:t>
            </a:r>
          </a:p>
          <a:p>
            <a:pPr algn="ctr"/>
            <a:r>
              <a:rPr lang="en-US" sz="2400" dirty="0">
                <a:hlinkClick r:id="rId7"/>
              </a:rPr>
              <a:t>www.sml-law.com</a:t>
            </a:r>
            <a:endParaRPr lang="en-US" sz="2400" dirty="0"/>
          </a:p>
          <a:p>
            <a:pPr algn="ctr"/>
            <a:r>
              <a:rPr lang="en-US" sz="2400" dirty="0"/>
              <a:t>@SMLLawToronto</a:t>
            </a:r>
            <a:endParaRPr lang="en-CA" sz="2400" dirty="0"/>
          </a:p>
        </p:txBody>
      </p:sp>
    </p:spTree>
  </p:cSld>
  <p:clrMapOvr>
    <a:masterClrMapping/>
  </p:clrMapOvr>
</p:sld>
</file>

<file path=ppt/theme/theme1.xml><?xml version="1.0" encoding="utf-8"?>
<a:theme xmlns:a="http://schemas.openxmlformats.org/drawingml/2006/main" name="TITLE">
  <a:themeElements>
    <a:clrScheme name="Custom 5">
      <a:dk1>
        <a:sysClr val="windowText" lastClr="000000"/>
      </a:dk1>
      <a:lt1>
        <a:srgbClr val="FFFFFF"/>
      </a:lt1>
      <a:dk2>
        <a:srgbClr val="5B6F6E"/>
      </a:dk2>
      <a:lt2>
        <a:srgbClr val="FFFFFF"/>
      </a:lt2>
      <a:accent1>
        <a:srgbClr val="6800A2"/>
      </a:accent1>
      <a:accent2>
        <a:srgbClr val="5B6F6E"/>
      </a:accent2>
      <a:accent3>
        <a:srgbClr val="919E9E"/>
      </a:accent3>
      <a:accent4>
        <a:srgbClr val="FFFFFF"/>
      </a:accent4>
      <a:accent5>
        <a:srgbClr val="5B6F6E"/>
      </a:accent5>
      <a:accent6>
        <a:srgbClr val="6800A2"/>
      </a:accent6>
      <a:hlink>
        <a:srgbClr val="6800A2"/>
      </a:hlink>
      <a:folHlink>
        <a:srgbClr val="919E9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41F4777-157A-483E-A530-5C1898262852}" vid="{07E0B2C1-55BE-47AF-BC57-075A23860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SML Template as of August 2023 (widescreen version)</Template>
  <TotalTime>86</TotalTime>
  <Words>336</Words>
  <Application>Microsoft Office PowerPoint</Application>
  <PresentationFormat>Custom</PresentationFormat>
  <Paragraphs>32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Montserrat Light Bold</vt:lpstr>
      <vt:lpstr>Montserrat</vt:lpstr>
      <vt:lpstr>Arial</vt:lpstr>
      <vt:lpstr>Calibri</vt:lpstr>
      <vt:lpstr>TITLE</vt:lpstr>
      <vt:lpstr>SOAR Annual Conference  Accountability and Performance Measurement: The CPMF Example</vt:lpstr>
      <vt:lpstr>Performance Measurement: Why?</vt:lpstr>
      <vt:lpstr>What is the CPMF?</vt:lpstr>
      <vt:lpstr>What is the CPMF?</vt:lpstr>
      <vt:lpstr>Working with System Partners</vt:lpstr>
      <vt:lpstr>For 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SOAR Annual Conference  Accountability and Performance Measurement: The CPMF Example</dc:title>
  <dc:creator>Erica Richler</dc:creator>
  <cp:lastModifiedBy>Dan Abrahams</cp:lastModifiedBy>
  <cp:revision>4</cp:revision>
  <dcterms:created xsi:type="dcterms:W3CDTF">2024-10-25T20:44:01Z</dcterms:created>
  <dcterms:modified xsi:type="dcterms:W3CDTF">2024-10-31T01:49:05Z</dcterms:modified>
  <dc:identifier>DAFnDErJMxc</dc:identifier>
</cp:coreProperties>
</file>