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1854" r:id="rId5"/>
    <p:sldId id="1802" r:id="rId6"/>
    <p:sldId id="2249" r:id="rId7"/>
    <p:sldId id="1855" r:id="rId8"/>
    <p:sldId id="225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2CBBFC-69EC-2D0C-0635-EFD3B6B2C722}" name="Danson Barnes" initials="DB" userId="S::dbarnes@enlivenhr.ca::e07df2b1-ed96-44f7-87c7-50aaeacad7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CBB"/>
    <a:srgbClr val="256093"/>
    <a:srgbClr val="E8B60A"/>
    <a:srgbClr val="87A55C"/>
    <a:srgbClr val="3673B0"/>
    <a:srgbClr val="FFFFFF"/>
    <a:srgbClr val="EE1C25"/>
    <a:srgbClr val="ED1D27"/>
    <a:srgbClr val="595959"/>
    <a:srgbClr val="F24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6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99561-1C48-4732-90C4-DADCDC5157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8529245-AA5C-4088-BA25-8245E7CE33BA}">
      <dgm:prSet phldrT="[Text]" custT="1"/>
      <dgm:spPr>
        <a:noFill/>
        <a:ln>
          <a:solidFill>
            <a:srgbClr val="256093"/>
          </a:solidFill>
        </a:ln>
      </dgm:spPr>
      <dgm:t>
        <a:bodyPr/>
        <a:lstStyle/>
        <a:p>
          <a:r>
            <a: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Ongoing Coaching and Feedback</a:t>
          </a:r>
        </a:p>
      </dgm:t>
    </dgm:pt>
    <dgm:pt modelId="{3970D1B6-FF38-42DD-93F0-F96A06B11663}" type="parTrans" cxnId="{132D641F-A941-4C35-84D7-77DF65AFAE7D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081A6-A930-4112-9283-1EDBEFAEE385}" type="sibTrans" cxnId="{132D641F-A941-4C35-84D7-77DF65AFAE7D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EFEB7-7085-4B9E-AABE-1E6752E8CF0D}">
      <dgm:prSet phldrT="[Text]" custT="1"/>
      <dgm:spPr>
        <a:noFill/>
        <a:ln>
          <a:solidFill>
            <a:srgbClr val="48ACBB">
              <a:alpha val="90000"/>
            </a:srgbClr>
          </a:solidFill>
        </a:ln>
      </dgm:spPr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When you want to see continued improvement. </a:t>
          </a:r>
        </a:p>
      </dgm:t>
    </dgm:pt>
    <dgm:pt modelId="{1F65810F-D9BA-45B5-9C4A-1725B24C7DC6}" type="parTrans" cxnId="{EB1DBF40-D25D-4DBE-A276-3098DAB60BB1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DD63D-9351-4C70-8202-1B85ECCBBEC9}" type="sibTrans" cxnId="{EB1DBF40-D25D-4DBE-A276-3098DAB60BB1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D54DA-499F-43A6-A009-8717BE922A8D}">
      <dgm:prSet phldrT="[Text]" custT="1"/>
      <dgm:spPr>
        <a:noFill/>
        <a:ln>
          <a:solidFill>
            <a:srgbClr val="48ACBB">
              <a:alpha val="90000"/>
            </a:srgbClr>
          </a:solidFill>
        </a:ln>
      </dgm:spPr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Coaching on the fly, 2-to-5-minute coaching sessions.</a:t>
          </a:r>
        </a:p>
      </dgm:t>
    </dgm:pt>
    <dgm:pt modelId="{2472C3FC-C1D0-40D2-8EA4-C78A995FB110}" type="parTrans" cxnId="{8BDA83A4-AAA7-4A33-BF50-189327058E94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F94A6-3035-429B-AC36-45D3C61E36C7}" type="sibTrans" cxnId="{8BDA83A4-AAA7-4A33-BF50-189327058E94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76E4A-1B15-47F8-B403-2A3BF45A78BC}">
      <dgm:prSet phldrT="[Text]" custT="1"/>
      <dgm:spPr>
        <a:noFill/>
        <a:ln>
          <a:solidFill>
            <a:srgbClr val="256093"/>
          </a:solidFill>
        </a:ln>
      </dgm:spPr>
      <dgm:t>
        <a:bodyPr/>
        <a:lstStyle/>
        <a:p>
          <a:r>
            <a: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Performance Management </a:t>
          </a:r>
        </a:p>
      </dgm:t>
    </dgm:pt>
    <dgm:pt modelId="{8C817357-099A-4F33-B961-3CF09C44DE05}" type="parTrans" cxnId="{A6361280-F175-44CE-A8B0-91FA99FAA990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9641A-FBAA-4A69-B071-73639593B58A}" type="sibTrans" cxnId="{A6361280-F175-44CE-A8B0-91FA99FAA990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FFBB1-29B4-4CAD-A39D-86203AB71242}">
      <dgm:prSet phldrT="[Text]" custT="1"/>
      <dgm:spPr>
        <a:noFill/>
        <a:ln>
          <a:solidFill>
            <a:srgbClr val="48ACBB">
              <a:alpha val="90000"/>
            </a:srgbClr>
          </a:solidFill>
        </a:ln>
      </dgm:spPr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When you have coached someone, and you haven’t seen improvement.</a:t>
          </a:r>
        </a:p>
      </dgm:t>
    </dgm:pt>
    <dgm:pt modelId="{61899326-8C7F-47DB-AAD1-1B9834462D2F}" type="parTrans" cxnId="{D5B351C7-B655-47D6-BAEF-1D416A44428E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D11DA-8E0B-4AB9-80FD-0DF5B32DEB5E}" type="sibTrans" cxnId="{D5B351C7-B655-47D6-BAEF-1D416A44428E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E3945-82A6-4AF1-8F9F-AD92A75CB22A}">
      <dgm:prSet phldrT="[Text]" custT="1"/>
      <dgm:spPr>
        <a:noFill/>
        <a:ln>
          <a:solidFill>
            <a:srgbClr val="48ACBB">
              <a:alpha val="90000"/>
            </a:srgbClr>
          </a:solidFill>
        </a:ln>
      </dgm:spPr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Next step after coaching has been unsuccessful.</a:t>
          </a:r>
        </a:p>
      </dgm:t>
    </dgm:pt>
    <dgm:pt modelId="{21273561-02EA-457C-AB6E-98F409CE87F9}" type="parTrans" cxnId="{890EF816-1F6E-4167-A3B4-8B8FA537E06F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21C7F-9418-463B-9EC1-31306E754AFA}" type="sibTrans" cxnId="{890EF816-1F6E-4167-A3B4-8B8FA537E06F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1A010-8B7E-46D5-95B5-59C968C12FB9}">
      <dgm:prSet phldrT="[Text]" custT="1"/>
      <dgm:spPr>
        <a:noFill/>
        <a:ln>
          <a:solidFill>
            <a:srgbClr val="256093"/>
          </a:solidFill>
        </a:ln>
      </dgm:spPr>
      <dgm:t>
        <a:bodyPr/>
        <a:lstStyle/>
        <a:p>
          <a:r>
            <a: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Annual Assessment</a:t>
          </a:r>
        </a:p>
      </dgm:t>
    </dgm:pt>
    <dgm:pt modelId="{7B52A0D1-2A47-4803-BBBF-960E1A2EF9AD}" type="parTrans" cxnId="{7187430B-1AA7-4ED0-A2B6-6804AF9B02D3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271FD-6BE9-4312-805B-ECDC9E7E39E0}" type="sibTrans" cxnId="{7187430B-1AA7-4ED0-A2B6-6804AF9B02D3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7A08A-66CC-4462-9FA9-2BAA9929E865}">
      <dgm:prSet phldrT="[Text]" custT="1"/>
      <dgm:spPr>
        <a:noFill/>
        <a:ln>
          <a:solidFill>
            <a:srgbClr val="48ACBB">
              <a:alpha val="90000"/>
            </a:srgbClr>
          </a:solidFill>
        </a:ln>
      </dgm:spPr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Assessing someone’s performance and competency over a year period.</a:t>
          </a:r>
        </a:p>
      </dgm:t>
    </dgm:pt>
    <dgm:pt modelId="{54368630-FA71-428C-A2D0-CCC556AC1607}" type="parTrans" cxnId="{740FEA2A-D81E-4E74-ACF8-B3738D28DC3B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181BA-EA52-436F-AEAA-4692FA151267}" type="sibTrans" cxnId="{740FEA2A-D81E-4E74-ACF8-B3738D28DC3B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30460-C34C-4557-BC34-FD9773CFFFEA}">
      <dgm:prSet phldrT="[Text]" custT="1"/>
      <dgm:spPr>
        <a:noFill/>
        <a:ln>
          <a:solidFill>
            <a:srgbClr val="48ACBB">
              <a:alpha val="90000"/>
            </a:srgbClr>
          </a:solidFill>
        </a:ln>
      </dgm:spPr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Should incorporate elements of coaching and feedback and performance management if appropriate.</a:t>
          </a:r>
        </a:p>
      </dgm:t>
    </dgm:pt>
    <dgm:pt modelId="{F5DFC32D-C998-4CB7-9DCD-E1850E9C1873}" type="parTrans" cxnId="{52808C4B-DDE5-4FB9-9FAE-2C536718D9A0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AC718-B0D6-409F-BD0D-DB1EF12A6D8A}" type="sibTrans" cxnId="{52808C4B-DDE5-4FB9-9FAE-2C536718D9A0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57429-7F41-4D60-8E66-E8486892E740}">
      <dgm:prSet phldrT="[Text]" custT="1"/>
      <dgm:spPr>
        <a:noFill/>
        <a:ln>
          <a:solidFill>
            <a:srgbClr val="48ACBB">
              <a:alpha val="90000"/>
            </a:srgbClr>
          </a:solidFill>
        </a:ln>
      </dgm:spPr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No surprises.</a:t>
          </a:r>
        </a:p>
      </dgm:t>
    </dgm:pt>
    <dgm:pt modelId="{5AF0313A-6AB6-4118-9EF2-D2B270D9841E}" type="parTrans" cxnId="{CDDFF936-C16C-4292-8905-ACA4DD6566C5}">
      <dgm:prSet/>
      <dgm:spPr/>
      <dgm:t>
        <a:bodyPr/>
        <a:lstStyle/>
        <a:p>
          <a:endParaRPr lang="en-CA"/>
        </a:p>
      </dgm:t>
    </dgm:pt>
    <dgm:pt modelId="{753AD968-7219-4024-BFEB-712EFE3DAC65}" type="sibTrans" cxnId="{CDDFF936-C16C-4292-8905-ACA4DD6566C5}">
      <dgm:prSet/>
      <dgm:spPr/>
      <dgm:t>
        <a:bodyPr/>
        <a:lstStyle/>
        <a:p>
          <a:endParaRPr lang="en-CA"/>
        </a:p>
      </dgm:t>
    </dgm:pt>
    <dgm:pt modelId="{DED370D9-8206-4DC1-8E83-F9D5CCC4D3E2}" type="pres">
      <dgm:prSet presAssocID="{75799561-1C48-4732-90C4-DADCDC515793}" presName="Name0" presStyleCnt="0">
        <dgm:presLayoutVars>
          <dgm:dir/>
          <dgm:animLvl val="lvl"/>
          <dgm:resizeHandles val="exact"/>
        </dgm:presLayoutVars>
      </dgm:prSet>
      <dgm:spPr/>
    </dgm:pt>
    <dgm:pt modelId="{F436DAAF-A69E-403C-BC74-ADE38860F4A2}" type="pres">
      <dgm:prSet presAssocID="{D8529245-AA5C-4088-BA25-8245E7CE33BA}" presName="linNode" presStyleCnt="0"/>
      <dgm:spPr/>
    </dgm:pt>
    <dgm:pt modelId="{DD37D6CA-A4C4-44AD-B5EF-DEC77220C399}" type="pres">
      <dgm:prSet presAssocID="{D8529245-AA5C-4088-BA25-8245E7CE33B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6CAEBF3-D9B3-4B12-A303-7820067D9DA0}" type="pres">
      <dgm:prSet presAssocID="{D8529245-AA5C-4088-BA25-8245E7CE33BA}" presName="descendantText" presStyleLbl="alignAccFollowNode1" presStyleIdx="0" presStyleCnt="3">
        <dgm:presLayoutVars>
          <dgm:bulletEnabled val="1"/>
        </dgm:presLayoutVars>
      </dgm:prSet>
      <dgm:spPr/>
    </dgm:pt>
    <dgm:pt modelId="{FF75FCCD-C4DF-4736-8BBF-81302FDAA5A5}" type="pres">
      <dgm:prSet presAssocID="{150081A6-A930-4112-9283-1EDBEFAEE385}" presName="sp" presStyleCnt="0"/>
      <dgm:spPr/>
    </dgm:pt>
    <dgm:pt modelId="{02185453-DD9F-4903-AC2B-FCAF4BD2530B}" type="pres">
      <dgm:prSet presAssocID="{31476E4A-1B15-47F8-B403-2A3BF45A78BC}" presName="linNode" presStyleCnt="0"/>
      <dgm:spPr/>
    </dgm:pt>
    <dgm:pt modelId="{C9474D14-766A-453B-BE2D-D108090CCAFB}" type="pres">
      <dgm:prSet presAssocID="{31476E4A-1B15-47F8-B403-2A3BF45A78B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4DA145A-9CDA-49F9-BF0C-6C0F1D084D2B}" type="pres">
      <dgm:prSet presAssocID="{31476E4A-1B15-47F8-B403-2A3BF45A78BC}" presName="descendantText" presStyleLbl="alignAccFollowNode1" presStyleIdx="1" presStyleCnt="3">
        <dgm:presLayoutVars>
          <dgm:bulletEnabled val="1"/>
        </dgm:presLayoutVars>
      </dgm:prSet>
      <dgm:spPr/>
    </dgm:pt>
    <dgm:pt modelId="{983FDAF0-C3BA-4416-9F63-0C2C1C39E49B}" type="pres">
      <dgm:prSet presAssocID="{CDB9641A-FBAA-4A69-B071-73639593B58A}" presName="sp" presStyleCnt="0"/>
      <dgm:spPr/>
    </dgm:pt>
    <dgm:pt modelId="{F1EE6C97-B7CB-4C88-9C66-4A12A1D8BFFD}" type="pres">
      <dgm:prSet presAssocID="{DFF1A010-8B7E-46D5-95B5-59C968C12FB9}" presName="linNode" presStyleCnt="0"/>
      <dgm:spPr/>
    </dgm:pt>
    <dgm:pt modelId="{58BA6D08-E098-45B3-840C-E01E25472AAC}" type="pres">
      <dgm:prSet presAssocID="{DFF1A010-8B7E-46D5-95B5-59C968C12FB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5E98275-28D4-47FF-A3B0-0357056A7B95}" type="pres">
      <dgm:prSet presAssocID="{DFF1A010-8B7E-46D5-95B5-59C968C12FB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BC5101-6F26-4BDD-810B-6970FE9CC98B}" type="presOf" srcId="{75799561-1C48-4732-90C4-DADCDC515793}" destId="{DED370D9-8206-4DC1-8E83-F9D5CCC4D3E2}" srcOrd="0" destOrd="0" presId="urn:microsoft.com/office/officeart/2005/8/layout/vList5"/>
    <dgm:cxn modelId="{7187430B-1AA7-4ED0-A2B6-6804AF9B02D3}" srcId="{75799561-1C48-4732-90C4-DADCDC515793}" destId="{DFF1A010-8B7E-46D5-95B5-59C968C12FB9}" srcOrd="2" destOrd="0" parTransId="{7B52A0D1-2A47-4803-BBBF-960E1A2EF9AD}" sibTransId="{D70271FD-6BE9-4312-805B-ECDC9E7E39E0}"/>
    <dgm:cxn modelId="{890EF816-1F6E-4167-A3B4-8B8FA537E06F}" srcId="{31476E4A-1B15-47F8-B403-2A3BF45A78BC}" destId="{BC1E3945-82A6-4AF1-8F9F-AD92A75CB22A}" srcOrd="1" destOrd="0" parTransId="{21273561-02EA-457C-AB6E-98F409CE87F9}" sibTransId="{7A421C7F-9418-463B-9EC1-31306E754AFA}"/>
    <dgm:cxn modelId="{132D641F-A941-4C35-84D7-77DF65AFAE7D}" srcId="{75799561-1C48-4732-90C4-DADCDC515793}" destId="{D8529245-AA5C-4088-BA25-8245E7CE33BA}" srcOrd="0" destOrd="0" parTransId="{3970D1B6-FF38-42DD-93F0-F96A06B11663}" sibTransId="{150081A6-A930-4112-9283-1EDBEFAEE385}"/>
    <dgm:cxn modelId="{740FEA2A-D81E-4E74-ACF8-B3738D28DC3B}" srcId="{DFF1A010-8B7E-46D5-95B5-59C968C12FB9}" destId="{A357A08A-66CC-4462-9FA9-2BAA9929E865}" srcOrd="0" destOrd="0" parTransId="{54368630-FA71-428C-A2D0-CCC556AC1607}" sibTransId="{346181BA-EA52-436F-AEAA-4692FA151267}"/>
    <dgm:cxn modelId="{CDDFF936-C16C-4292-8905-ACA4DD6566C5}" srcId="{DFF1A010-8B7E-46D5-95B5-59C968C12FB9}" destId="{26157429-7F41-4D60-8E66-E8486892E740}" srcOrd="2" destOrd="0" parTransId="{5AF0313A-6AB6-4118-9EF2-D2B270D9841E}" sibTransId="{753AD968-7219-4024-BFEB-712EFE3DAC65}"/>
    <dgm:cxn modelId="{EB1DBF40-D25D-4DBE-A276-3098DAB60BB1}" srcId="{D8529245-AA5C-4088-BA25-8245E7CE33BA}" destId="{EE1EFEB7-7085-4B9E-AABE-1E6752E8CF0D}" srcOrd="0" destOrd="0" parTransId="{1F65810F-D9BA-45B5-9C4A-1725B24C7DC6}" sibTransId="{F0CDD63D-9351-4C70-8202-1B85ECCBBEC9}"/>
    <dgm:cxn modelId="{C4ABAF61-64BE-466A-8ADB-F38A68219271}" type="presOf" srcId="{31476E4A-1B15-47F8-B403-2A3BF45A78BC}" destId="{C9474D14-766A-453B-BE2D-D108090CCAFB}" srcOrd="0" destOrd="0" presId="urn:microsoft.com/office/officeart/2005/8/layout/vList5"/>
    <dgm:cxn modelId="{54794167-CE5D-489C-9535-DB383DEF0A1E}" type="presOf" srcId="{896FFBB1-29B4-4CAD-A39D-86203AB71242}" destId="{E4DA145A-9CDA-49F9-BF0C-6C0F1D084D2B}" srcOrd="0" destOrd="0" presId="urn:microsoft.com/office/officeart/2005/8/layout/vList5"/>
    <dgm:cxn modelId="{52808C4B-DDE5-4FB9-9FAE-2C536718D9A0}" srcId="{DFF1A010-8B7E-46D5-95B5-59C968C12FB9}" destId="{8DE30460-C34C-4557-BC34-FD9773CFFFEA}" srcOrd="1" destOrd="0" parTransId="{F5DFC32D-C998-4CB7-9DCD-E1850E9C1873}" sibTransId="{4CDAC718-B0D6-409F-BD0D-DB1EF12A6D8A}"/>
    <dgm:cxn modelId="{C1553D52-A530-4EB8-9829-243D69D5BA40}" type="presOf" srcId="{A357A08A-66CC-4462-9FA9-2BAA9929E865}" destId="{35E98275-28D4-47FF-A3B0-0357056A7B95}" srcOrd="0" destOrd="0" presId="urn:microsoft.com/office/officeart/2005/8/layout/vList5"/>
    <dgm:cxn modelId="{C230F176-442D-4102-82CC-AC6B17405ACF}" type="presOf" srcId="{DFF1A010-8B7E-46D5-95B5-59C968C12FB9}" destId="{58BA6D08-E098-45B3-840C-E01E25472AAC}" srcOrd="0" destOrd="0" presId="urn:microsoft.com/office/officeart/2005/8/layout/vList5"/>
    <dgm:cxn modelId="{6E73AE57-6579-487D-BC2D-C2E27F148674}" type="presOf" srcId="{D8529245-AA5C-4088-BA25-8245E7CE33BA}" destId="{DD37D6CA-A4C4-44AD-B5EF-DEC77220C399}" srcOrd="0" destOrd="0" presId="urn:microsoft.com/office/officeart/2005/8/layout/vList5"/>
    <dgm:cxn modelId="{A6361280-F175-44CE-A8B0-91FA99FAA990}" srcId="{75799561-1C48-4732-90C4-DADCDC515793}" destId="{31476E4A-1B15-47F8-B403-2A3BF45A78BC}" srcOrd="1" destOrd="0" parTransId="{8C817357-099A-4F33-B961-3CF09C44DE05}" sibTransId="{CDB9641A-FBAA-4A69-B071-73639593B58A}"/>
    <dgm:cxn modelId="{A7EADA93-BC67-43C2-B672-3D36773BC6FE}" type="presOf" srcId="{EE1EFEB7-7085-4B9E-AABE-1E6752E8CF0D}" destId="{D6CAEBF3-D9B3-4B12-A303-7820067D9DA0}" srcOrd="0" destOrd="0" presId="urn:microsoft.com/office/officeart/2005/8/layout/vList5"/>
    <dgm:cxn modelId="{8BDA83A4-AAA7-4A33-BF50-189327058E94}" srcId="{D8529245-AA5C-4088-BA25-8245E7CE33BA}" destId="{3F3D54DA-499F-43A6-A009-8717BE922A8D}" srcOrd="1" destOrd="0" parTransId="{2472C3FC-C1D0-40D2-8EA4-C78A995FB110}" sibTransId="{3CAF94A6-3035-429B-AC36-45D3C61E36C7}"/>
    <dgm:cxn modelId="{4882D7A4-79B0-4BAD-9A08-CDD11500076C}" type="presOf" srcId="{26157429-7F41-4D60-8E66-E8486892E740}" destId="{35E98275-28D4-47FF-A3B0-0357056A7B95}" srcOrd="0" destOrd="2" presId="urn:microsoft.com/office/officeart/2005/8/layout/vList5"/>
    <dgm:cxn modelId="{CCB792AD-929C-4D77-9238-0B3A307C2662}" type="presOf" srcId="{3F3D54DA-499F-43A6-A009-8717BE922A8D}" destId="{D6CAEBF3-D9B3-4B12-A303-7820067D9DA0}" srcOrd="0" destOrd="1" presId="urn:microsoft.com/office/officeart/2005/8/layout/vList5"/>
    <dgm:cxn modelId="{FD8D86BF-5E78-458D-BEB4-F4889293E9BF}" type="presOf" srcId="{8DE30460-C34C-4557-BC34-FD9773CFFFEA}" destId="{35E98275-28D4-47FF-A3B0-0357056A7B95}" srcOrd="0" destOrd="1" presId="urn:microsoft.com/office/officeart/2005/8/layout/vList5"/>
    <dgm:cxn modelId="{D5B351C7-B655-47D6-BAEF-1D416A44428E}" srcId="{31476E4A-1B15-47F8-B403-2A3BF45A78BC}" destId="{896FFBB1-29B4-4CAD-A39D-86203AB71242}" srcOrd="0" destOrd="0" parTransId="{61899326-8C7F-47DB-AAD1-1B9834462D2F}" sibTransId="{28BD11DA-8E0B-4AB9-80FD-0DF5B32DEB5E}"/>
    <dgm:cxn modelId="{5B9AB4E8-863B-4AA5-A590-0841449D0911}" type="presOf" srcId="{BC1E3945-82A6-4AF1-8F9F-AD92A75CB22A}" destId="{E4DA145A-9CDA-49F9-BF0C-6C0F1D084D2B}" srcOrd="0" destOrd="1" presId="urn:microsoft.com/office/officeart/2005/8/layout/vList5"/>
    <dgm:cxn modelId="{81AD32E9-4F65-4282-A15F-7315C9BAC352}" type="presParOf" srcId="{DED370D9-8206-4DC1-8E83-F9D5CCC4D3E2}" destId="{F436DAAF-A69E-403C-BC74-ADE38860F4A2}" srcOrd="0" destOrd="0" presId="urn:microsoft.com/office/officeart/2005/8/layout/vList5"/>
    <dgm:cxn modelId="{7DEC9A71-908F-475E-9875-7C412F3C82F8}" type="presParOf" srcId="{F436DAAF-A69E-403C-BC74-ADE38860F4A2}" destId="{DD37D6CA-A4C4-44AD-B5EF-DEC77220C399}" srcOrd="0" destOrd="0" presId="urn:microsoft.com/office/officeart/2005/8/layout/vList5"/>
    <dgm:cxn modelId="{4D8E09F7-363A-4D2F-A472-4510C07A09CB}" type="presParOf" srcId="{F436DAAF-A69E-403C-BC74-ADE38860F4A2}" destId="{D6CAEBF3-D9B3-4B12-A303-7820067D9DA0}" srcOrd="1" destOrd="0" presId="urn:microsoft.com/office/officeart/2005/8/layout/vList5"/>
    <dgm:cxn modelId="{B9823FA4-E7DE-4A59-8FB9-067C65B5D6E8}" type="presParOf" srcId="{DED370D9-8206-4DC1-8E83-F9D5CCC4D3E2}" destId="{FF75FCCD-C4DF-4736-8BBF-81302FDAA5A5}" srcOrd="1" destOrd="0" presId="urn:microsoft.com/office/officeart/2005/8/layout/vList5"/>
    <dgm:cxn modelId="{671EED6D-F54C-4BD9-87F1-DD417A2945E6}" type="presParOf" srcId="{DED370D9-8206-4DC1-8E83-F9D5CCC4D3E2}" destId="{02185453-DD9F-4903-AC2B-FCAF4BD2530B}" srcOrd="2" destOrd="0" presId="urn:microsoft.com/office/officeart/2005/8/layout/vList5"/>
    <dgm:cxn modelId="{7C7C2A82-9B8D-42C8-BF09-377F4B58DA1B}" type="presParOf" srcId="{02185453-DD9F-4903-AC2B-FCAF4BD2530B}" destId="{C9474D14-766A-453B-BE2D-D108090CCAFB}" srcOrd="0" destOrd="0" presId="urn:microsoft.com/office/officeart/2005/8/layout/vList5"/>
    <dgm:cxn modelId="{B065A30E-ABB2-4BF1-B15A-D0C3911D391D}" type="presParOf" srcId="{02185453-DD9F-4903-AC2B-FCAF4BD2530B}" destId="{E4DA145A-9CDA-49F9-BF0C-6C0F1D084D2B}" srcOrd="1" destOrd="0" presId="urn:microsoft.com/office/officeart/2005/8/layout/vList5"/>
    <dgm:cxn modelId="{8CB45E51-7FF8-4DDA-891C-932D052CE9AA}" type="presParOf" srcId="{DED370D9-8206-4DC1-8E83-F9D5CCC4D3E2}" destId="{983FDAF0-C3BA-4416-9F63-0C2C1C39E49B}" srcOrd="3" destOrd="0" presId="urn:microsoft.com/office/officeart/2005/8/layout/vList5"/>
    <dgm:cxn modelId="{8D4FAF5F-B5BB-4CB1-8F45-5F64D2FD4D26}" type="presParOf" srcId="{DED370D9-8206-4DC1-8E83-F9D5CCC4D3E2}" destId="{F1EE6C97-B7CB-4C88-9C66-4A12A1D8BFFD}" srcOrd="4" destOrd="0" presId="urn:microsoft.com/office/officeart/2005/8/layout/vList5"/>
    <dgm:cxn modelId="{8E9C15A3-0BA1-45BA-998F-827AE0076541}" type="presParOf" srcId="{F1EE6C97-B7CB-4C88-9C66-4A12A1D8BFFD}" destId="{58BA6D08-E098-45B3-840C-E01E25472AAC}" srcOrd="0" destOrd="0" presId="urn:microsoft.com/office/officeart/2005/8/layout/vList5"/>
    <dgm:cxn modelId="{010494BB-DBED-4386-852A-0C262BFB47D7}" type="presParOf" srcId="{F1EE6C97-B7CB-4C88-9C66-4A12A1D8BFFD}" destId="{35E98275-28D4-47FF-A3B0-0357056A7B95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AEBF3-D9B3-4B12-A303-7820067D9DA0}">
      <dsp:nvSpPr>
        <dsp:cNvPr id="0" name=""/>
        <dsp:cNvSpPr/>
      </dsp:nvSpPr>
      <dsp:spPr>
        <a:xfrm rot="5400000">
          <a:off x="4478275" y="-1539762"/>
          <a:ext cx="1449596" cy="4897011"/>
        </a:xfrm>
        <a:prstGeom prst="round2SameRect">
          <a:avLst/>
        </a:prstGeom>
        <a:noFill/>
        <a:ln w="25400" cap="flat" cmpd="sng" algn="ctr">
          <a:solidFill>
            <a:srgbClr val="48ACB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When you want to see continued improvement.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Coaching on the fly, 2-to-5-minute coaching sessions.</a:t>
          </a:r>
        </a:p>
      </dsp:txBody>
      <dsp:txXfrm rot="-5400000">
        <a:off x="2754568" y="254708"/>
        <a:ext cx="4826248" cy="1308070"/>
      </dsp:txXfrm>
    </dsp:sp>
    <dsp:sp modelId="{DD37D6CA-A4C4-44AD-B5EF-DEC77220C399}">
      <dsp:nvSpPr>
        <dsp:cNvPr id="0" name=""/>
        <dsp:cNvSpPr/>
      </dsp:nvSpPr>
      <dsp:spPr>
        <a:xfrm>
          <a:off x="0" y="2745"/>
          <a:ext cx="2754568" cy="1811996"/>
        </a:xfrm>
        <a:prstGeom prst="roundRect">
          <a:avLst/>
        </a:prstGeom>
        <a:noFill/>
        <a:ln w="25400" cap="flat" cmpd="sng" algn="ctr">
          <a:solidFill>
            <a:srgbClr val="2560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Ongoing Coaching and Feedback</a:t>
          </a:r>
        </a:p>
      </dsp:txBody>
      <dsp:txXfrm>
        <a:off x="88454" y="91199"/>
        <a:ext cx="2577660" cy="1635088"/>
      </dsp:txXfrm>
    </dsp:sp>
    <dsp:sp modelId="{E4DA145A-9CDA-49F9-BF0C-6C0F1D084D2B}">
      <dsp:nvSpPr>
        <dsp:cNvPr id="0" name=""/>
        <dsp:cNvSpPr/>
      </dsp:nvSpPr>
      <dsp:spPr>
        <a:xfrm rot="5400000">
          <a:off x="4478275" y="362833"/>
          <a:ext cx="1449596" cy="4897011"/>
        </a:xfrm>
        <a:prstGeom prst="round2SameRect">
          <a:avLst/>
        </a:prstGeom>
        <a:noFill/>
        <a:ln w="25400" cap="flat" cmpd="sng" algn="ctr">
          <a:solidFill>
            <a:srgbClr val="48ACB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When you have coached someone, and you haven’t seen improvement.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Next step after coaching has been unsuccessful.</a:t>
          </a:r>
        </a:p>
      </dsp:txBody>
      <dsp:txXfrm rot="-5400000">
        <a:off x="2754568" y="2157304"/>
        <a:ext cx="4826248" cy="1308070"/>
      </dsp:txXfrm>
    </dsp:sp>
    <dsp:sp modelId="{C9474D14-766A-453B-BE2D-D108090CCAFB}">
      <dsp:nvSpPr>
        <dsp:cNvPr id="0" name=""/>
        <dsp:cNvSpPr/>
      </dsp:nvSpPr>
      <dsp:spPr>
        <a:xfrm>
          <a:off x="0" y="1905341"/>
          <a:ext cx="2754568" cy="1811996"/>
        </a:xfrm>
        <a:prstGeom prst="roundRect">
          <a:avLst/>
        </a:prstGeom>
        <a:noFill/>
        <a:ln w="25400" cap="flat" cmpd="sng" algn="ctr">
          <a:solidFill>
            <a:srgbClr val="2560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Performance Management </a:t>
          </a:r>
        </a:p>
      </dsp:txBody>
      <dsp:txXfrm>
        <a:off x="88454" y="1993795"/>
        <a:ext cx="2577660" cy="1635088"/>
      </dsp:txXfrm>
    </dsp:sp>
    <dsp:sp modelId="{35E98275-28D4-47FF-A3B0-0357056A7B95}">
      <dsp:nvSpPr>
        <dsp:cNvPr id="0" name=""/>
        <dsp:cNvSpPr/>
      </dsp:nvSpPr>
      <dsp:spPr>
        <a:xfrm rot="5400000">
          <a:off x="4478275" y="2265429"/>
          <a:ext cx="1449596" cy="4897011"/>
        </a:xfrm>
        <a:prstGeom prst="round2SameRect">
          <a:avLst/>
        </a:prstGeom>
        <a:noFill/>
        <a:ln w="25400" cap="flat" cmpd="sng" algn="ctr">
          <a:solidFill>
            <a:srgbClr val="48ACB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Assessing someone’s performance and competency over a year period.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Should incorporate elements of coaching and feedback and performance management if appropriate.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No surprises.</a:t>
          </a:r>
        </a:p>
      </dsp:txBody>
      <dsp:txXfrm rot="-5400000">
        <a:off x="2754568" y="4059900"/>
        <a:ext cx="4826248" cy="1308070"/>
      </dsp:txXfrm>
    </dsp:sp>
    <dsp:sp modelId="{58BA6D08-E098-45B3-840C-E01E25472AAC}">
      <dsp:nvSpPr>
        <dsp:cNvPr id="0" name=""/>
        <dsp:cNvSpPr/>
      </dsp:nvSpPr>
      <dsp:spPr>
        <a:xfrm>
          <a:off x="0" y="3807937"/>
          <a:ext cx="2754568" cy="1811996"/>
        </a:xfrm>
        <a:prstGeom prst="roundRect">
          <a:avLst/>
        </a:prstGeom>
        <a:noFill/>
        <a:ln w="25400" cap="flat" cmpd="sng" algn="ctr">
          <a:solidFill>
            <a:srgbClr val="2560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Annual Assessment</a:t>
          </a:r>
        </a:p>
      </dsp:txBody>
      <dsp:txXfrm>
        <a:off x="88454" y="3896391"/>
        <a:ext cx="2577660" cy="1635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042DE2-5698-42C5-9B7F-2E67100FC4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CASLPO Competency Assessment Training Process and Rollout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ABE4A-C261-4C77-AD78-4D2F66CA1F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CA" dirty="0"/>
              <a:t>[enter 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F96AB-FBE0-4BC6-9CB3-4D79A368DC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5DAD-0916-4951-AF3F-2407E7016319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81F16-3ACE-9F45-18C1-E7413A4456FE}"/>
              </a:ext>
            </a:extLst>
          </p:cNvPr>
          <p:cNvSpPr/>
          <p:nvPr/>
        </p:nvSpPr>
        <p:spPr>
          <a:xfrm>
            <a:off x="-1587" y="87438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© 2023 Enliven HR Consulting. All Rights Reserved. Materials are not to be reproduced in any medium and are to be used internally at CASLPO only</a:t>
            </a:r>
          </a:p>
        </p:txBody>
      </p:sp>
    </p:spTree>
    <p:extLst>
      <p:ext uri="{BB962C8B-B14F-4D97-AF65-F5344CB8AC3E}">
        <p14:creationId xmlns:p14="http://schemas.microsoft.com/office/powerpoint/2010/main" val="189517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B7E4B-0FD4-4CCB-8F28-8DFA41F61161}" type="datetimeFigureOut">
              <a:rPr lang="en-CA" smtClean="0"/>
              <a:t>2024-10-25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6F72-C71F-40AE-9361-AAFD6B2F66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84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56CAF059-BB9E-4E7B-8899-CE6B82487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519113"/>
            <a:ext cx="5267325" cy="3951287"/>
          </a:xfrm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64979318-F851-41C9-9F8D-4624AA13D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486" y="4314826"/>
            <a:ext cx="5119937" cy="40878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39C9E97-9363-47BD-8195-F47408618D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ln/>
        </p:spPr>
        <p:txBody>
          <a:bodyPr/>
          <a:lstStyle/>
          <a:p>
            <a:fld id="{50D3CE24-84AB-417F-87F8-FE1B035E9FA2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992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45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2328171"/>
            <a:ext cx="4581144" cy="3538728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597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4763" y="2579168"/>
            <a:ext cx="4919472" cy="3054096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00614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0" y="2215192"/>
            <a:ext cx="2514600" cy="3270250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2215192"/>
            <a:ext cx="2514600" cy="3270250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723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117600" y="2530382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2530382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17600" y="4102007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4102007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435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2175907"/>
            <a:ext cx="9144000" cy="2331720"/>
          </a:xfrm>
          <a:prstGeom prst="rect">
            <a:avLst/>
          </a:prstGeom>
          <a:ln w="3175">
            <a:noFill/>
          </a:ln>
        </p:spPr>
        <p:txBody>
          <a:bodyPr bIns="548640" anchor="b"/>
          <a:lstStyle>
            <a:lvl1pPr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897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3750" y="2368812"/>
            <a:ext cx="36576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79950" y="2368812"/>
            <a:ext cx="36576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212850" y="4621253"/>
            <a:ext cx="2819400" cy="4290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5099050" y="4621253"/>
            <a:ext cx="2819400" cy="4290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1822450" y="473939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1708150" y="51856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5708650" y="473939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5594350" y="51856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278124" y="2338626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022848" y="2338626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3400" y="2338626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8425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52152" y="2829647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2568319" y="2829647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4684486" y="2829647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800654" y="2829647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037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7997" y="2796051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342900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65622" y="4689581"/>
            <a:ext cx="1545336" cy="10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5622" y="2798162"/>
            <a:ext cx="1545336" cy="41214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084852" y="2796051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59755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082477" y="4689581"/>
            <a:ext cx="1545336" cy="107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082477" y="2798162"/>
            <a:ext cx="1545336" cy="41214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01707" y="2796051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76610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799332" y="4689581"/>
            <a:ext cx="1545336" cy="107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9332" y="2798162"/>
            <a:ext cx="1545336" cy="41214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518562" y="2796051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5493465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5516187" y="4689581"/>
            <a:ext cx="1545336" cy="107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16187" y="2798162"/>
            <a:ext cx="1545336" cy="412149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235417" y="2796051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10320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7233042" y="4689581"/>
            <a:ext cx="1545336" cy="107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7233042" y="2798162"/>
            <a:ext cx="1545336" cy="412149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2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7" y="2679656"/>
            <a:ext cx="1834811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706290" y="26796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26796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703408" y="41774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703408" y="26796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06290" y="41774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00526" y="41774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8694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09800" y="1094939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786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6950" y="2578100"/>
            <a:ext cx="1834811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08950" y="2578100"/>
            <a:ext cx="1834811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40950" y="2578100"/>
            <a:ext cx="1834811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672950" y="2578100"/>
            <a:ext cx="1834811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945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72" y="3075964"/>
            <a:ext cx="2025977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48802" y="3075964"/>
            <a:ext cx="2025977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07933" y="3075964"/>
            <a:ext cx="2025977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8644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7959" y="3593002"/>
            <a:ext cx="1864816" cy="18679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24337" y="2778882"/>
            <a:ext cx="1864816" cy="18679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340715" y="3593002"/>
            <a:ext cx="1864816" cy="18679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757090" y="2778882"/>
            <a:ext cx="1864816" cy="18679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4219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9" y="3163527"/>
            <a:ext cx="1548560" cy="15512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3059833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9" y="2883326"/>
            <a:ext cx="2108006" cy="21116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9" y="2772855"/>
            <a:ext cx="2328572" cy="2332545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684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9" y="3163527"/>
            <a:ext cx="1548560" cy="155120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3059833"/>
            <a:ext cx="1755594" cy="1758590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9" y="2883326"/>
            <a:ext cx="2108006" cy="211160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9" y="2772855"/>
            <a:ext cx="2328572" cy="233254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013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4899319" y="2684641"/>
            <a:ext cx="2287152" cy="2291054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079918" y="2684641"/>
            <a:ext cx="2287152" cy="2291054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198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48260" y="2406055"/>
            <a:ext cx="2247484" cy="225132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9144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5687394" y="4098726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5967414" y="2571031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731709" y="2836000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974783" y="4267846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809532" y="4428341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702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4793115" y="4338049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4842101" y="2561494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169541" y="2720159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320173" y="4258309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146505" y="4310932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3005640" y="2550695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6343968" y="2826463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6587040" y="4258309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646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22168" y="2363391"/>
            <a:ext cx="7899668" cy="2469824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7315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579136" y="3919399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74636" y="3919399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770136" y="3919399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629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61560" y="2191066"/>
            <a:ext cx="3603118" cy="3818577"/>
          </a:xfrm>
          <a:prstGeom prst="rect">
            <a:avLst/>
          </a:prstGeom>
          <a:ln w="28575">
            <a:noFill/>
          </a:ln>
        </p:spPr>
        <p:txBody>
          <a:bodyPr wrap="none" tIns="0" bIns="12801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4464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8075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932046" y="2185983"/>
            <a:ext cx="3547872" cy="180136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932046" y="4200519"/>
            <a:ext cx="3547872" cy="180136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66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10790" y="4069623"/>
            <a:ext cx="3364992" cy="195681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67581" y="4069623"/>
            <a:ext cx="3364992" cy="195681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020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3188" y="41842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238647" y="41842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994107" y="41842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2287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5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9" name="Arc 58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6" name="Arc 65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7" name="Arc 66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8" name="Arc 67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9" name="Arc 68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3654099" y="2929309"/>
            <a:ext cx="514498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3654099" y="4776579"/>
            <a:ext cx="514498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3178812" y="3852944"/>
            <a:ext cx="514498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4975405" y="2929309"/>
            <a:ext cx="514496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4975405" y="4776579"/>
            <a:ext cx="514496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5450693" y="3852944"/>
            <a:ext cx="514496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2718332" y="3186497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031770" y="4109435"/>
            <a:ext cx="1124712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2718332" y="5032373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1514475" y="2282824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1514475" y="5629274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74284" y="3953191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3714163" y="3841553"/>
            <a:ext cx="1715678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3797300" y="3612169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3714498" y="3039368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3239211" y="3963003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3714498" y="4885421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5035803" y="3039368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5511091" y="3963003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5035803" y="4885421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1562100" y="2343597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1562100" y="5690047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121910" y="4013964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5481636" y="3186497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5956935" y="4109435"/>
            <a:ext cx="1124712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5486398" y="5032373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6267450" y="2282824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6267450" y="5629274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7711353" y="3953191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6315075" y="2343597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6315075" y="5690047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7758979" y="4013964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1647822" y="2643188"/>
            <a:ext cx="1088136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952498" y="3567112"/>
            <a:ext cx="1088136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1647826" y="4491040"/>
            <a:ext cx="1088136" cy="1088136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00796" y="2643188"/>
            <a:ext cx="1088136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091363" y="3567112"/>
            <a:ext cx="1088136" cy="1088136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400800" y="4491040"/>
            <a:ext cx="1088136" cy="1088136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77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123950" y="3060385"/>
            <a:ext cx="2190750" cy="2190754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Arc 35"/>
          <p:cNvSpPr/>
          <p:nvPr userDrawn="1"/>
        </p:nvSpPr>
        <p:spPr>
          <a:xfrm flipH="1">
            <a:off x="1123950" y="3060385"/>
            <a:ext cx="2190750" cy="2190754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Arc 36"/>
          <p:cNvSpPr/>
          <p:nvPr userDrawn="1"/>
        </p:nvSpPr>
        <p:spPr>
          <a:xfrm flipH="1">
            <a:off x="1123950" y="3060385"/>
            <a:ext cx="2190750" cy="2190754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2622730" y="2961060"/>
            <a:ext cx="514496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2622730" y="4808330"/>
            <a:ext cx="514496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3098020" y="3884695"/>
            <a:ext cx="514496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361488" y="3873304"/>
            <a:ext cx="1715678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1444625" y="364392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2683128" y="3071119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3158418" y="3994754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2683128" y="4917172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3132934" y="3218248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3604260" y="4141186"/>
            <a:ext cx="1124712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3132934" y="5064124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048121" y="2674939"/>
            <a:ext cx="1088136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738688" y="3598863"/>
            <a:ext cx="1088136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048125" y="4522791"/>
            <a:ext cx="1088136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5393375" y="2905325"/>
            <a:ext cx="2121408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5391150" y="2657475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6076950" y="3927479"/>
            <a:ext cx="2121408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6074725" y="3679629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5393375" y="5051625"/>
            <a:ext cx="2121408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5391150" y="4803775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3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05637" y="2603500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752119" y="475370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637819" y="498309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752119" y="45272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2716273" y="2603500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2762755" y="475370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2648455" y="498309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2762755" y="45272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726909" y="2603500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4773391" y="475370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4659091" y="498309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4773391" y="45272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737546" y="2603500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6784028" y="475370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6669728" y="498309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6784028" y="45272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923925" y="2507361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6610350" y="2507361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797918" y="2314829"/>
            <a:ext cx="1693164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652918" y="2314829"/>
            <a:ext cx="1693164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923925" y="436676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6610350" y="436676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2797918" y="4174236"/>
            <a:ext cx="1693164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4652918" y="4174236"/>
            <a:ext cx="1693164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117969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837468" y="2381180"/>
            <a:ext cx="1606620" cy="1606620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697626" y="2381180"/>
            <a:ext cx="160662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2837468" y="4273480"/>
            <a:ext cx="160662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97626" y="4273480"/>
            <a:ext cx="160662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809465" y="273880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38065" y="251905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809465" y="464380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038065" y="442405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6508554" y="273880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6508554" y="251905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6508554" y="464380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6508554" y="442405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1984076" y="2229004"/>
            <a:ext cx="1426464" cy="6223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1984076" y="2009256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700268" y="3770887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3431324" y="3770887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6162377" y="3770887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700268" y="1866995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2015238" y="4171261"/>
            <a:ext cx="1426464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2015238" y="3951513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4733038" y="4171261"/>
            <a:ext cx="1426464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4733038" y="3951513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7488938" y="4171261"/>
            <a:ext cx="1426464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7488938" y="3951513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282641" y="3429095"/>
            <a:ext cx="269748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3860501" y="3580703"/>
            <a:ext cx="3048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281053" y="3124295"/>
            <a:ext cx="1588" cy="60960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4017110" y="3429095"/>
            <a:ext cx="269748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6594970" y="3580703"/>
            <a:ext cx="3048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E01461-1D8F-459E-B245-4E88FA1056D1}"/>
              </a:ext>
            </a:extLst>
          </p:cNvPr>
          <p:cNvCxnSpPr>
            <a:cxnSpLocks/>
            <a:endCxn id="30" idx="0"/>
          </p:cNvCxnSpPr>
          <p:nvPr userDrawn="1"/>
        </p:nvCxnSpPr>
        <p:spPr>
          <a:xfrm>
            <a:off x="6741714" y="5020560"/>
            <a:ext cx="4862" cy="46761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D89228FF-1343-4C7F-B25C-5A64B2065192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164997" y="5488178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D57FE37-BB9B-4DA8-BF58-FF986A5F2375}"/>
              </a:ext>
            </a:extLst>
          </p:cNvPr>
          <p:cNvSpPr>
            <a:spLocks noGrp="1"/>
          </p:cNvSpPr>
          <p:nvPr>
            <p:ph type="body" sz="half" idx="74"/>
          </p:nvPr>
        </p:nvSpPr>
        <p:spPr>
          <a:xfrm>
            <a:off x="7488938" y="5471238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43E2F227-A11D-4490-B992-37F45FC88FAB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3398542" y="5533471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CE818B-E21C-4DA7-AE86-74C5F53880AA}"/>
              </a:ext>
            </a:extLst>
          </p:cNvPr>
          <p:cNvCxnSpPr/>
          <p:nvPr userDrawn="1"/>
        </p:nvCxnSpPr>
        <p:spPr>
          <a:xfrm flipV="1">
            <a:off x="4041537" y="5146203"/>
            <a:ext cx="269748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036124-E4EA-4A99-B83C-157D2FD7B7FC}"/>
              </a:ext>
            </a:extLst>
          </p:cNvPr>
          <p:cNvCxnSpPr/>
          <p:nvPr userDrawn="1"/>
        </p:nvCxnSpPr>
        <p:spPr>
          <a:xfrm rot="5400000">
            <a:off x="3858913" y="5310609"/>
            <a:ext cx="3048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ED2E148-014E-4F92-9AF0-B43D392CDB66}"/>
              </a:ext>
            </a:extLst>
          </p:cNvPr>
          <p:cNvSpPr>
            <a:spLocks noGrp="1"/>
          </p:cNvSpPr>
          <p:nvPr>
            <p:ph type="body" sz="half" idx="76"/>
          </p:nvPr>
        </p:nvSpPr>
        <p:spPr>
          <a:xfrm>
            <a:off x="2167638" y="4103913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54440" y="3854450"/>
            <a:ext cx="1635124" cy="163512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097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3924300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85218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875408" y="455104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875408" y="481355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761108" y="4787173"/>
            <a:ext cx="1828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761108" y="5062666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65034" y="2398280"/>
            <a:ext cx="2020948" cy="2020948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163608" y="5619510"/>
            <a:ext cx="1023800" cy="298690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10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3771900" y="4978201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3771900" y="52407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57600" y="5214327"/>
            <a:ext cx="1828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3657600" y="5489820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561528" y="2825434"/>
            <a:ext cx="2020948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64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m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1894" y="4902001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1894" y="51645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47594" y="5138127"/>
            <a:ext cx="1828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47594" y="5413620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51522" y="2749234"/>
            <a:ext cx="2020948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5909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0173" y="2415978"/>
            <a:ext cx="3135374" cy="252189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0060" y="2533930"/>
            <a:ext cx="2895600" cy="164464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42565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575" y="2401488"/>
            <a:ext cx="3225798" cy="3491312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8889" y="2587213"/>
            <a:ext cx="2587686" cy="214477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928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358775" y="3012755"/>
            <a:ext cx="4208463" cy="240483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779908" y="3194949"/>
            <a:ext cx="3377202" cy="165442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tIns="0" bIns="548640" anchor="b"/>
          <a:lstStyle>
            <a:lvl1pPr algn="ctr" rtl="0"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8117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4351" y="2480334"/>
            <a:ext cx="3709651" cy="436496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6055150" y="3086886"/>
            <a:ext cx="1444752" cy="2551176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6427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4660900"/>
            <a:ext cx="9144000" cy="2197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5200" y="2455754"/>
            <a:ext cx="2133600" cy="3667676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45720" y="2959098"/>
            <a:ext cx="1452565" cy="25479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7812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2408415"/>
            <a:ext cx="4104136" cy="4449589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2481324" y="2575172"/>
            <a:ext cx="901846" cy="2261088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3670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3797" y="2303038"/>
            <a:ext cx="1736406" cy="364056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35402" y="2841625"/>
            <a:ext cx="1473200" cy="25971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051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9050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noFill/>
          </a:ln>
        </p:spPr>
        <p:txBody>
          <a:bodyPr wrap="none" tIns="0" bIns="274320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1197027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086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158" y="2679700"/>
            <a:ext cx="1381088" cy="289560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4229100" y="3784600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2702826" y="3086084"/>
            <a:ext cx="1223748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34210" y="2679700"/>
            <a:ext cx="1385636" cy="289560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226265" y="3086084"/>
            <a:ext cx="1223748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0227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1700" y="1854200"/>
            <a:ext cx="2251641" cy="4508500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1508760" y="2613660"/>
            <a:ext cx="1234440" cy="3009900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736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25500" y="1061661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1" y="1981201"/>
            <a:ext cx="5403500" cy="2897909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2844625" y="2209800"/>
            <a:ext cx="3524250" cy="223119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591798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04802" y="1981200"/>
            <a:ext cx="2388733" cy="1219200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778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060" y="2748408"/>
            <a:ext cx="4215398" cy="304279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868935" y="3101053"/>
            <a:ext cx="2973148" cy="2029047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3730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8303" y="2450901"/>
            <a:ext cx="4487398" cy="2103226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0287" y="2075018"/>
            <a:ext cx="4443426" cy="2082614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2867224" y="2460968"/>
            <a:ext cx="3534220" cy="1289014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" fmla="*/ 0 w 4012154"/>
              <a:gd name="connsiteY0" fmla="*/ 0 h 2029047"/>
              <a:gd name="connsiteX1" fmla="*/ 2973148 w 4012154"/>
              <a:gd name="connsiteY1" fmla="*/ 0 h 2029047"/>
              <a:gd name="connsiteX2" fmla="*/ 4012154 w 4012154"/>
              <a:gd name="connsiteY2" fmla="*/ 1173198 h 2029047"/>
              <a:gd name="connsiteX3" fmla="*/ 0 w 4012154"/>
              <a:gd name="connsiteY3" fmla="*/ 2029047 h 2029047"/>
              <a:gd name="connsiteX4" fmla="*/ 0 w 4012154"/>
              <a:gd name="connsiteY4" fmla="*/ 0 h 2029047"/>
              <a:gd name="connsiteX0" fmla="*/ 0 w 4012154"/>
              <a:gd name="connsiteY0" fmla="*/ 0 h 1483861"/>
              <a:gd name="connsiteX1" fmla="*/ 2973148 w 4012154"/>
              <a:gd name="connsiteY1" fmla="*/ 0 h 1483861"/>
              <a:gd name="connsiteX2" fmla="*/ 4012154 w 4012154"/>
              <a:gd name="connsiteY2" fmla="*/ 1173198 h 1483861"/>
              <a:gd name="connsiteX3" fmla="*/ 1405083 w 4012154"/>
              <a:gd name="connsiteY3" fmla="*/ 1483861 h 1483861"/>
              <a:gd name="connsiteX4" fmla="*/ 0 w 4012154"/>
              <a:gd name="connsiteY4" fmla="*/ 0 h 1483861"/>
              <a:gd name="connsiteX0" fmla="*/ 0 w 4012154"/>
              <a:gd name="connsiteY0" fmla="*/ 0 h 1240981"/>
              <a:gd name="connsiteX1" fmla="*/ 2973148 w 4012154"/>
              <a:gd name="connsiteY1" fmla="*/ 0 h 1240981"/>
              <a:gd name="connsiteX2" fmla="*/ 4012154 w 4012154"/>
              <a:gd name="connsiteY2" fmla="*/ 1173198 h 1240981"/>
              <a:gd name="connsiteX3" fmla="*/ 1866629 w 4012154"/>
              <a:gd name="connsiteY3" fmla="*/ 1240981 h 1240981"/>
              <a:gd name="connsiteX4" fmla="*/ 0 w 4012154"/>
              <a:gd name="connsiteY4" fmla="*/ 0 h 1240981"/>
              <a:gd name="connsiteX0" fmla="*/ 0 w 4012154"/>
              <a:gd name="connsiteY0" fmla="*/ 0 h 1467513"/>
              <a:gd name="connsiteX1" fmla="*/ 2973148 w 4012154"/>
              <a:gd name="connsiteY1" fmla="*/ 0 h 1467513"/>
              <a:gd name="connsiteX2" fmla="*/ 4012154 w 4012154"/>
              <a:gd name="connsiteY2" fmla="*/ 1173198 h 1467513"/>
              <a:gd name="connsiteX3" fmla="*/ 1526129 w 4012154"/>
              <a:gd name="connsiteY3" fmla="*/ 1467513 h 1467513"/>
              <a:gd name="connsiteX4" fmla="*/ 0 w 4012154"/>
              <a:gd name="connsiteY4" fmla="*/ 0 h 1467513"/>
              <a:gd name="connsiteX0" fmla="*/ 0 w 4012154"/>
              <a:gd name="connsiteY0" fmla="*/ 0 h 1494767"/>
              <a:gd name="connsiteX1" fmla="*/ 2973148 w 4012154"/>
              <a:gd name="connsiteY1" fmla="*/ 0 h 1494767"/>
              <a:gd name="connsiteX2" fmla="*/ 4012154 w 4012154"/>
              <a:gd name="connsiteY2" fmla="*/ 1173198 h 1494767"/>
              <a:gd name="connsiteX3" fmla="*/ 1592543 w 4012154"/>
              <a:gd name="connsiteY3" fmla="*/ 1494767 h 1494767"/>
              <a:gd name="connsiteX4" fmla="*/ 0 w 4012154"/>
              <a:gd name="connsiteY4" fmla="*/ 0 h 1494767"/>
              <a:gd name="connsiteX0" fmla="*/ 0 w 4012154"/>
              <a:gd name="connsiteY0" fmla="*/ 0 h 1351842"/>
              <a:gd name="connsiteX1" fmla="*/ 2973148 w 4012154"/>
              <a:gd name="connsiteY1" fmla="*/ 0 h 1351842"/>
              <a:gd name="connsiteX2" fmla="*/ 4012154 w 4012154"/>
              <a:gd name="connsiteY2" fmla="*/ 1173198 h 1351842"/>
              <a:gd name="connsiteX3" fmla="*/ 1644792 w 4012154"/>
              <a:gd name="connsiteY3" fmla="*/ 1351842 h 1351842"/>
              <a:gd name="connsiteX4" fmla="*/ 0 w 4012154"/>
              <a:gd name="connsiteY4" fmla="*/ 0 h 1351842"/>
              <a:gd name="connsiteX0" fmla="*/ 0 w 4012154"/>
              <a:gd name="connsiteY0" fmla="*/ 0 h 1356335"/>
              <a:gd name="connsiteX1" fmla="*/ 2973148 w 4012154"/>
              <a:gd name="connsiteY1" fmla="*/ 0 h 1356335"/>
              <a:gd name="connsiteX2" fmla="*/ 4012154 w 4012154"/>
              <a:gd name="connsiteY2" fmla="*/ 1173198 h 1356335"/>
              <a:gd name="connsiteX3" fmla="*/ 1619719 w 4012154"/>
              <a:gd name="connsiteY3" fmla="*/ 1356335 h 1356335"/>
              <a:gd name="connsiteX4" fmla="*/ 0 w 4012154"/>
              <a:gd name="connsiteY4" fmla="*/ 0 h 1356335"/>
              <a:gd name="connsiteX0" fmla="*/ 0 w 4012154"/>
              <a:gd name="connsiteY0" fmla="*/ 0 h 1477257"/>
              <a:gd name="connsiteX1" fmla="*/ 2973148 w 4012154"/>
              <a:gd name="connsiteY1" fmla="*/ 0 h 1477257"/>
              <a:gd name="connsiteX2" fmla="*/ 4012154 w 4012154"/>
              <a:gd name="connsiteY2" fmla="*/ 1173198 h 1477257"/>
              <a:gd name="connsiteX3" fmla="*/ 1534615 w 4012154"/>
              <a:gd name="connsiteY3" fmla="*/ 1477257 h 1477257"/>
              <a:gd name="connsiteX4" fmla="*/ 0 w 4012154"/>
              <a:gd name="connsiteY4" fmla="*/ 0 h 1477257"/>
              <a:gd name="connsiteX0" fmla="*/ 0 w 3793691"/>
              <a:gd name="connsiteY0" fmla="*/ 114238 h 1477257"/>
              <a:gd name="connsiteX1" fmla="*/ 2754685 w 3793691"/>
              <a:gd name="connsiteY1" fmla="*/ 0 h 1477257"/>
              <a:gd name="connsiteX2" fmla="*/ 3793691 w 3793691"/>
              <a:gd name="connsiteY2" fmla="*/ 1173198 h 1477257"/>
              <a:gd name="connsiteX3" fmla="*/ 1316152 w 3793691"/>
              <a:gd name="connsiteY3" fmla="*/ 1477257 h 1477257"/>
              <a:gd name="connsiteX4" fmla="*/ 0 w 3793691"/>
              <a:gd name="connsiteY4" fmla="*/ 114238 h 1477257"/>
              <a:gd name="connsiteX0" fmla="*/ 0 w 4016540"/>
              <a:gd name="connsiteY0" fmla="*/ 11919 h 1477257"/>
              <a:gd name="connsiteX1" fmla="*/ 2977534 w 4016540"/>
              <a:gd name="connsiteY1" fmla="*/ 0 h 1477257"/>
              <a:gd name="connsiteX2" fmla="*/ 4016540 w 4016540"/>
              <a:gd name="connsiteY2" fmla="*/ 1173198 h 1477257"/>
              <a:gd name="connsiteX3" fmla="*/ 1539001 w 4016540"/>
              <a:gd name="connsiteY3" fmla="*/ 1477257 h 1477257"/>
              <a:gd name="connsiteX4" fmla="*/ 0 w 4016540"/>
              <a:gd name="connsiteY4" fmla="*/ 11919 h 1477257"/>
              <a:gd name="connsiteX0" fmla="*/ 0 w 4016540"/>
              <a:gd name="connsiteY0" fmla="*/ 0 h 1465338"/>
              <a:gd name="connsiteX1" fmla="*/ 2939771 w 4016540"/>
              <a:gd name="connsiteY1" fmla="*/ 72296 h 1465338"/>
              <a:gd name="connsiteX2" fmla="*/ 4016540 w 4016540"/>
              <a:gd name="connsiteY2" fmla="*/ 1161279 h 1465338"/>
              <a:gd name="connsiteX3" fmla="*/ 1539001 w 4016540"/>
              <a:gd name="connsiteY3" fmla="*/ 1465338 h 1465338"/>
              <a:gd name="connsiteX4" fmla="*/ 0 w 4016540"/>
              <a:gd name="connsiteY4" fmla="*/ 0 h 1465338"/>
              <a:gd name="connsiteX0" fmla="*/ 0 w 4016540"/>
              <a:gd name="connsiteY0" fmla="*/ 1240 h 1466578"/>
              <a:gd name="connsiteX1" fmla="*/ 2445820 w 4016540"/>
              <a:gd name="connsiteY1" fmla="*/ 0 h 1466578"/>
              <a:gd name="connsiteX2" fmla="*/ 4016540 w 4016540"/>
              <a:gd name="connsiteY2" fmla="*/ 1162519 h 1466578"/>
              <a:gd name="connsiteX3" fmla="*/ 1539001 w 4016540"/>
              <a:gd name="connsiteY3" fmla="*/ 1466578 h 1466578"/>
              <a:gd name="connsiteX4" fmla="*/ 0 w 4016540"/>
              <a:gd name="connsiteY4" fmla="*/ 1240 h 1466578"/>
              <a:gd name="connsiteX0" fmla="*/ 0 w 3917276"/>
              <a:gd name="connsiteY0" fmla="*/ 1240 h 1466578"/>
              <a:gd name="connsiteX1" fmla="*/ 2445820 w 3917276"/>
              <a:gd name="connsiteY1" fmla="*/ 0 h 1466578"/>
              <a:gd name="connsiteX2" fmla="*/ 3917276 w 3917276"/>
              <a:gd name="connsiteY2" fmla="*/ 1208773 h 1466578"/>
              <a:gd name="connsiteX3" fmla="*/ 1539001 w 3917276"/>
              <a:gd name="connsiteY3" fmla="*/ 1466578 h 1466578"/>
              <a:gd name="connsiteX4" fmla="*/ 0 w 3917276"/>
              <a:gd name="connsiteY4" fmla="*/ 1240 h 1466578"/>
              <a:gd name="connsiteX0" fmla="*/ 0 w 4021065"/>
              <a:gd name="connsiteY0" fmla="*/ 1240 h 1466578"/>
              <a:gd name="connsiteX1" fmla="*/ 2445820 w 4021065"/>
              <a:gd name="connsiteY1" fmla="*/ 0 h 1466578"/>
              <a:gd name="connsiteX2" fmla="*/ 4021065 w 4021065"/>
              <a:gd name="connsiteY2" fmla="*/ 1165775 h 1466578"/>
              <a:gd name="connsiteX3" fmla="*/ 1539001 w 4021065"/>
              <a:gd name="connsiteY3" fmla="*/ 1466578 h 1466578"/>
              <a:gd name="connsiteX4" fmla="*/ 0 w 4021065"/>
              <a:gd name="connsiteY4" fmla="*/ 1240 h 14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42093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73100" y="2343060"/>
            <a:ext cx="2742192" cy="3562440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41332" y="2653411"/>
            <a:ext cx="2205728" cy="290703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5243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ock_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31043" y="2768600"/>
            <a:ext cx="3481914" cy="2686168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28010" y="3029585"/>
            <a:ext cx="2872740" cy="216419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3234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12700"/>
            <a:ext cx="9144000" cy="6883400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374904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3809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95063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4705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60" y="920298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3" y="977905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0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noFill/>
          </a:ln>
        </p:spPr>
        <p:txBody>
          <a:bodyPr wrap="none" tIns="0" bIns="365760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3181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rot="16200000">
            <a:off x="3897311" y="1902811"/>
            <a:ext cx="1349378" cy="7602160"/>
            <a:chOff x="727075" y="1103311"/>
            <a:chExt cx="1177927" cy="2817815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727076" y="2229643"/>
              <a:ext cx="1177925" cy="5635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727077" y="2790825"/>
              <a:ext cx="1177925" cy="5635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727077" y="1103311"/>
              <a:ext cx="1177925" cy="565150"/>
            </a:xfrm>
            <a:prstGeom prst="rect">
              <a:avLst/>
            </a:prstGeom>
            <a:solidFill>
              <a:srgbClr val="542D6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27077" y="1666080"/>
              <a:ext cx="1177925" cy="56356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727075" y="3354388"/>
              <a:ext cx="1177925" cy="566738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0" name="Isosceles Triangle 9"/>
          <p:cNvSpPr/>
          <p:nvPr userDrawn="1"/>
        </p:nvSpPr>
        <p:spPr>
          <a:xfrm rot="10800000">
            <a:off x="4189218" y="0"/>
            <a:ext cx="765568" cy="5334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10175" y="2561315"/>
            <a:ext cx="4523654" cy="63898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3285896"/>
            <a:ext cx="4114800" cy="5055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OFFERING IDEAS THAT RAISE YOUR BUSINESS </a:t>
            </a:r>
            <a:b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ABOVE THE EXPECTED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2133600"/>
            <a:ext cx="9144000" cy="1905000"/>
            <a:chOff x="0" y="1732858"/>
            <a:chExt cx="9144000" cy="1677784"/>
          </a:xfrm>
        </p:grpSpPr>
        <p:grpSp>
          <p:nvGrpSpPr>
            <p:cNvPr id="14" name="Group 52"/>
            <p:cNvGrpSpPr/>
            <p:nvPr/>
          </p:nvGrpSpPr>
          <p:grpSpPr>
            <a:xfrm>
              <a:off x="2362200" y="1732858"/>
              <a:ext cx="4419600" cy="1677784"/>
              <a:chOff x="2362200" y="1657350"/>
              <a:chExt cx="4419600" cy="1677784"/>
            </a:xfrm>
          </p:grpSpPr>
          <p:grpSp>
            <p:nvGrpSpPr>
              <p:cNvPr id="21" name="Group 37"/>
              <p:cNvGrpSpPr/>
              <p:nvPr/>
            </p:nvGrpSpPr>
            <p:grpSpPr>
              <a:xfrm>
                <a:off x="2362200" y="16573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38"/>
              <p:cNvGrpSpPr/>
              <p:nvPr/>
            </p:nvGrpSpPr>
            <p:grpSpPr>
              <a:xfrm flipV="1">
                <a:off x="2362200" y="30289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48"/>
            <p:cNvGrpSpPr/>
            <p:nvPr/>
          </p:nvGrpSpPr>
          <p:grpSpPr>
            <a:xfrm>
              <a:off x="0" y="2443523"/>
              <a:ext cx="2438400" cy="256454"/>
              <a:chOff x="0" y="2343150"/>
              <a:chExt cx="2438400" cy="256454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9"/>
            <p:cNvGrpSpPr/>
            <p:nvPr/>
          </p:nvGrpSpPr>
          <p:grpSpPr>
            <a:xfrm flipH="1">
              <a:off x="6705600" y="2443523"/>
              <a:ext cx="2438400" cy="256454"/>
              <a:chOff x="0" y="2343150"/>
              <a:chExt cx="2438400" cy="256454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85888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47408" y="115372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514071" y="117085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3750" y="2368812"/>
            <a:ext cx="36576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1822450" y="473939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1708150" y="51856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5708650" y="473939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5594350" y="51856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209800" y="1001952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09372"/>
            <a:ext cx="2572512" cy="2670048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71488" y="2409372"/>
            <a:ext cx="2572512" cy="2670048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1028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135124" y="2463800"/>
            <a:ext cx="4873752" cy="2130552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816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7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" y="2438400"/>
            <a:ext cx="3324225" cy="2130552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5819777" y="2438400"/>
            <a:ext cx="3324225" cy="2130552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415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015B8A-9DD0-4679-9E1D-A35D630FEE53}"/>
              </a:ext>
            </a:extLst>
          </p:cNvPr>
          <p:cNvSpPr/>
          <p:nvPr userDrawn="1"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for SOAR Conference 2024. Session Contributors: </a:t>
            </a:r>
            <a:r>
              <a:rPr lang="en-CA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Moseley, Chief Adjudicator, Capital Markets Tribunal, Lora Patton, Vice Chair, Consent and Capacity Board, and Jodi Zigelstein-Yip, Chief HR Innovator and Founder, Enliven HR Consulting Inc.</a:t>
            </a:r>
          </a:p>
        </p:txBody>
      </p:sp>
    </p:spTree>
    <p:extLst>
      <p:ext uri="{BB962C8B-B14F-4D97-AF65-F5344CB8AC3E}">
        <p14:creationId xmlns:p14="http://schemas.microsoft.com/office/powerpoint/2010/main" val="357449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8" r:id="rId6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Woman sitting on chair">
            <a:extLst>
              <a:ext uri="{FF2B5EF4-FFF2-40B4-BE49-F238E27FC236}">
                <a16:creationId xmlns:a16="http://schemas.microsoft.com/office/drawing/2014/main" id="{B7401564-446C-B2B1-D53A-716E37EEBBA6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3" b="17813"/>
          <a:stretch>
            <a:fillRect/>
          </a:stretch>
        </p:blipFill>
        <p:spPr>
          <a:xfrm>
            <a:off x="-1" y="0"/>
            <a:ext cx="9144000" cy="3924300"/>
          </a:xfrm>
          <a:solidFill>
            <a:srgbClr val="E8B60A"/>
          </a:solidFill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254EEE-59EA-4D6D-A23A-DF9FB04AF1D4}"/>
              </a:ext>
            </a:extLst>
          </p:cNvPr>
          <p:cNvSpPr txBox="1">
            <a:spLocks/>
          </p:cNvSpPr>
          <p:nvPr/>
        </p:nvSpPr>
        <p:spPr>
          <a:xfrm>
            <a:off x="1504807" y="4006187"/>
            <a:ext cx="6134385" cy="23151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 for Adjudicators, Giving and Receiving Notes</a:t>
            </a:r>
          </a:p>
          <a:p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SOAR Conference Workshop 5 - November 14 2024</a:t>
            </a:r>
          </a:p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Music notation with solid fill">
            <a:extLst>
              <a:ext uri="{FF2B5EF4-FFF2-40B4-BE49-F238E27FC236}">
                <a16:creationId xmlns:a16="http://schemas.microsoft.com/office/drawing/2014/main" id="{45B8FA63-6A34-E3A2-A6DD-D17F13E21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69" y="-481382"/>
            <a:ext cx="2312633" cy="23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5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101627BE-C27A-4945-B5B0-DDFB25A09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652" y="204826"/>
            <a:ext cx="4762500" cy="419132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256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Process</a:t>
            </a:r>
          </a:p>
        </p:txBody>
      </p:sp>
      <p:sp>
        <p:nvSpPr>
          <p:cNvPr id="235549" name="Rectangle 29">
            <a:extLst>
              <a:ext uri="{FF2B5EF4-FFF2-40B4-BE49-F238E27FC236}">
                <a16:creationId xmlns:a16="http://schemas.microsoft.com/office/drawing/2014/main" id="{8D2EBAAD-D2F9-490C-A624-12E5A58F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5445125"/>
            <a:ext cx="1460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3" name="Rectangle 33">
            <a:extLst>
              <a:ext uri="{FF2B5EF4-FFF2-40B4-BE49-F238E27FC236}">
                <a16:creationId xmlns:a16="http://schemas.microsoft.com/office/drawing/2014/main" id="{CF4233FD-846E-4D99-9FC5-91D8D140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6" y="3484566"/>
            <a:ext cx="22955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2CA9F3-A03F-268B-FD97-AF087AE6C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807382"/>
              </p:ext>
            </p:extLst>
          </p:nvPr>
        </p:nvGraphicFramePr>
        <p:xfrm>
          <a:off x="604653" y="736846"/>
          <a:ext cx="7651580" cy="5622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482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E1F16EA-B5D6-4F5B-BED1-CE16F72F3075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>
          <a:xfrm>
            <a:off x="1621687" y="1689369"/>
            <a:ext cx="2772543" cy="1617317"/>
          </a:xfr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789A91-9DC1-4BE6-B3CF-F436A5F9725D}"/>
              </a:ext>
            </a:extLst>
          </p:cNvPr>
          <p:cNvSpPr>
            <a:spLocks noGrp="1"/>
          </p:cNvSpPr>
          <p:nvPr>
            <p:ph type="body" sz="half" idx="58"/>
          </p:nvPr>
        </p:nvSpPr>
        <p:spPr>
          <a:xfrm>
            <a:off x="1574830" y="4298932"/>
            <a:ext cx="2913116" cy="1464591"/>
          </a:xfrm>
        </p:spPr>
        <p:txBody>
          <a:bodyPr/>
          <a:lstStyle/>
          <a:p>
            <a:r>
              <a:rPr lang="en-C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“Skills” exhibited</a:t>
            </a:r>
          </a:p>
          <a:p>
            <a:endParaRPr lang="en-CA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skills a person must be able to do to be effective in their role.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90DAF1-5507-48F7-ADFC-4B4D5B2DE38A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4688196" y="4297862"/>
            <a:ext cx="2851911" cy="1446953"/>
          </a:xfrm>
        </p:spPr>
        <p:txBody>
          <a:bodyPr/>
          <a:lstStyle/>
          <a:p>
            <a:r>
              <a:rPr lang="en-C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“How” work gets accomplished</a:t>
            </a:r>
          </a:p>
          <a:p>
            <a:endParaRPr lang="en-CA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of assessing how an individual gets work accomplished by exhibiting core behaviours and values.</a:t>
            </a:r>
            <a:endParaRPr lang="en-CA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2DD79D8-8511-477C-9B20-A2CC9B9E8BFC}"/>
              </a:ext>
            </a:extLst>
          </p:cNvPr>
          <p:cNvSpPr txBox="1">
            <a:spLocks/>
          </p:cNvSpPr>
          <p:nvPr/>
        </p:nvSpPr>
        <p:spPr>
          <a:xfrm>
            <a:off x="720223" y="279260"/>
            <a:ext cx="5014036" cy="4191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256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Competencies to Assess</a:t>
            </a: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7315CD79-1D88-4042-9678-6430B02DF980}"/>
              </a:ext>
            </a:extLst>
          </p:cNvPr>
          <p:cNvSpPr/>
          <p:nvPr/>
        </p:nvSpPr>
        <p:spPr bwMode="auto">
          <a:xfrm>
            <a:off x="1574830" y="3523723"/>
            <a:ext cx="2819400" cy="4290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AA64EADE-6F5B-4C1E-A010-1855DB18E240}"/>
              </a:ext>
            </a:extLst>
          </p:cNvPr>
          <p:cNvSpPr/>
          <p:nvPr/>
        </p:nvSpPr>
        <p:spPr bwMode="auto">
          <a:xfrm>
            <a:off x="4701064" y="3523723"/>
            <a:ext cx="2819400" cy="4290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4F9A70-AC01-4900-B000-F5FE8FAA3034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1602044" y="3640206"/>
            <a:ext cx="2730500" cy="192780"/>
          </a:xfrm>
        </p:spPr>
        <p:txBody>
          <a:bodyPr/>
          <a:lstStyle/>
          <a:p>
            <a:r>
              <a:rPr lang="en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/ Functional Competencies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4DAE5-D7D8-471E-9C67-7852F23C92F1}"/>
              </a:ext>
            </a:extLst>
          </p:cNvPr>
          <p:cNvSpPr>
            <a:spLocks noGrp="1"/>
          </p:cNvSpPr>
          <p:nvPr>
            <p:ph type="body" sz="half" idx="37"/>
          </p:nvPr>
        </p:nvSpPr>
        <p:spPr>
          <a:xfrm>
            <a:off x="4979175" y="3640206"/>
            <a:ext cx="2203450" cy="192780"/>
          </a:xfrm>
        </p:spPr>
        <p:txBody>
          <a:bodyPr/>
          <a:lstStyle/>
          <a:p>
            <a:r>
              <a:rPr lang="en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 Competencies</a:t>
            </a:r>
          </a:p>
        </p:txBody>
      </p:sp>
      <p:pic>
        <p:nvPicPr>
          <p:cNvPr id="12" name="Picture 11" descr="Woman smiling and using laptop">
            <a:extLst>
              <a:ext uri="{FF2B5EF4-FFF2-40B4-BE49-F238E27FC236}">
                <a16:creationId xmlns:a16="http://schemas.microsoft.com/office/drawing/2014/main" id="{89A727A6-AC6F-7D70-6267-AC8944E7B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09" y="1689717"/>
            <a:ext cx="2490982" cy="1661476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071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7C1BA-BC4F-480E-96E9-7CC14EEC7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429" y="258388"/>
            <a:ext cx="7635865" cy="92614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CA" sz="2800" b="1" dirty="0">
                <a:solidFill>
                  <a:srgbClr val="256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technical / functional competencies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3ADEB-4A28-405D-9013-683C995E9299}"/>
              </a:ext>
            </a:extLst>
          </p:cNvPr>
          <p:cNvSpPr txBox="1"/>
          <p:nvPr/>
        </p:nvSpPr>
        <p:spPr>
          <a:xfrm>
            <a:off x="322429" y="1539638"/>
            <a:ext cx="6931396" cy="3262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 to the tribunal and to tribunal operations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 a sole member or panel chair, manages the hearing well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embraces tribunal-related technology</a:t>
            </a:r>
          </a:p>
          <a:p>
            <a:pPr lvl="1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Tribunal and legislated knowledge and acumen  </a:t>
            </a:r>
            <a:endParaRPr lang="en-CA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understands the tribunal’s mandate and jurisdiction  employs a proper manner of questions  can interpret and apply legislation,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enabling, SPPA 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 chair a complex hearing</a:t>
            </a:r>
          </a:p>
        </p:txBody>
      </p:sp>
      <p:pic>
        <p:nvPicPr>
          <p:cNvPr id="2" name="Picture 1" descr="Magnifying glass and question mark">
            <a:extLst>
              <a:ext uri="{FF2B5EF4-FFF2-40B4-BE49-F238E27FC236}">
                <a16:creationId xmlns:a16="http://schemas.microsoft.com/office/drawing/2014/main" id="{BA4B0F19-4E82-0D2E-E215-D8F7D783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6" r="16125"/>
          <a:stretch/>
        </p:blipFill>
        <p:spPr>
          <a:xfrm>
            <a:off x="7253825" y="4642338"/>
            <a:ext cx="1567745" cy="13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7C1BA-BC4F-480E-96E9-7CC14EEC7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430" y="258388"/>
            <a:ext cx="7054914" cy="92614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CA" sz="2800" b="1" dirty="0">
                <a:solidFill>
                  <a:srgbClr val="256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behavioural competencies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3ADEB-4A28-405D-9013-683C995E9299}"/>
              </a:ext>
            </a:extLst>
          </p:cNvPr>
          <p:cNvSpPr txBox="1"/>
          <p:nvPr/>
        </p:nvSpPr>
        <p:spPr>
          <a:xfrm>
            <a:off x="322429" y="1070205"/>
            <a:ext cx="8404321" cy="54399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Ethics, integrity and professional acumen</a:t>
            </a: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takes obligations seriously and consistently meets commitments  </a:t>
            </a:r>
          </a:p>
          <a:p>
            <a:pPr lvl="1">
              <a:spcAft>
                <a:spcPts val="600"/>
              </a:spcAft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 and collaboration</a:t>
            </a: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participates fully in deliberations, ensures that all panel members have a full opportunity to contribute and listens well to others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writes clear and intelligible reasons for decisions, showing the analytical path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Problem solving, judgment and decision making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demonstrates integrity, good judgment, and </a:t>
            </a:r>
          </a:p>
          <a:p>
            <a:pPr marL="799200" lvl="1"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sound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analytical capability</a:t>
            </a:r>
            <a:endParaRPr lang="en-C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fairly assesses the credibility and reliability</a:t>
            </a:r>
          </a:p>
          <a:p>
            <a:pPr marL="799200" lvl="1">
              <a:spcAft>
                <a:spcPts val="900"/>
              </a:spcAf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of evidence  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miling people at conference table">
            <a:extLst>
              <a:ext uri="{FF2B5EF4-FFF2-40B4-BE49-F238E27FC236}">
                <a16:creationId xmlns:a16="http://schemas.microsoft.com/office/drawing/2014/main" id="{906D6119-7563-1A26-0635-EEBDE1879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99" y="3972283"/>
            <a:ext cx="2300172" cy="15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278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873299"/>
      </a:accent1>
      <a:accent2>
        <a:srgbClr val="59C3B8"/>
      </a:accent2>
      <a:accent3>
        <a:srgbClr val="6C287A"/>
      </a:accent3>
      <a:accent4>
        <a:srgbClr val="399D93"/>
      </a:accent4>
      <a:accent5>
        <a:srgbClr val="B961CB"/>
      </a:accent5>
      <a:accent6>
        <a:srgbClr val="94D8D2"/>
      </a:accent6>
      <a:hlink>
        <a:srgbClr val="541F5F"/>
      </a:hlink>
      <a:folHlink>
        <a:srgbClr val="595959"/>
      </a:folHlink>
    </a:clrScheme>
    <a:fontScheme name="Custom 1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295b7a-273c-4cc2-9454-4185b1656311">
      <Terms xmlns="http://schemas.microsoft.com/office/infopath/2007/PartnerControls"/>
    </lcf76f155ced4ddcb4097134ff3c332f>
    <TaxCatchAll xmlns="f7a1a5f3-aa60-4160-b8c8-6a419c28b3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6E8BEAD4EC44A8D244888A8F3F337" ma:contentTypeVersion="18" ma:contentTypeDescription="Create a new document." ma:contentTypeScope="" ma:versionID="03dff907f75e51a205edba6a187334d2">
  <xsd:schema xmlns:xsd="http://www.w3.org/2001/XMLSchema" xmlns:xs="http://www.w3.org/2001/XMLSchema" xmlns:p="http://schemas.microsoft.com/office/2006/metadata/properties" xmlns:ns2="ed295b7a-273c-4cc2-9454-4185b1656311" xmlns:ns3="f7a1a5f3-aa60-4160-b8c8-6a419c28b305" targetNamespace="http://schemas.microsoft.com/office/2006/metadata/properties" ma:root="true" ma:fieldsID="93ef3893e7c46cb9e9b31901be87973d" ns2:_="" ns3:_="">
    <xsd:import namespace="ed295b7a-273c-4cc2-9454-4185b1656311"/>
    <xsd:import namespace="f7a1a5f3-aa60-4160-b8c8-6a419c28b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95b7a-273c-4cc2-9454-4185b16563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87bd936-cc61-410b-89da-196df09c80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1a5f3-aa60-4160-b8c8-6a419c28b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ad913e-57f1-4c79-95c4-770718ecb7e3}" ma:internalName="TaxCatchAll" ma:showField="CatchAllData" ma:web="f7a1a5f3-aa60-4160-b8c8-6a419c28b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E4B01-FE24-491E-B0F1-ED0618EBC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ABD14B-1B9E-487C-B0F4-EAD8B89E6CF5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ed295b7a-273c-4cc2-9454-4185b1656311"/>
    <ds:schemaRef ds:uri="http://schemas.microsoft.com/office/infopath/2007/PartnerControls"/>
    <ds:schemaRef ds:uri="f7a1a5f3-aa60-4160-b8c8-6a419c28b305"/>
  </ds:schemaRefs>
</ds:datastoreItem>
</file>

<file path=customXml/itemProps3.xml><?xml version="1.0" encoding="utf-8"?>
<ds:datastoreItem xmlns:ds="http://schemas.openxmlformats.org/officeDocument/2006/customXml" ds:itemID="{CEC5AAFC-574E-4453-A5D6-696C3D854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95b7a-273c-4cc2-9454-4185b1656311"/>
    <ds:schemaRef ds:uri="f7a1a5f3-aa60-4160-b8c8-6a419c28b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286</Words>
  <Application>Microsoft Office PowerPoint</Application>
  <PresentationFormat>On-screen Show (4:3)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1_Office Theme</vt:lpstr>
      <vt:lpstr>PowerPoint Presentation</vt:lpstr>
      <vt:lpstr>Assessment Process</vt:lpstr>
      <vt:lpstr>PowerPoint Presentation</vt:lpstr>
      <vt:lpstr>Sample technical / functional competencies</vt:lpstr>
      <vt:lpstr>Sample behavioural competencies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</dc:title>
  <dc:creator>Jodi Zigelstein-Yip</dc:creator>
  <cp:lastModifiedBy>Daphne Simon</cp:lastModifiedBy>
  <cp:revision>53</cp:revision>
  <dcterms:created xsi:type="dcterms:W3CDTF">2017-11-15T13:22:35Z</dcterms:created>
  <dcterms:modified xsi:type="dcterms:W3CDTF">2024-10-25T15:32:43Z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0x010100BB66E8BEAD4EC44A8D244888A8F3F337</vt:lpwstr>
  </property>
  <property fmtid="{D5CDD505-2E9C-101B-9397-08002B2CF9AE}" pid="3" name="MediaServiceImageTags">
    <vt:lpwstr/>
  </property>
</Properties>
</file>