
<file path=[Content_Types].xml><?xml version="1.0" encoding="utf-8"?>
<Types xmlns="http://schemas.openxmlformats.org/package/2006/content-types">
  <Default Extension="xml" ContentType="application/xml"/>
  <Default Extension="jpeg" ContentType="image/jpeg"/>
  <Default Extension="jpg" ContentType="image/jpeg"/>
  <Default Extension="rels" ContentType="application/vnd.openxmlformats-package.relationships+xml"/>
  <Default Extension="wdp" ContentType="image/vnd.ms-photo"/>
  <Default Extension="bin" ContentType="application/vnd.openxmlformats-officedocument.presentationml.printerSettings"/>
  <Default Extension="png" ContentType="image/p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2"/>
  </p:notesMasterIdLst>
  <p:sldIdLst>
    <p:sldId id="270" r:id="rId2"/>
    <p:sldId id="271" r:id="rId3"/>
    <p:sldId id="272" r:id="rId4"/>
    <p:sldId id="267" r:id="rId5"/>
    <p:sldId id="261" r:id="rId6"/>
    <p:sldId id="259" r:id="rId7"/>
    <p:sldId id="262" r:id="rId8"/>
    <p:sldId id="266" r:id="rId9"/>
    <p:sldId id="269" r:id="rId10"/>
    <p:sldId id="264" r:id="rId1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C017"/>
    <a:srgbClr val="DB0202"/>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76" d="100"/>
          <a:sy n="76" d="100"/>
        </p:scale>
        <p:origin x="-2040" y="-11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notesMaster" Target="notesMasters/notesMaster1.xml"/><Relationship Id="rId13" Type="http://schemas.openxmlformats.org/officeDocument/2006/relationships/printerSettings" Target="printerSettings/printerSettings1.bin"/><Relationship Id="rId14" Type="http://schemas.openxmlformats.org/officeDocument/2006/relationships/presProps" Target="presProps.xml"/><Relationship Id="rId15" Type="http://schemas.openxmlformats.org/officeDocument/2006/relationships/viewProps" Target="viewProps.xml"/><Relationship Id="rId16" Type="http://schemas.openxmlformats.org/officeDocument/2006/relationships/theme" Target="theme/theme1.xml"/><Relationship Id="rId17"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41570D-20C1-6248-85AD-41B703136E29}" type="datetimeFigureOut">
              <a:rPr lang="en-US" smtClean="0"/>
              <a:t>15-10-15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E3D52A1-E5D0-0E4A-B435-6CF2C8D53D3F}" type="slidenum">
              <a:rPr lang="en-US" smtClean="0"/>
              <a:t>‹#›</a:t>
            </a:fld>
            <a:endParaRPr lang="en-US"/>
          </a:p>
        </p:txBody>
      </p:sp>
    </p:spTree>
    <p:extLst>
      <p:ext uri="{BB962C8B-B14F-4D97-AF65-F5344CB8AC3E}">
        <p14:creationId xmlns:p14="http://schemas.microsoft.com/office/powerpoint/2010/main" val="3790862912"/>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5.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8E3D52A1-E5D0-0E4A-B435-6CF2C8D53D3F}" type="slidenum">
              <a:rPr lang="en-US" smtClean="0"/>
              <a:t>5</a:t>
            </a:fld>
            <a:endParaRPr lang="en-US"/>
          </a:p>
        </p:txBody>
      </p:sp>
    </p:spTree>
    <p:extLst>
      <p:ext uri="{BB962C8B-B14F-4D97-AF65-F5344CB8AC3E}">
        <p14:creationId xmlns:p14="http://schemas.microsoft.com/office/powerpoint/2010/main" val="29470498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jpg"/><Relationship Id="rId3" Type="http://schemas.openxmlformats.org/officeDocument/2006/relationships/image" Target="../media/image2.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CA"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CA" smtClean="0"/>
              <a:t>Click to edit Master subtitle style</a:t>
            </a:r>
            <a:endParaRPr lang="en-US"/>
          </a:p>
        </p:txBody>
      </p:sp>
      <p:sp>
        <p:nvSpPr>
          <p:cNvPr id="4" name="Date Placeholder 3"/>
          <p:cNvSpPr>
            <a:spLocks noGrp="1"/>
          </p:cNvSpPr>
          <p:nvPr>
            <p:ph type="dt" sz="half" idx="10"/>
          </p:nvPr>
        </p:nvSpPr>
        <p:spPr/>
        <p:txBody>
          <a:bodyPr/>
          <a:lstStyle/>
          <a:p>
            <a:fld id="{BCF7CDB7-9126-734F-97E7-67C155FF1D4A}" type="datetimeFigureOut">
              <a:rPr lang="en-US" smtClean="0"/>
              <a:t>15-10-15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18606616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BCF7CDB7-9126-734F-97E7-67C155FF1D4A}" type="datetimeFigureOut">
              <a:rPr lang="en-US" smtClean="0"/>
              <a:t>15-10-15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36698910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CA"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10"/>
          </p:nvPr>
        </p:nvSpPr>
        <p:spPr/>
        <p:txBody>
          <a:bodyPr/>
          <a:lstStyle/>
          <a:p>
            <a:fld id="{BCF7CDB7-9126-734F-97E7-67C155FF1D4A}" type="datetimeFigureOut">
              <a:rPr lang="en-US" smtClean="0"/>
              <a:t>15-10-15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28857595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12" name="TextBox 11"/>
          <p:cNvSpPr txBox="1"/>
          <p:nvPr/>
        </p:nvSpPr>
        <p:spPr>
          <a:xfrm>
            <a:off x="0" y="5842510"/>
            <a:ext cx="6910605" cy="646331"/>
          </a:xfrm>
          <a:prstGeom prst="rect">
            <a:avLst/>
          </a:prstGeom>
          <a:solidFill>
            <a:srgbClr val="666666"/>
          </a:solidFill>
        </p:spPr>
        <p:txBody>
          <a:bodyPr wrap="square" rtlCol="0">
            <a:spAutoFit/>
          </a:bodyPr>
          <a:lstStyle/>
          <a:p>
            <a:endParaRPr lang="en-US" kern="1200" dirty="0" smtClean="0"/>
          </a:p>
          <a:p>
            <a:endParaRPr lang="en-US" kern="1200" dirty="0" smtClean="0"/>
          </a:p>
        </p:txBody>
      </p:sp>
      <p:sp>
        <p:nvSpPr>
          <p:cNvPr id="2" name="Title 1"/>
          <p:cNvSpPr>
            <a:spLocks noGrp="1"/>
          </p:cNvSpPr>
          <p:nvPr>
            <p:ph type="title"/>
          </p:nvPr>
        </p:nvSpPr>
        <p:spPr/>
        <p:txBody>
          <a:bodyPr/>
          <a:lstStyle>
            <a:lvl1pPr>
              <a:defRPr>
                <a:latin typeface="Sathu"/>
                <a:cs typeface="Sathu"/>
              </a:defRPr>
            </a:lvl1pPr>
          </a:lstStyle>
          <a:p>
            <a:r>
              <a:rPr lang="en-CA" dirty="0" smtClean="0"/>
              <a:t>Click to edit Master title style</a:t>
            </a:r>
            <a:endParaRPr lang="en-US" dirty="0"/>
          </a:p>
        </p:txBody>
      </p:sp>
      <p:sp>
        <p:nvSpPr>
          <p:cNvPr id="3" name="Content Placeholder 2"/>
          <p:cNvSpPr>
            <a:spLocks noGrp="1"/>
          </p:cNvSpPr>
          <p:nvPr>
            <p:ph idx="1"/>
          </p:nvPr>
        </p:nvSpPr>
        <p:spPr>
          <a:xfrm>
            <a:off x="457200" y="1534573"/>
            <a:ext cx="8229600" cy="4525963"/>
          </a:xfrm>
        </p:spPr>
        <p:txBody>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pic>
        <p:nvPicPr>
          <p:cNvPr id="9" name="Picture 8" descr="SELF-REPRESENTED LITIGANTS PROJECT LOGO.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910605" y="4886171"/>
            <a:ext cx="1981200" cy="1312864"/>
          </a:xfrm>
          <a:prstGeom prst="rect">
            <a:avLst/>
          </a:prstGeom>
        </p:spPr>
      </p:pic>
      <p:pic>
        <p:nvPicPr>
          <p:cNvPr id="10" name="Picture 9" descr="law_logo.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055235" y="6199035"/>
            <a:ext cx="2459566" cy="474472"/>
          </a:xfrm>
          <a:prstGeom prst="rect">
            <a:avLst/>
          </a:prstGeom>
        </p:spPr>
      </p:pic>
      <p:cxnSp>
        <p:nvCxnSpPr>
          <p:cNvPr id="11" name="Straight Connector 10"/>
          <p:cNvCxnSpPr>
            <a:stCxn id="12" idx="1"/>
          </p:cNvCxnSpPr>
          <p:nvPr/>
        </p:nvCxnSpPr>
        <p:spPr>
          <a:xfrm>
            <a:off x="0" y="6165676"/>
            <a:ext cx="6910605" cy="0"/>
          </a:xfrm>
          <a:prstGeom prst="line">
            <a:avLst/>
          </a:prstGeom>
          <a:ln w="76200" cmpd="sng"/>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254872" y="6383701"/>
            <a:ext cx="5655733" cy="369332"/>
          </a:xfrm>
          <a:prstGeom prst="rect">
            <a:avLst/>
          </a:prstGeom>
          <a:solidFill>
            <a:srgbClr val="FFCC66"/>
          </a:solidFill>
        </p:spPr>
        <p:txBody>
          <a:bodyPr wrap="square" rtlCol="0">
            <a:spAutoFit/>
          </a:bodyPr>
          <a:lstStyle/>
          <a:p>
            <a:endParaRPr lang="en-US" kern="1200" dirty="0"/>
          </a:p>
        </p:txBody>
      </p:sp>
    </p:spTree>
    <p:extLst>
      <p:ext uri="{BB962C8B-B14F-4D97-AF65-F5344CB8AC3E}">
        <p14:creationId xmlns:p14="http://schemas.microsoft.com/office/powerpoint/2010/main" val="278142034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CA"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CA" smtClean="0"/>
              <a:t>Click to edit Master text styles</a:t>
            </a:r>
          </a:p>
        </p:txBody>
      </p:sp>
      <p:sp>
        <p:nvSpPr>
          <p:cNvPr id="4" name="Date Placeholder 3"/>
          <p:cNvSpPr>
            <a:spLocks noGrp="1"/>
          </p:cNvSpPr>
          <p:nvPr>
            <p:ph type="dt" sz="half" idx="10"/>
          </p:nvPr>
        </p:nvSpPr>
        <p:spPr/>
        <p:txBody>
          <a:bodyPr/>
          <a:lstStyle/>
          <a:p>
            <a:fld id="{BCF7CDB7-9126-734F-97E7-67C155FF1D4A}" type="datetimeFigureOut">
              <a:rPr lang="en-US" smtClean="0"/>
              <a:t>15-10-15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33212511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Date Placeholder 4"/>
          <p:cNvSpPr>
            <a:spLocks noGrp="1"/>
          </p:cNvSpPr>
          <p:nvPr>
            <p:ph type="dt" sz="half" idx="10"/>
          </p:nvPr>
        </p:nvSpPr>
        <p:spPr/>
        <p:txBody>
          <a:bodyPr/>
          <a:lstStyle/>
          <a:p>
            <a:fld id="{BCF7CDB7-9126-734F-97E7-67C155FF1D4A}" type="datetimeFigureOut">
              <a:rPr lang="en-US" smtClean="0"/>
              <a:t>15-10-15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40245144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CA"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CA"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7" name="Date Placeholder 6"/>
          <p:cNvSpPr>
            <a:spLocks noGrp="1"/>
          </p:cNvSpPr>
          <p:nvPr>
            <p:ph type="dt" sz="half" idx="10"/>
          </p:nvPr>
        </p:nvSpPr>
        <p:spPr/>
        <p:txBody>
          <a:bodyPr/>
          <a:lstStyle/>
          <a:p>
            <a:fld id="{BCF7CDB7-9126-734F-97E7-67C155FF1D4A}" type="datetimeFigureOut">
              <a:rPr lang="en-US" smtClean="0"/>
              <a:t>15-10-15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18584242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CA" smtClean="0"/>
              <a:t>Click to edit Master title style</a:t>
            </a:r>
            <a:endParaRPr lang="en-US"/>
          </a:p>
        </p:txBody>
      </p:sp>
      <p:sp>
        <p:nvSpPr>
          <p:cNvPr id="3" name="Date Placeholder 2"/>
          <p:cNvSpPr>
            <a:spLocks noGrp="1"/>
          </p:cNvSpPr>
          <p:nvPr>
            <p:ph type="dt" sz="half" idx="10"/>
          </p:nvPr>
        </p:nvSpPr>
        <p:spPr/>
        <p:txBody>
          <a:bodyPr/>
          <a:lstStyle/>
          <a:p>
            <a:fld id="{BCF7CDB7-9126-734F-97E7-67C155FF1D4A}" type="datetimeFigureOut">
              <a:rPr lang="en-US" smtClean="0"/>
              <a:t>15-10-15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21126137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F7CDB7-9126-734F-97E7-67C155FF1D4A}" type="datetimeFigureOut">
              <a:rPr lang="en-US" smtClean="0"/>
              <a:t>15-10-15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295071213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CA"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BCF7CDB7-9126-734F-97E7-67C155FF1D4A}" type="datetimeFigureOut">
              <a:rPr lang="en-US" smtClean="0"/>
              <a:t>15-10-15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334866723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CA"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CA" smtClean="0"/>
              <a:t>Click to edit Master text styles</a:t>
            </a:r>
          </a:p>
        </p:txBody>
      </p:sp>
      <p:sp>
        <p:nvSpPr>
          <p:cNvPr id="5" name="Date Placeholder 4"/>
          <p:cNvSpPr>
            <a:spLocks noGrp="1"/>
          </p:cNvSpPr>
          <p:nvPr>
            <p:ph type="dt" sz="half" idx="10"/>
          </p:nvPr>
        </p:nvSpPr>
        <p:spPr/>
        <p:txBody>
          <a:bodyPr/>
          <a:lstStyle/>
          <a:p>
            <a:fld id="{BCF7CDB7-9126-734F-97E7-67C155FF1D4A}" type="datetimeFigureOut">
              <a:rPr lang="en-US" smtClean="0"/>
              <a:t>15-10-15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4C1C648-0CEF-124F-AF39-A7623CD9F8A1}" type="slidenum">
              <a:rPr lang="en-US" smtClean="0"/>
              <a:t>‹#›</a:t>
            </a:fld>
            <a:endParaRPr lang="en-US"/>
          </a:p>
        </p:txBody>
      </p:sp>
    </p:spTree>
    <p:extLst>
      <p:ext uri="{BB962C8B-B14F-4D97-AF65-F5344CB8AC3E}">
        <p14:creationId xmlns:p14="http://schemas.microsoft.com/office/powerpoint/2010/main" val="3833980205"/>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CA" dirty="0" smtClean="0"/>
              <a:t>Click to edit Master title style</a:t>
            </a:r>
            <a:endParaRPr lang="en-US" dirty="0"/>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CA" smtClean="0"/>
              <a:t>Click to edit Master text styles</a:t>
            </a:r>
          </a:p>
          <a:p>
            <a:pPr lvl="1"/>
            <a:r>
              <a:rPr lang="en-CA" smtClean="0"/>
              <a:t>Second level</a:t>
            </a:r>
          </a:p>
          <a:p>
            <a:pPr lvl="2"/>
            <a:r>
              <a:rPr lang="en-CA" smtClean="0"/>
              <a:t>Third level</a:t>
            </a:r>
          </a:p>
          <a:p>
            <a:pPr lvl="3"/>
            <a:r>
              <a:rPr lang="en-CA" smtClean="0"/>
              <a:t>Fourth level</a:t>
            </a:r>
          </a:p>
          <a:p>
            <a:pPr lvl="4"/>
            <a:r>
              <a:rPr lang="en-CA"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CF7CDB7-9126-734F-97E7-67C155FF1D4A}" type="datetimeFigureOut">
              <a:rPr lang="en-US" smtClean="0"/>
              <a:t>15-10-15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C1C648-0CEF-124F-AF39-A7623CD9F8A1}" type="slidenum">
              <a:rPr lang="en-US" smtClean="0"/>
              <a:t>‹#›</a:t>
            </a:fld>
            <a:endParaRPr lang="en-US"/>
          </a:p>
        </p:txBody>
      </p:sp>
    </p:spTree>
    <p:extLst>
      <p:ext uri="{BB962C8B-B14F-4D97-AF65-F5344CB8AC3E}">
        <p14:creationId xmlns:p14="http://schemas.microsoft.com/office/powerpoint/2010/main" val="20480562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4400" b="1" kern="1200">
          <a:solidFill>
            <a:srgbClr val="376092"/>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3.jpg"/></Relationships>
</file>

<file path=ppt/slides/_rels/slide10.xml.rels><?xml version="1.0" encoding="UTF-8" standalone="yes"?>
<Relationships xmlns="http://schemas.openxmlformats.org/package/2006/relationships"><Relationship Id="rId3" Type="http://schemas.openxmlformats.org/officeDocument/2006/relationships/hyperlink" Target="http://representingyourselfcanada.com/client-communication-feedback-survey/" TargetMode="External"/><Relationship Id="rId4" Type="http://schemas.openxmlformats.org/officeDocument/2006/relationships/hyperlink" Target="mailto:sjtoinfo@ontario.ca" TargetMode="External"/><Relationship Id="rId1" Type="http://schemas.openxmlformats.org/officeDocument/2006/relationships/slideLayout" Target="../slideLayouts/slideLayout2.xml"/><Relationship Id="rId2" Type="http://schemas.openxmlformats.org/officeDocument/2006/relationships/image" Target="../media/image9.jp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4.jpeg"/><Relationship Id="rId3" Type="http://schemas.microsoft.com/office/2007/relationships/hdphoto" Target="../media/hdphoto1.wdp"/></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 Id="rId3" Type="http://schemas.openxmlformats.org/officeDocument/2006/relationships/image" Target="../media/image6.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5.jpg"/><Relationship Id="rId3" Type="http://schemas.openxmlformats.org/officeDocument/2006/relationships/image" Target="../media/image7.jp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hyperlink" Target="http://psst-tdfp.gc.ca/article.asp?id=2426"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8.png"/><Relationship Id="rId3" Type="http://schemas.openxmlformats.org/officeDocument/2006/relationships/image" Target="../media/image5.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1123" y="4591615"/>
            <a:ext cx="6906232" cy="1143000"/>
          </a:xfrm>
        </p:spPr>
        <p:txBody>
          <a:bodyPr>
            <a:normAutofit fontScale="90000"/>
          </a:bodyPr>
          <a:lstStyle/>
          <a:p>
            <a:pPr algn="l"/>
            <a:r>
              <a:rPr lang="en-US" b="1" dirty="0" smtClean="0">
                <a:solidFill>
                  <a:schemeClr val="accent1">
                    <a:lumMod val="75000"/>
                  </a:schemeClr>
                </a:solidFill>
              </a:rPr>
              <a:t>NSRLP </a:t>
            </a:r>
            <a:br>
              <a:rPr lang="en-US" b="1" dirty="0" smtClean="0">
                <a:solidFill>
                  <a:schemeClr val="accent1">
                    <a:lumMod val="75000"/>
                  </a:schemeClr>
                </a:solidFill>
              </a:rPr>
            </a:br>
            <a:r>
              <a:rPr lang="en-US" b="1" dirty="0" smtClean="0">
                <a:solidFill>
                  <a:schemeClr val="accent1">
                    <a:lumMod val="75000"/>
                  </a:schemeClr>
                </a:solidFill>
              </a:rPr>
              <a:t>SRL Orientation Workshop</a:t>
            </a:r>
            <a:endParaRPr lang="en-US" b="1" dirty="0">
              <a:solidFill>
                <a:schemeClr val="accent1">
                  <a:lumMod val="75000"/>
                </a:schemeClr>
              </a:solidFill>
            </a:endParaRPr>
          </a:p>
        </p:txBody>
      </p:sp>
      <p:pic>
        <p:nvPicPr>
          <p:cNvPr id="3" name="Picture 2" descr="nautical-navigation-chart-tools-110970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1122" y="650643"/>
            <a:ext cx="8338371" cy="3790519"/>
          </a:xfrm>
          <a:prstGeom prst="rect">
            <a:avLst/>
          </a:prstGeom>
        </p:spPr>
      </p:pic>
    </p:spTree>
    <p:extLst>
      <p:ext uri="{BB962C8B-B14F-4D97-AF65-F5344CB8AC3E}">
        <p14:creationId xmlns:p14="http://schemas.microsoft.com/office/powerpoint/2010/main" val="218093631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We-Want-Your-Feedback-400x300.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34324" y="225345"/>
            <a:ext cx="2108225" cy="1915779"/>
          </a:xfrm>
          <a:prstGeom prst="rect">
            <a:avLst/>
          </a:prstGeom>
        </p:spPr>
      </p:pic>
      <p:sp>
        <p:nvSpPr>
          <p:cNvPr id="2" name="Title 1"/>
          <p:cNvSpPr>
            <a:spLocks noGrp="1"/>
          </p:cNvSpPr>
          <p:nvPr>
            <p:ph type="title"/>
          </p:nvPr>
        </p:nvSpPr>
        <p:spPr>
          <a:xfrm>
            <a:off x="199962" y="33513"/>
            <a:ext cx="8229600" cy="1143000"/>
          </a:xfrm>
        </p:spPr>
        <p:txBody>
          <a:bodyPr>
            <a:normAutofit/>
          </a:bodyPr>
          <a:lstStyle/>
          <a:p>
            <a:r>
              <a:rPr lang="en-US" sz="4000" dirty="0" smtClean="0"/>
              <a:t>Feedback Evaluation</a:t>
            </a:r>
            <a:endParaRPr lang="en-US" sz="4000" dirty="0"/>
          </a:p>
        </p:txBody>
      </p:sp>
      <p:sp>
        <p:nvSpPr>
          <p:cNvPr id="3" name="Content Placeholder 2"/>
          <p:cNvSpPr>
            <a:spLocks noGrp="1"/>
          </p:cNvSpPr>
          <p:nvPr>
            <p:ph idx="1"/>
          </p:nvPr>
        </p:nvSpPr>
        <p:spPr>
          <a:xfrm>
            <a:off x="199963" y="964317"/>
            <a:ext cx="6389666" cy="4525963"/>
          </a:xfrm>
        </p:spPr>
        <p:txBody>
          <a:bodyPr>
            <a:normAutofit/>
          </a:bodyPr>
          <a:lstStyle/>
          <a:p>
            <a:r>
              <a:rPr lang="en-US" sz="2400" dirty="0" smtClean="0">
                <a:latin typeface="Sathu"/>
                <a:cs typeface="Sathu"/>
              </a:rPr>
              <a:t>Create an on-line and paper copy survey for all participants to provide feedback </a:t>
            </a:r>
            <a:r>
              <a:rPr lang="en-US" sz="2400" dirty="0">
                <a:latin typeface="Sathu"/>
                <a:cs typeface="Sathu"/>
              </a:rPr>
              <a:t>on their experiences </a:t>
            </a:r>
            <a:endParaRPr lang="en-US" sz="2400" dirty="0" smtClean="0">
              <a:latin typeface="Sathu"/>
              <a:cs typeface="Sathu"/>
            </a:endParaRPr>
          </a:p>
          <a:p>
            <a:endParaRPr lang="en-US" sz="2400" dirty="0" smtClean="0">
              <a:latin typeface="Sathu"/>
              <a:cs typeface="Sathu"/>
            </a:endParaRPr>
          </a:p>
          <a:p>
            <a:r>
              <a:rPr lang="en-US" sz="2400" dirty="0" smtClean="0">
                <a:latin typeface="Sathu"/>
                <a:cs typeface="Sathu"/>
              </a:rPr>
              <a:t>Establish timeline for feedback survey</a:t>
            </a:r>
          </a:p>
          <a:p>
            <a:endParaRPr lang="en-US" sz="2400" dirty="0" smtClean="0">
              <a:latin typeface="Sathu"/>
              <a:cs typeface="Sathu"/>
            </a:endParaRPr>
          </a:p>
          <a:p>
            <a:r>
              <a:rPr lang="en-US" sz="2400" dirty="0" smtClean="0">
                <a:latin typeface="Sathu"/>
                <a:cs typeface="Sathu"/>
              </a:rPr>
              <a:t>NSRLP Client Communication Feedback  survey </a:t>
            </a:r>
            <a:r>
              <a:rPr lang="en-US" sz="2400" dirty="0">
                <a:latin typeface="Sathu"/>
                <a:cs typeface="Sathu"/>
                <a:hlinkClick r:id="rId3"/>
              </a:rPr>
              <a:t>http://representingyourselfcanada.com/client-communication-feedback-survey</a:t>
            </a:r>
            <a:r>
              <a:rPr lang="en-US" sz="2400" dirty="0" smtClean="0">
                <a:latin typeface="Sathu"/>
                <a:cs typeface="Sathu"/>
                <a:hlinkClick r:id="rId3"/>
              </a:rPr>
              <a:t>/</a:t>
            </a:r>
            <a:endParaRPr lang="en-US" sz="2400" dirty="0" smtClean="0">
              <a:latin typeface="Sathu"/>
              <a:cs typeface="Sathu"/>
            </a:endParaRPr>
          </a:p>
          <a:p>
            <a:endParaRPr lang="en-US" dirty="0">
              <a:latin typeface="Sathu"/>
              <a:cs typeface="Sathu"/>
            </a:endParaRPr>
          </a:p>
        </p:txBody>
      </p:sp>
      <p:sp>
        <p:nvSpPr>
          <p:cNvPr id="5" name="TextBox 4"/>
          <p:cNvSpPr txBox="1"/>
          <p:nvPr/>
        </p:nvSpPr>
        <p:spPr>
          <a:xfrm>
            <a:off x="6589629" y="2422844"/>
            <a:ext cx="2554371" cy="2554545"/>
          </a:xfrm>
          <a:prstGeom prst="rect">
            <a:avLst/>
          </a:prstGeom>
          <a:noFill/>
        </p:spPr>
        <p:txBody>
          <a:bodyPr wrap="square" rtlCol="0">
            <a:spAutoFit/>
          </a:bodyPr>
          <a:lstStyle/>
          <a:p>
            <a:r>
              <a:rPr lang="en-US" sz="1600" dirty="0" smtClean="0">
                <a:latin typeface="Sathu"/>
                <a:cs typeface="Sathu"/>
              </a:rPr>
              <a:t>We </a:t>
            </a:r>
            <a:r>
              <a:rPr lang="en-US" sz="1600" dirty="0">
                <a:latin typeface="Sathu"/>
                <a:cs typeface="Sathu"/>
              </a:rPr>
              <a:t>want to know what you think about our new website. </a:t>
            </a:r>
            <a:endParaRPr lang="en-US" sz="1600" dirty="0" smtClean="0">
              <a:latin typeface="Sathu"/>
              <a:cs typeface="Sathu"/>
            </a:endParaRPr>
          </a:p>
          <a:p>
            <a:r>
              <a:rPr lang="en-US" sz="1600" dirty="0" smtClean="0">
                <a:latin typeface="Sathu"/>
                <a:cs typeface="Sathu"/>
              </a:rPr>
              <a:t>Did </a:t>
            </a:r>
            <a:r>
              <a:rPr lang="en-US" sz="1600" dirty="0">
                <a:latin typeface="Sathu"/>
                <a:cs typeface="Sathu"/>
              </a:rPr>
              <a:t>you find what you were looking for? </a:t>
            </a:r>
            <a:endParaRPr lang="en-US" sz="1600" dirty="0" smtClean="0">
              <a:latin typeface="Sathu"/>
              <a:cs typeface="Sathu"/>
            </a:endParaRPr>
          </a:p>
          <a:p>
            <a:r>
              <a:rPr lang="en-US" sz="1600" dirty="0" smtClean="0">
                <a:latin typeface="Sathu"/>
                <a:cs typeface="Sathu"/>
              </a:rPr>
              <a:t>Tell </a:t>
            </a:r>
            <a:r>
              <a:rPr lang="en-US" sz="1600" dirty="0">
                <a:latin typeface="Sathu"/>
                <a:cs typeface="Sathu"/>
              </a:rPr>
              <a:t>us at </a:t>
            </a:r>
            <a:r>
              <a:rPr lang="en-US" sz="1600" dirty="0">
                <a:latin typeface="Sathu"/>
                <a:cs typeface="Sathu"/>
                <a:hlinkClick r:id="rId4"/>
              </a:rPr>
              <a:t>sjtoinfo@</a:t>
            </a:r>
            <a:r>
              <a:rPr lang="en-US" sz="1600" dirty="0" smtClean="0">
                <a:latin typeface="Sathu"/>
                <a:cs typeface="Sathu"/>
                <a:hlinkClick r:id="rId4"/>
              </a:rPr>
              <a:t>ontario.ca</a:t>
            </a:r>
            <a:endParaRPr lang="en-US" sz="1600" dirty="0" smtClean="0">
              <a:latin typeface="Sathu"/>
              <a:cs typeface="Sathu"/>
            </a:endParaRPr>
          </a:p>
          <a:p>
            <a:r>
              <a:rPr lang="en-US" sz="1600" dirty="0" smtClean="0">
                <a:latin typeface="Sathu"/>
                <a:cs typeface="Sathu"/>
              </a:rPr>
              <a:t>http</a:t>
            </a:r>
            <a:r>
              <a:rPr lang="en-US" sz="1600" dirty="0">
                <a:latin typeface="Sathu"/>
                <a:cs typeface="Sathu"/>
              </a:rPr>
              <a:t>://</a:t>
            </a:r>
            <a:r>
              <a:rPr lang="en-US" sz="1600" dirty="0" err="1">
                <a:latin typeface="Sathu"/>
                <a:cs typeface="Sathu"/>
              </a:rPr>
              <a:t>www.sjto.gov.on.ca</a:t>
            </a:r>
            <a:r>
              <a:rPr lang="en-US" sz="1600" dirty="0">
                <a:latin typeface="Sathu"/>
                <a:cs typeface="Sathu"/>
              </a:rPr>
              <a:t>/</a:t>
            </a:r>
            <a:r>
              <a:rPr lang="en-US" sz="1600" dirty="0" err="1">
                <a:latin typeface="Sathu"/>
                <a:cs typeface="Sathu"/>
              </a:rPr>
              <a:t>ltb</a:t>
            </a:r>
            <a:r>
              <a:rPr lang="en-US" sz="1600" dirty="0">
                <a:latin typeface="Sathu"/>
                <a:cs typeface="Sathu"/>
              </a:rPr>
              <a:t>/</a:t>
            </a:r>
          </a:p>
        </p:txBody>
      </p:sp>
      <p:sp>
        <p:nvSpPr>
          <p:cNvPr id="6" name="5-Point Star 5"/>
          <p:cNvSpPr/>
          <p:nvPr/>
        </p:nvSpPr>
        <p:spPr>
          <a:xfrm>
            <a:off x="6589628" y="1822771"/>
            <a:ext cx="544620" cy="673275"/>
          </a:xfrm>
          <a:prstGeom prst="star5">
            <a:avLst/>
          </a:prstGeom>
          <a:solidFill>
            <a:srgbClr val="FFC01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5-Point Star 6"/>
          <p:cNvSpPr/>
          <p:nvPr/>
        </p:nvSpPr>
        <p:spPr>
          <a:xfrm>
            <a:off x="7450517" y="1822771"/>
            <a:ext cx="700705" cy="673275"/>
          </a:xfrm>
          <a:prstGeom prst="star5">
            <a:avLst/>
          </a:prstGeom>
          <a:solidFill>
            <a:srgbClr val="FFC01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5-Point Star 7"/>
          <p:cNvSpPr/>
          <p:nvPr/>
        </p:nvSpPr>
        <p:spPr>
          <a:xfrm>
            <a:off x="8458704" y="1822771"/>
            <a:ext cx="544620" cy="673275"/>
          </a:xfrm>
          <a:prstGeom prst="star5">
            <a:avLst/>
          </a:prstGeom>
          <a:solidFill>
            <a:srgbClr val="FFC017"/>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0699703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12503" y="274638"/>
            <a:ext cx="5362805" cy="979213"/>
          </a:xfrm>
        </p:spPr>
        <p:txBody>
          <a:bodyPr/>
          <a:lstStyle/>
          <a:p>
            <a:pPr algn="l"/>
            <a:r>
              <a:rPr lang="en-US" dirty="0" smtClean="0"/>
              <a:t>SRLs in Tribunals</a:t>
            </a:r>
            <a:endParaRPr lang="en-US" dirty="0"/>
          </a:p>
        </p:txBody>
      </p:sp>
      <p:pic>
        <p:nvPicPr>
          <p:cNvPr id="6" name="Picture 5" descr="ocean.jpg"/>
          <p:cNvPicPr>
            <a:picLocks noChangeAspect="1"/>
          </p:cNvPicPr>
          <p:nvPr/>
        </p:nvPicPr>
        <p:blipFill>
          <a:blip r:embed="rId2">
            <a:clrChange>
              <a:clrFrom>
                <a:srgbClr val="0C1315"/>
              </a:clrFrom>
              <a:clrTo>
                <a:srgbClr val="0C1315">
                  <a:alpha val="0"/>
                </a:srgbClr>
              </a:clrTo>
            </a:clrChange>
            <a:alphaModFix amt="65000"/>
            <a:extLst>
              <a:ext uri="{BEBA8EAE-BF5A-486C-A8C5-ECC9F3942E4B}">
                <a14:imgProps xmlns:a14="http://schemas.microsoft.com/office/drawing/2010/main">
                  <a14:imgLayer r:embed="rId3">
                    <a14:imgEffect>
                      <a14:sharpenSoften amount="-50000"/>
                    </a14:imgEffect>
                  </a14:imgLayer>
                </a14:imgProps>
              </a:ext>
              <a:ext uri="{28A0092B-C50C-407E-A947-70E740481C1C}">
                <a14:useLocalDpi xmlns:a14="http://schemas.microsoft.com/office/drawing/2010/main" val="0"/>
              </a:ext>
            </a:extLst>
          </a:blip>
          <a:stretch>
            <a:fillRect/>
          </a:stretch>
        </p:blipFill>
        <p:spPr>
          <a:xfrm>
            <a:off x="312502" y="1309964"/>
            <a:ext cx="8670801" cy="3613528"/>
          </a:xfrm>
          <a:prstGeom prst="rect">
            <a:avLst/>
          </a:prstGeom>
        </p:spPr>
      </p:pic>
      <p:sp>
        <p:nvSpPr>
          <p:cNvPr id="5" name="Rectangle 4"/>
          <p:cNvSpPr/>
          <p:nvPr/>
        </p:nvSpPr>
        <p:spPr>
          <a:xfrm>
            <a:off x="312503" y="1500024"/>
            <a:ext cx="8670799" cy="2862322"/>
          </a:xfrm>
          <a:prstGeom prst="rect">
            <a:avLst/>
          </a:prstGeom>
        </p:spPr>
        <p:txBody>
          <a:bodyPr wrap="square">
            <a:spAutoFit/>
          </a:bodyPr>
          <a:lstStyle/>
          <a:p>
            <a:pPr algn="ctr"/>
            <a:r>
              <a:rPr lang="en-US" sz="3600" b="1" i="1" dirty="0">
                <a:latin typeface="Sathu"/>
                <a:cs typeface="Sathu"/>
              </a:rPr>
              <a:t>"Think of being a SRL like throwing yourself into the middle of the ocean. You flail about and look up to the sun for direction, but you have no idea what is north, south, east or west."</a:t>
            </a:r>
          </a:p>
        </p:txBody>
      </p:sp>
    </p:spTree>
    <p:extLst>
      <p:ext uri="{BB962C8B-B14F-4D97-AF65-F5344CB8AC3E}">
        <p14:creationId xmlns:p14="http://schemas.microsoft.com/office/powerpoint/2010/main" val="1957576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7217" y="3849050"/>
            <a:ext cx="8716783" cy="1143000"/>
          </a:xfrm>
        </p:spPr>
        <p:txBody>
          <a:bodyPr>
            <a:noAutofit/>
          </a:bodyPr>
          <a:lstStyle/>
          <a:p>
            <a:r>
              <a:rPr lang="en-US" sz="4800" dirty="0" smtClean="0"/>
              <a:t>What would SRL Tribunal Orientation  look like ? </a:t>
            </a:r>
            <a:endParaRPr lang="en-US" sz="4800" dirty="0"/>
          </a:p>
        </p:txBody>
      </p:sp>
    </p:spTree>
    <p:extLst>
      <p:ext uri="{BB962C8B-B14F-4D97-AF65-F5344CB8AC3E}">
        <p14:creationId xmlns:p14="http://schemas.microsoft.com/office/powerpoint/2010/main" val="29121100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descr="bonussta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883647" y="3910786"/>
            <a:ext cx="1270000" cy="1270000"/>
          </a:xfrm>
          <a:prstGeom prst="rect">
            <a:avLst/>
          </a:prstGeom>
        </p:spPr>
      </p:pic>
      <p:sp>
        <p:nvSpPr>
          <p:cNvPr id="2" name="Title 1"/>
          <p:cNvSpPr>
            <a:spLocks noGrp="1"/>
          </p:cNvSpPr>
          <p:nvPr>
            <p:ph type="title"/>
          </p:nvPr>
        </p:nvSpPr>
        <p:spPr>
          <a:xfrm>
            <a:off x="141012" y="0"/>
            <a:ext cx="4855363" cy="1143000"/>
          </a:xfrm>
        </p:spPr>
        <p:txBody>
          <a:bodyPr>
            <a:normAutofit fontScale="90000"/>
          </a:bodyPr>
          <a:lstStyle/>
          <a:p>
            <a:r>
              <a:rPr lang="en-US" dirty="0" smtClean="0"/>
              <a:t>Welcome Package </a:t>
            </a:r>
            <a:endParaRPr lang="en-US" dirty="0"/>
          </a:p>
        </p:txBody>
      </p:sp>
      <p:pic>
        <p:nvPicPr>
          <p:cNvPr id="5" name="Picture 4" descr="lis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1012" y="972562"/>
            <a:ext cx="3810000" cy="4790056"/>
          </a:xfrm>
          <a:prstGeom prst="rect">
            <a:avLst/>
          </a:prstGeom>
        </p:spPr>
      </p:pic>
      <p:sp>
        <p:nvSpPr>
          <p:cNvPr id="6" name="TextBox 5"/>
          <p:cNvSpPr txBox="1"/>
          <p:nvPr/>
        </p:nvSpPr>
        <p:spPr>
          <a:xfrm>
            <a:off x="1255159" y="2973643"/>
            <a:ext cx="2333514" cy="369332"/>
          </a:xfrm>
          <a:prstGeom prst="rect">
            <a:avLst/>
          </a:prstGeom>
          <a:noFill/>
        </p:spPr>
        <p:txBody>
          <a:bodyPr wrap="none" rtlCol="0">
            <a:spAutoFit/>
          </a:bodyPr>
          <a:lstStyle/>
          <a:p>
            <a:r>
              <a:rPr lang="en-US" dirty="0" smtClean="0">
                <a:latin typeface="Sathu"/>
                <a:cs typeface="Sathu"/>
              </a:rPr>
              <a:t>Telephone numbers</a:t>
            </a:r>
            <a:endParaRPr lang="en-US" dirty="0">
              <a:latin typeface="Sathu"/>
              <a:cs typeface="Sathu"/>
            </a:endParaRPr>
          </a:p>
        </p:txBody>
      </p:sp>
      <p:sp>
        <p:nvSpPr>
          <p:cNvPr id="7" name="TextBox 6"/>
          <p:cNvSpPr txBox="1"/>
          <p:nvPr/>
        </p:nvSpPr>
        <p:spPr>
          <a:xfrm>
            <a:off x="1307974" y="4411882"/>
            <a:ext cx="2378627" cy="369332"/>
          </a:xfrm>
          <a:prstGeom prst="rect">
            <a:avLst/>
          </a:prstGeom>
          <a:noFill/>
        </p:spPr>
        <p:txBody>
          <a:bodyPr wrap="none" rtlCol="0">
            <a:spAutoFit/>
          </a:bodyPr>
          <a:lstStyle/>
          <a:p>
            <a:r>
              <a:rPr lang="en-US" dirty="0" smtClean="0">
                <a:latin typeface="Sathu"/>
                <a:cs typeface="Sathu"/>
              </a:rPr>
              <a:t>Website &amp; email info</a:t>
            </a:r>
            <a:endParaRPr lang="en-US" dirty="0">
              <a:latin typeface="Sathu"/>
              <a:cs typeface="Sathu"/>
            </a:endParaRPr>
          </a:p>
        </p:txBody>
      </p:sp>
      <p:sp>
        <p:nvSpPr>
          <p:cNvPr id="8" name="TextBox 7"/>
          <p:cNvSpPr txBox="1"/>
          <p:nvPr/>
        </p:nvSpPr>
        <p:spPr>
          <a:xfrm>
            <a:off x="1307974" y="2604311"/>
            <a:ext cx="2420851" cy="369332"/>
          </a:xfrm>
          <a:prstGeom prst="rect">
            <a:avLst/>
          </a:prstGeom>
          <a:noFill/>
        </p:spPr>
        <p:txBody>
          <a:bodyPr wrap="none" rtlCol="0">
            <a:spAutoFit/>
          </a:bodyPr>
          <a:lstStyle/>
          <a:p>
            <a:r>
              <a:rPr lang="en-US" dirty="0" smtClean="0">
                <a:latin typeface="Sathu"/>
                <a:cs typeface="Sathu"/>
              </a:rPr>
              <a:t>Welcome Statement</a:t>
            </a:r>
            <a:endParaRPr lang="en-US" dirty="0">
              <a:latin typeface="Sathu"/>
              <a:cs typeface="Sathu"/>
            </a:endParaRPr>
          </a:p>
        </p:txBody>
      </p:sp>
      <p:sp>
        <p:nvSpPr>
          <p:cNvPr id="9" name="TextBox 8"/>
          <p:cNvSpPr txBox="1"/>
          <p:nvPr/>
        </p:nvSpPr>
        <p:spPr>
          <a:xfrm>
            <a:off x="1333398" y="3382179"/>
            <a:ext cx="1087514" cy="369332"/>
          </a:xfrm>
          <a:prstGeom prst="rect">
            <a:avLst/>
          </a:prstGeom>
          <a:noFill/>
        </p:spPr>
        <p:txBody>
          <a:bodyPr wrap="none" rtlCol="0">
            <a:spAutoFit/>
          </a:bodyPr>
          <a:lstStyle/>
          <a:p>
            <a:r>
              <a:rPr lang="en-US" dirty="0" smtClean="0">
                <a:latin typeface="Sathu"/>
                <a:cs typeface="Sathu"/>
              </a:rPr>
              <a:t>Address</a:t>
            </a:r>
            <a:endParaRPr lang="en-US" dirty="0">
              <a:latin typeface="Sathu"/>
              <a:cs typeface="Sathu"/>
            </a:endParaRPr>
          </a:p>
        </p:txBody>
      </p:sp>
      <p:sp>
        <p:nvSpPr>
          <p:cNvPr id="10" name="TextBox 9"/>
          <p:cNvSpPr txBox="1"/>
          <p:nvPr/>
        </p:nvSpPr>
        <p:spPr>
          <a:xfrm>
            <a:off x="1333398" y="3886628"/>
            <a:ext cx="990026" cy="369332"/>
          </a:xfrm>
          <a:prstGeom prst="rect">
            <a:avLst/>
          </a:prstGeom>
          <a:noFill/>
        </p:spPr>
        <p:txBody>
          <a:bodyPr wrap="none" rtlCol="0">
            <a:spAutoFit/>
          </a:bodyPr>
          <a:lstStyle/>
          <a:p>
            <a:r>
              <a:rPr lang="en-US" dirty="0" smtClean="0">
                <a:latin typeface="Sathu"/>
                <a:cs typeface="Sathu"/>
              </a:rPr>
              <a:t>Parking</a:t>
            </a:r>
            <a:endParaRPr lang="en-US" dirty="0">
              <a:latin typeface="Sathu"/>
              <a:cs typeface="Sathu"/>
            </a:endParaRPr>
          </a:p>
        </p:txBody>
      </p:sp>
      <p:sp>
        <p:nvSpPr>
          <p:cNvPr id="11" name="TextBox 10"/>
          <p:cNvSpPr txBox="1"/>
          <p:nvPr/>
        </p:nvSpPr>
        <p:spPr>
          <a:xfrm>
            <a:off x="1307974" y="4781214"/>
            <a:ext cx="1730161" cy="369332"/>
          </a:xfrm>
          <a:prstGeom prst="rect">
            <a:avLst/>
          </a:prstGeom>
          <a:noFill/>
        </p:spPr>
        <p:txBody>
          <a:bodyPr wrap="none" rtlCol="0">
            <a:spAutoFit/>
          </a:bodyPr>
          <a:lstStyle/>
          <a:p>
            <a:r>
              <a:rPr lang="en-US" dirty="0" smtClean="0">
                <a:latin typeface="Sathu"/>
                <a:cs typeface="Sathu"/>
              </a:rPr>
              <a:t>Map of Facility</a:t>
            </a:r>
            <a:endParaRPr lang="en-US" dirty="0">
              <a:latin typeface="Sathu"/>
              <a:cs typeface="Sathu"/>
            </a:endParaRPr>
          </a:p>
        </p:txBody>
      </p:sp>
      <p:sp>
        <p:nvSpPr>
          <p:cNvPr id="12" name="TextBox 11"/>
          <p:cNvSpPr txBox="1"/>
          <p:nvPr/>
        </p:nvSpPr>
        <p:spPr>
          <a:xfrm>
            <a:off x="3951012" y="1112048"/>
            <a:ext cx="4938226" cy="2585323"/>
          </a:xfrm>
          <a:prstGeom prst="rect">
            <a:avLst/>
          </a:prstGeom>
          <a:noFill/>
        </p:spPr>
        <p:txBody>
          <a:bodyPr wrap="square" rtlCol="0">
            <a:spAutoFit/>
          </a:bodyPr>
          <a:lstStyle/>
          <a:p>
            <a:pPr marL="285750" indent="-285750">
              <a:buFont typeface="Wingdings" charset="2"/>
              <a:buChar char="Ø"/>
            </a:pPr>
            <a:r>
              <a:rPr lang="en-US" dirty="0" smtClean="0">
                <a:latin typeface="Sathu"/>
                <a:cs typeface="Sathu"/>
              </a:rPr>
              <a:t>Your Welcome Statement Should Include: </a:t>
            </a:r>
          </a:p>
          <a:p>
            <a:pPr marL="285750" indent="-285750">
              <a:buFont typeface="Arial"/>
              <a:buChar char="•"/>
            </a:pPr>
            <a:r>
              <a:rPr lang="en-US" dirty="0" smtClean="0">
                <a:latin typeface="Sathu"/>
                <a:cs typeface="Sathu"/>
              </a:rPr>
              <a:t>Details of your Tribunals mandate and jurisdiction  such as: </a:t>
            </a:r>
          </a:p>
          <a:p>
            <a:pPr marL="742950" lvl="1" indent="-285750">
              <a:buFont typeface="Arial"/>
              <a:buChar char="•"/>
            </a:pPr>
            <a:r>
              <a:rPr lang="en-US" dirty="0" smtClean="0">
                <a:latin typeface="Sathu"/>
                <a:cs typeface="Sathu"/>
              </a:rPr>
              <a:t>Purpose</a:t>
            </a:r>
          </a:p>
          <a:p>
            <a:pPr marL="742950" lvl="1" indent="-285750">
              <a:buFont typeface="Arial"/>
              <a:buChar char="•"/>
            </a:pPr>
            <a:r>
              <a:rPr lang="en-US" dirty="0" smtClean="0">
                <a:latin typeface="Sathu"/>
                <a:cs typeface="Sathu"/>
              </a:rPr>
              <a:t>Scope</a:t>
            </a:r>
          </a:p>
          <a:p>
            <a:pPr marL="285750" indent="-285750">
              <a:buFont typeface="Wingdings" charset="2"/>
              <a:buChar char="Ø"/>
            </a:pPr>
            <a:endParaRPr lang="en-US" dirty="0">
              <a:latin typeface="Sathu"/>
              <a:cs typeface="Sathu"/>
            </a:endParaRPr>
          </a:p>
          <a:p>
            <a:pPr marL="285750" indent="-285750">
              <a:buFont typeface="Wingdings" charset="2"/>
              <a:buChar char="Ø"/>
            </a:pPr>
            <a:r>
              <a:rPr lang="en-US" dirty="0" smtClean="0">
                <a:latin typeface="Sathu"/>
                <a:cs typeface="Sathu"/>
              </a:rPr>
              <a:t>A brief overview of staff positions and responsibilities so SRLs know who to address questions </a:t>
            </a:r>
            <a:r>
              <a:rPr lang="en-US" dirty="0" smtClean="0">
                <a:latin typeface="Sathu"/>
                <a:cs typeface="Sathu"/>
              </a:rPr>
              <a:t>to.</a:t>
            </a:r>
            <a:r>
              <a:rPr lang="en-US" dirty="0" smtClean="0">
                <a:latin typeface="Sathu"/>
                <a:cs typeface="Sathu"/>
              </a:rPr>
              <a:t>	</a:t>
            </a:r>
            <a:r>
              <a:rPr lang="en-US" sz="1400" dirty="0" smtClean="0">
                <a:latin typeface="Sathu"/>
                <a:cs typeface="Sathu"/>
              </a:rPr>
              <a:t>			</a:t>
            </a:r>
            <a:endParaRPr lang="en-US" sz="1400" i="1" dirty="0">
              <a:latin typeface="Sathu"/>
              <a:cs typeface="Sathu"/>
            </a:endParaRPr>
          </a:p>
        </p:txBody>
      </p:sp>
      <p:sp>
        <p:nvSpPr>
          <p:cNvPr id="16" name="TextBox 15"/>
          <p:cNvSpPr txBox="1"/>
          <p:nvPr/>
        </p:nvSpPr>
        <p:spPr>
          <a:xfrm>
            <a:off x="4817914" y="3980457"/>
            <a:ext cx="4071324" cy="1200329"/>
          </a:xfrm>
          <a:prstGeom prst="rect">
            <a:avLst/>
          </a:prstGeom>
          <a:noFill/>
        </p:spPr>
        <p:txBody>
          <a:bodyPr wrap="square" rtlCol="0">
            <a:spAutoFit/>
          </a:bodyPr>
          <a:lstStyle/>
          <a:p>
            <a:pPr algn="r"/>
            <a:r>
              <a:rPr lang="en-US" i="1" dirty="0">
                <a:latin typeface="Sathu"/>
                <a:cs typeface="Sathu"/>
              </a:rPr>
              <a:t>Take the SRL on a tour of your</a:t>
            </a:r>
          </a:p>
          <a:p>
            <a:pPr algn="r"/>
            <a:r>
              <a:rPr lang="en-US" i="1" dirty="0">
                <a:latin typeface="Sathu"/>
                <a:cs typeface="Sathu"/>
              </a:rPr>
              <a:t>				 	facility pointing out essential areas in the facility </a:t>
            </a:r>
          </a:p>
          <a:p>
            <a:endParaRPr lang="en-US" dirty="0"/>
          </a:p>
        </p:txBody>
      </p:sp>
    </p:spTree>
    <p:extLst>
      <p:ext uri="{BB962C8B-B14F-4D97-AF65-F5344CB8AC3E}">
        <p14:creationId xmlns:p14="http://schemas.microsoft.com/office/powerpoint/2010/main" val="332227414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7876" y="274638"/>
            <a:ext cx="8388924" cy="1143000"/>
          </a:xfrm>
        </p:spPr>
        <p:txBody>
          <a:bodyPr>
            <a:normAutofit fontScale="90000"/>
          </a:bodyPr>
          <a:lstStyle/>
          <a:p>
            <a:r>
              <a:rPr lang="en-US" dirty="0" smtClean="0"/>
              <a:t>Provide Training </a:t>
            </a:r>
            <a:br>
              <a:rPr lang="en-US" dirty="0" smtClean="0"/>
            </a:br>
            <a:r>
              <a:rPr lang="en-US" dirty="0" smtClean="0"/>
              <a:t>&amp; Manage Expectations</a:t>
            </a:r>
            <a:endParaRPr lang="en-US" dirty="0"/>
          </a:p>
        </p:txBody>
      </p:sp>
      <p:sp>
        <p:nvSpPr>
          <p:cNvPr id="3" name="Content Placeholder 2"/>
          <p:cNvSpPr>
            <a:spLocks noGrp="1"/>
          </p:cNvSpPr>
          <p:nvPr>
            <p:ph idx="1"/>
          </p:nvPr>
        </p:nvSpPr>
        <p:spPr>
          <a:xfrm>
            <a:off x="188132" y="1534573"/>
            <a:ext cx="8685428" cy="4525963"/>
          </a:xfrm>
        </p:spPr>
        <p:txBody>
          <a:bodyPr>
            <a:normAutofit/>
          </a:bodyPr>
          <a:lstStyle/>
          <a:p>
            <a:r>
              <a:rPr lang="en-US" sz="2800" dirty="0" smtClean="0">
                <a:latin typeface="Sathu"/>
                <a:cs typeface="Sathu"/>
              </a:rPr>
              <a:t>Training </a:t>
            </a:r>
            <a:r>
              <a:rPr lang="en-US" sz="2800" dirty="0">
                <a:latin typeface="Sathu"/>
                <a:cs typeface="Sathu"/>
              </a:rPr>
              <a:t>can range </a:t>
            </a:r>
            <a:r>
              <a:rPr lang="en-US" sz="2800" dirty="0" smtClean="0">
                <a:latin typeface="Sathu"/>
                <a:cs typeface="Sathu"/>
              </a:rPr>
              <a:t>from:</a:t>
            </a:r>
          </a:p>
          <a:p>
            <a:pPr lvl="1"/>
            <a:r>
              <a:rPr lang="en-US" sz="2400" dirty="0" smtClean="0">
                <a:latin typeface="Sathu"/>
                <a:cs typeface="Sathu"/>
              </a:rPr>
              <a:t>Creating legal information seminars for SRLs to attend </a:t>
            </a:r>
            <a:r>
              <a:rPr lang="en-US" sz="2400" dirty="0" err="1">
                <a:latin typeface="Sathu"/>
                <a:cs typeface="Sathu"/>
              </a:rPr>
              <a:t>e</a:t>
            </a:r>
            <a:r>
              <a:rPr lang="en-US" sz="2400" dirty="0" err="1" smtClean="0">
                <a:latin typeface="Sathu"/>
                <a:cs typeface="Sathu"/>
              </a:rPr>
              <a:t>g</a:t>
            </a:r>
            <a:r>
              <a:rPr lang="en-US" sz="2400" dirty="0" smtClean="0">
                <a:latin typeface="Sathu"/>
                <a:cs typeface="Sathu"/>
              </a:rPr>
              <a:t>. overview </a:t>
            </a:r>
            <a:r>
              <a:rPr lang="en-US" sz="2400" dirty="0">
                <a:latin typeface="Sathu"/>
                <a:cs typeface="Sathu"/>
              </a:rPr>
              <a:t>of </a:t>
            </a:r>
            <a:r>
              <a:rPr lang="en-US" sz="2400" dirty="0" smtClean="0">
                <a:latin typeface="Sathu"/>
                <a:cs typeface="Sathu"/>
              </a:rPr>
              <a:t>procedures</a:t>
            </a:r>
            <a:endParaRPr lang="en-US" sz="2400" dirty="0">
              <a:latin typeface="Sathu"/>
              <a:cs typeface="Sathu"/>
            </a:endParaRPr>
          </a:p>
          <a:p>
            <a:pPr lvl="1"/>
            <a:r>
              <a:rPr lang="en-US" sz="2400" dirty="0" smtClean="0">
                <a:latin typeface="Sathu"/>
                <a:cs typeface="Sathu"/>
              </a:rPr>
              <a:t>Demonstration of your on-line resources</a:t>
            </a:r>
          </a:p>
          <a:p>
            <a:pPr lvl="1"/>
            <a:r>
              <a:rPr lang="en-US" sz="2400" dirty="0" smtClean="0">
                <a:latin typeface="Sathu"/>
                <a:cs typeface="Sathu"/>
              </a:rPr>
              <a:t>Expectation management workshop </a:t>
            </a:r>
          </a:p>
          <a:p>
            <a:pPr lvl="2"/>
            <a:r>
              <a:rPr lang="en-US" sz="2000" dirty="0">
                <a:latin typeface="Sathu"/>
                <a:cs typeface="Sathu"/>
              </a:rPr>
              <a:t>Range of remedies within the authority of the tribunal </a:t>
            </a:r>
            <a:endParaRPr lang="en-CA" sz="2000" dirty="0">
              <a:latin typeface="Sathu"/>
              <a:cs typeface="Sathu"/>
            </a:endParaRPr>
          </a:p>
          <a:p>
            <a:pPr lvl="2"/>
            <a:r>
              <a:rPr lang="en-US" sz="2000" dirty="0" smtClean="0">
                <a:latin typeface="Sathu"/>
                <a:cs typeface="Sathu"/>
              </a:rPr>
              <a:t>Timelines</a:t>
            </a:r>
          </a:p>
          <a:p>
            <a:pPr lvl="2"/>
            <a:r>
              <a:rPr lang="en-US" sz="2000" dirty="0" smtClean="0">
                <a:latin typeface="Sathu"/>
                <a:cs typeface="Sathu"/>
              </a:rPr>
              <a:t>Etiquette in the tribunal</a:t>
            </a:r>
          </a:p>
          <a:p>
            <a:pPr lvl="2"/>
            <a:r>
              <a:rPr lang="en-US" sz="2000" dirty="0" smtClean="0">
                <a:latin typeface="Sathu"/>
                <a:cs typeface="Sathu"/>
              </a:rPr>
              <a:t>Stress Management </a:t>
            </a:r>
          </a:p>
          <a:p>
            <a:pPr lvl="2"/>
            <a:r>
              <a:rPr lang="en-US" sz="2000" dirty="0" smtClean="0">
                <a:latin typeface="Sathu"/>
                <a:cs typeface="Sathu"/>
              </a:rPr>
              <a:t>Costs</a:t>
            </a:r>
          </a:p>
        </p:txBody>
      </p:sp>
    </p:spTree>
    <p:extLst>
      <p:ext uri="{BB962C8B-B14F-4D97-AF65-F5344CB8AC3E}">
        <p14:creationId xmlns:p14="http://schemas.microsoft.com/office/powerpoint/2010/main" val="36916465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bonussta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64326" y="2681496"/>
            <a:ext cx="2383114" cy="2383114"/>
          </a:xfrm>
          <a:prstGeom prst="rect">
            <a:avLst/>
          </a:prstGeom>
        </p:spPr>
      </p:pic>
      <p:sp>
        <p:nvSpPr>
          <p:cNvPr id="2" name="Title 1"/>
          <p:cNvSpPr>
            <a:spLocks noGrp="1"/>
          </p:cNvSpPr>
          <p:nvPr>
            <p:ph type="title"/>
          </p:nvPr>
        </p:nvSpPr>
        <p:spPr>
          <a:xfrm>
            <a:off x="300423" y="597819"/>
            <a:ext cx="8229600" cy="646362"/>
          </a:xfrm>
        </p:spPr>
        <p:txBody>
          <a:bodyPr>
            <a:normAutofit fontScale="90000"/>
          </a:bodyPr>
          <a:lstStyle/>
          <a:p>
            <a:r>
              <a:rPr lang="en-US" dirty="0" smtClean="0"/>
              <a:t>Review and Paperwork</a:t>
            </a:r>
            <a:r>
              <a:rPr lang="en-CA" dirty="0" smtClean="0"/>
              <a:t/>
            </a:r>
            <a:br>
              <a:rPr lang="en-CA" dirty="0" smtClean="0"/>
            </a:br>
            <a:endParaRPr lang="en-US" dirty="0"/>
          </a:p>
        </p:txBody>
      </p:sp>
      <p:sp>
        <p:nvSpPr>
          <p:cNvPr id="3" name="Content Placeholder 2"/>
          <p:cNvSpPr>
            <a:spLocks noGrp="1"/>
          </p:cNvSpPr>
          <p:nvPr>
            <p:ph idx="1"/>
          </p:nvPr>
        </p:nvSpPr>
        <p:spPr>
          <a:xfrm>
            <a:off x="300423" y="539367"/>
            <a:ext cx="6535040" cy="2763778"/>
          </a:xfrm>
        </p:spPr>
        <p:txBody>
          <a:bodyPr>
            <a:normAutofit/>
          </a:bodyPr>
          <a:lstStyle/>
          <a:p>
            <a:pPr marL="0" indent="0">
              <a:buNone/>
            </a:pPr>
            <a:endParaRPr lang="en-US" dirty="0" smtClean="0">
              <a:latin typeface="Sathu"/>
              <a:cs typeface="Sathu"/>
            </a:endParaRPr>
          </a:p>
          <a:p>
            <a:r>
              <a:rPr lang="en-US" sz="2400" dirty="0" smtClean="0">
                <a:latin typeface="Sathu"/>
                <a:cs typeface="Sathu"/>
              </a:rPr>
              <a:t>Review the SRLs paperwork with them when they hand it in. </a:t>
            </a:r>
          </a:p>
          <a:p>
            <a:r>
              <a:rPr lang="en-US" sz="2400" dirty="0" smtClean="0">
                <a:latin typeface="Sathu"/>
                <a:cs typeface="Sathu"/>
              </a:rPr>
              <a:t>Offer legal information to ensure the least amount of returned paperwork and/or misunderstanding.</a:t>
            </a:r>
            <a:endParaRPr lang="en-CA" sz="2400" dirty="0">
              <a:latin typeface="Sathu"/>
              <a:cs typeface="Sathu"/>
            </a:endParaRPr>
          </a:p>
          <a:p>
            <a:endParaRPr lang="en-US" dirty="0">
              <a:latin typeface="Sathu"/>
              <a:cs typeface="Sathu"/>
            </a:endParaRPr>
          </a:p>
        </p:txBody>
      </p:sp>
      <p:sp>
        <p:nvSpPr>
          <p:cNvPr id="4" name="TextBox 3"/>
          <p:cNvSpPr txBox="1"/>
          <p:nvPr/>
        </p:nvSpPr>
        <p:spPr>
          <a:xfrm>
            <a:off x="300423" y="3975051"/>
            <a:ext cx="4450553" cy="923330"/>
          </a:xfrm>
          <a:prstGeom prst="rect">
            <a:avLst/>
          </a:prstGeom>
          <a:noFill/>
        </p:spPr>
        <p:txBody>
          <a:bodyPr wrap="square" rtlCol="0">
            <a:spAutoFit/>
          </a:bodyPr>
          <a:lstStyle/>
          <a:p>
            <a:pPr algn="r"/>
            <a:r>
              <a:rPr lang="en-US" dirty="0" smtClean="0">
                <a:latin typeface="Sathu"/>
                <a:cs typeface="Sathu"/>
              </a:rPr>
              <a:t>If your staff has training in the </a:t>
            </a:r>
          </a:p>
          <a:p>
            <a:pPr algn="r"/>
            <a:r>
              <a:rPr lang="en-US" dirty="0" smtClean="0">
                <a:latin typeface="Sathu"/>
                <a:cs typeface="Sathu"/>
              </a:rPr>
              <a:t>Difference between Legal Advice </a:t>
            </a:r>
            <a:r>
              <a:rPr lang="en-US" dirty="0" err="1" smtClean="0">
                <a:latin typeface="Sathu"/>
                <a:cs typeface="Sathu"/>
              </a:rPr>
              <a:t>vs</a:t>
            </a:r>
            <a:endParaRPr lang="en-US" dirty="0" smtClean="0">
              <a:latin typeface="Sathu"/>
              <a:cs typeface="Sathu"/>
            </a:endParaRPr>
          </a:p>
          <a:p>
            <a:pPr algn="r"/>
            <a:r>
              <a:rPr lang="en-US" dirty="0" smtClean="0">
                <a:latin typeface="Sathu"/>
                <a:cs typeface="Sathu"/>
              </a:rPr>
              <a:t>Legal Information.</a:t>
            </a:r>
          </a:p>
        </p:txBody>
      </p:sp>
      <p:sp>
        <p:nvSpPr>
          <p:cNvPr id="6" name="TextBox 5"/>
          <p:cNvSpPr txBox="1"/>
          <p:nvPr/>
        </p:nvSpPr>
        <p:spPr>
          <a:xfrm>
            <a:off x="6369052" y="2959388"/>
            <a:ext cx="2285021" cy="1477328"/>
          </a:xfrm>
          <a:prstGeom prst="rect">
            <a:avLst/>
          </a:prstGeom>
          <a:noFill/>
        </p:spPr>
        <p:txBody>
          <a:bodyPr wrap="square" rtlCol="0">
            <a:spAutoFit/>
          </a:bodyPr>
          <a:lstStyle/>
          <a:p>
            <a:r>
              <a:rPr lang="en-US" dirty="0" smtClean="0">
                <a:latin typeface="Sathu"/>
                <a:cs typeface="Sathu"/>
              </a:rPr>
              <a:t>If you provide your SRLs a place to sit down and review their paperwork.</a:t>
            </a:r>
          </a:p>
          <a:p>
            <a:endParaRPr lang="en-US" dirty="0">
              <a:latin typeface="Sathu"/>
              <a:cs typeface="Sathu"/>
            </a:endParaRPr>
          </a:p>
        </p:txBody>
      </p:sp>
    </p:spTree>
    <p:extLst>
      <p:ext uri="{BB962C8B-B14F-4D97-AF65-F5344CB8AC3E}">
        <p14:creationId xmlns:p14="http://schemas.microsoft.com/office/powerpoint/2010/main" val="25958815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descr="bonusstar.jp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208356" y="718492"/>
            <a:ext cx="2241905" cy="2241905"/>
          </a:xfrm>
          <a:prstGeom prst="rect">
            <a:avLst/>
          </a:prstGeom>
        </p:spPr>
      </p:pic>
      <p:sp>
        <p:nvSpPr>
          <p:cNvPr id="2" name="Title 1"/>
          <p:cNvSpPr>
            <a:spLocks noGrp="1"/>
          </p:cNvSpPr>
          <p:nvPr>
            <p:ph type="title"/>
          </p:nvPr>
        </p:nvSpPr>
        <p:spPr>
          <a:xfrm>
            <a:off x="457199" y="485707"/>
            <a:ext cx="8400683" cy="1143000"/>
          </a:xfrm>
        </p:spPr>
        <p:txBody>
          <a:bodyPr>
            <a:normAutofit fontScale="90000"/>
          </a:bodyPr>
          <a:lstStyle/>
          <a:p>
            <a:r>
              <a:rPr lang="en-US" dirty="0" smtClean="0"/>
              <a:t>Assign a Mentor /Mackenzie Friend/Volunteer</a:t>
            </a:r>
            <a:r>
              <a:rPr lang="en-CA" dirty="0" smtClean="0"/>
              <a:t/>
            </a:r>
            <a:br>
              <a:rPr lang="en-CA" dirty="0" smtClean="0"/>
            </a:br>
            <a:endParaRPr lang="en-US" dirty="0"/>
          </a:p>
        </p:txBody>
      </p:sp>
      <p:sp>
        <p:nvSpPr>
          <p:cNvPr id="3" name="Content Placeholder 2"/>
          <p:cNvSpPr>
            <a:spLocks noGrp="1"/>
          </p:cNvSpPr>
          <p:nvPr>
            <p:ph idx="1"/>
          </p:nvPr>
        </p:nvSpPr>
        <p:spPr>
          <a:xfrm>
            <a:off x="457201" y="1534574"/>
            <a:ext cx="5171082" cy="2432444"/>
          </a:xfrm>
        </p:spPr>
        <p:txBody>
          <a:bodyPr>
            <a:normAutofit/>
          </a:bodyPr>
          <a:lstStyle/>
          <a:p>
            <a:r>
              <a:rPr lang="en-US" sz="2400" dirty="0" smtClean="0">
                <a:latin typeface="Sathu"/>
                <a:cs typeface="Sathu"/>
              </a:rPr>
              <a:t>an </a:t>
            </a:r>
            <a:r>
              <a:rPr lang="en-US" sz="2400" dirty="0">
                <a:latin typeface="Sathu"/>
                <a:cs typeface="Sathu"/>
              </a:rPr>
              <a:t>informal mentor to help guide them through </a:t>
            </a:r>
            <a:r>
              <a:rPr lang="en-US" sz="2400" dirty="0" smtClean="0">
                <a:latin typeface="Sathu"/>
                <a:cs typeface="Sathu"/>
              </a:rPr>
              <a:t>the process</a:t>
            </a:r>
          </a:p>
          <a:p>
            <a:r>
              <a:rPr lang="en-US" sz="2400" dirty="0" smtClean="0">
                <a:latin typeface="Sathu"/>
                <a:cs typeface="Sathu"/>
              </a:rPr>
              <a:t>A go-to person they </a:t>
            </a:r>
            <a:r>
              <a:rPr lang="en-US" sz="2400" dirty="0">
                <a:latin typeface="Sathu"/>
                <a:cs typeface="Sathu"/>
              </a:rPr>
              <a:t>can go to with questions </a:t>
            </a:r>
            <a:r>
              <a:rPr lang="en-CA" sz="2400" dirty="0" smtClean="0">
                <a:latin typeface="Sathu"/>
                <a:cs typeface="Sathu"/>
              </a:rPr>
              <a:t>and/or moral support. </a:t>
            </a:r>
            <a:endParaRPr lang="en-CA" sz="2400" dirty="0">
              <a:latin typeface="Sathu"/>
              <a:cs typeface="Sathu"/>
            </a:endParaRPr>
          </a:p>
          <a:p>
            <a:endParaRPr lang="en-US" sz="2400" dirty="0">
              <a:latin typeface="Sathu"/>
              <a:cs typeface="Sathu"/>
            </a:endParaRPr>
          </a:p>
        </p:txBody>
      </p:sp>
      <p:sp>
        <p:nvSpPr>
          <p:cNvPr id="4" name="TextBox 3"/>
          <p:cNvSpPr txBox="1"/>
          <p:nvPr/>
        </p:nvSpPr>
        <p:spPr>
          <a:xfrm>
            <a:off x="6208356" y="3630712"/>
            <a:ext cx="2649526" cy="1200329"/>
          </a:xfrm>
          <a:prstGeom prst="rect">
            <a:avLst/>
          </a:prstGeom>
          <a:noFill/>
        </p:spPr>
        <p:txBody>
          <a:bodyPr wrap="square" rtlCol="0">
            <a:spAutoFit/>
          </a:bodyPr>
          <a:lstStyle/>
          <a:p>
            <a:pPr marL="285750" indent="-285750" algn="r">
              <a:buFont typeface="Wingdings" charset="2"/>
              <a:buChar char="Ø"/>
            </a:pPr>
            <a:r>
              <a:rPr lang="en-US" dirty="0" smtClean="0">
                <a:latin typeface="Sathu"/>
                <a:cs typeface="Sathu"/>
              </a:rPr>
              <a:t>If you provide your SRLs and their support person a place to sit and talk</a:t>
            </a:r>
          </a:p>
        </p:txBody>
      </p:sp>
      <p:sp>
        <p:nvSpPr>
          <p:cNvPr id="5" name="Rectangle 4"/>
          <p:cNvSpPr/>
          <p:nvPr/>
        </p:nvSpPr>
        <p:spPr>
          <a:xfrm>
            <a:off x="5894804" y="2707382"/>
            <a:ext cx="2963078" cy="923330"/>
          </a:xfrm>
          <a:prstGeom prst="rect">
            <a:avLst/>
          </a:prstGeom>
        </p:spPr>
        <p:txBody>
          <a:bodyPr wrap="square">
            <a:spAutoFit/>
          </a:bodyPr>
          <a:lstStyle/>
          <a:p>
            <a:pPr marL="285750" indent="-285750" algn="r">
              <a:buFont typeface="Wingdings" charset="2"/>
              <a:buChar char="Ø"/>
            </a:pPr>
            <a:r>
              <a:rPr lang="en-US" dirty="0">
                <a:latin typeface="Sathu"/>
                <a:cs typeface="Sathu"/>
              </a:rPr>
              <a:t>Allow the support person to sit with them in the hearing room</a:t>
            </a:r>
          </a:p>
        </p:txBody>
      </p:sp>
      <p:pic>
        <p:nvPicPr>
          <p:cNvPr id="7" name="Picture 6" descr="lp throw.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34726" y="3515774"/>
            <a:ext cx="4123228" cy="2034914"/>
          </a:xfrm>
          <a:prstGeom prst="rect">
            <a:avLst/>
          </a:prstGeom>
        </p:spPr>
      </p:pic>
    </p:spTree>
    <p:extLst>
      <p:ext uri="{BB962C8B-B14F-4D97-AF65-F5344CB8AC3E}">
        <p14:creationId xmlns:p14="http://schemas.microsoft.com/office/powerpoint/2010/main" val="32262578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FAQs &amp; Sample Forms</a:t>
            </a:r>
            <a:endParaRPr lang="en-US" sz="4000" dirty="0"/>
          </a:p>
        </p:txBody>
      </p:sp>
      <p:sp>
        <p:nvSpPr>
          <p:cNvPr id="3" name="Content Placeholder 2"/>
          <p:cNvSpPr>
            <a:spLocks noGrp="1"/>
          </p:cNvSpPr>
          <p:nvPr>
            <p:ph idx="1"/>
          </p:nvPr>
        </p:nvSpPr>
        <p:spPr>
          <a:xfrm>
            <a:off x="457201" y="938737"/>
            <a:ext cx="6974014" cy="4361071"/>
          </a:xfrm>
        </p:spPr>
        <p:txBody>
          <a:bodyPr>
            <a:normAutofit fontScale="92500" lnSpcReduction="10000"/>
          </a:bodyPr>
          <a:lstStyle/>
          <a:p>
            <a:pPr marL="0" indent="0">
              <a:buNone/>
            </a:pPr>
            <a:endParaRPr lang="en-CA" sz="2400" dirty="0">
              <a:latin typeface="Sathu"/>
              <a:cs typeface="Sathu"/>
            </a:endParaRPr>
          </a:p>
          <a:p>
            <a:r>
              <a:rPr lang="en-US" sz="2400" dirty="0" smtClean="0">
                <a:latin typeface="Sathu"/>
                <a:cs typeface="Sathu"/>
              </a:rPr>
              <a:t>Compile and make accessible a list of your organizations most </a:t>
            </a:r>
            <a:r>
              <a:rPr lang="en-US" sz="2400" b="1" dirty="0" smtClean="0">
                <a:solidFill>
                  <a:srgbClr val="FF0000"/>
                </a:solidFill>
                <a:latin typeface="Sathu"/>
                <a:cs typeface="Sathu"/>
              </a:rPr>
              <a:t>F</a:t>
            </a:r>
            <a:r>
              <a:rPr lang="en-US" sz="2400" dirty="0" smtClean="0">
                <a:latin typeface="Sathu"/>
                <a:cs typeface="Sathu"/>
              </a:rPr>
              <a:t>requently </a:t>
            </a:r>
            <a:r>
              <a:rPr lang="en-US" sz="2400" b="1" dirty="0" smtClean="0">
                <a:solidFill>
                  <a:srgbClr val="FF0000"/>
                </a:solidFill>
                <a:latin typeface="Sathu"/>
                <a:cs typeface="Sathu"/>
              </a:rPr>
              <a:t>A</a:t>
            </a:r>
            <a:r>
              <a:rPr lang="en-US" sz="2400" dirty="0" smtClean="0">
                <a:latin typeface="Sathu"/>
                <a:cs typeface="Sathu"/>
              </a:rPr>
              <a:t>sked </a:t>
            </a:r>
            <a:r>
              <a:rPr lang="en-US" sz="2400" b="1" dirty="0" smtClean="0">
                <a:solidFill>
                  <a:srgbClr val="FF0000"/>
                </a:solidFill>
                <a:latin typeface="Sathu"/>
                <a:cs typeface="Sathu"/>
              </a:rPr>
              <a:t>Q</a:t>
            </a:r>
            <a:r>
              <a:rPr lang="en-US" sz="2400" dirty="0" smtClean="0">
                <a:latin typeface="Sathu"/>
                <a:cs typeface="Sathu"/>
              </a:rPr>
              <a:t>uestions</a:t>
            </a:r>
          </a:p>
          <a:p>
            <a:pPr lvl="1"/>
            <a:r>
              <a:rPr lang="en-US" sz="2000" dirty="0" smtClean="0">
                <a:latin typeface="Sathu"/>
                <a:cs typeface="Sathu"/>
              </a:rPr>
              <a:t>Good </a:t>
            </a:r>
            <a:r>
              <a:rPr lang="en-US" sz="2000" dirty="0" smtClean="0">
                <a:latin typeface="Sathu"/>
                <a:cs typeface="Sathu"/>
              </a:rPr>
              <a:t>examples include: </a:t>
            </a:r>
            <a:endParaRPr lang="en-US" sz="2000" dirty="0" smtClean="0">
              <a:latin typeface="Sathu"/>
              <a:cs typeface="Sathu"/>
            </a:endParaRPr>
          </a:p>
          <a:p>
            <a:pPr lvl="1"/>
            <a:endParaRPr lang="en-US" sz="2000" dirty="0" smtClean="0">
              <a:latin typeface="Sathu"/>
              <a:cs typeface="Sathu"/>
            </a:endParaRPr>
          </a:p>
          <a:p>
            <a:pPr lvl="1"/>
            <a:r>
              <a:rPr lang="en-US" sz="2000" dirty="0" smtClean="0">
                <a:latin typeface="Sathu"/>
                <a:cs typeface="Sathu"/>
              </a:rPr>
              <a:t>Public Service Staffing Tribunal</a:t>
            </a:r>
          </a:p>
          <a:p>
            <a:pPr lvl="1"/>
            <a:r>
              <a:rPr lang="en-US" sz="2000" dirty="0">
                <a:latin typeface="Sathu"/>
                <a:cs typeface="Sathu"/>
                <a:hlinkClick r:id="rId2"/>
              </a:rPr>
              <a:t>http://psst-tdfp.gc.ca/article.asp?id=</a:t>
            </a:r>
            <a:r>
              <a:rPr lang="en-US" sz="2000" dirty="0" smtClean="0">
                <a:latin typeface="Sathu"/>
                <a:cs typeface="Sathu"/>
                <a:hlinkClick r:id="rId2"/>
              </a:rPr>
              <a:t>2426</a:t>
            </a:r>
            <a:endParaRPr lang="en-US" sz="2000" dirty="0" smtClean="0">
              <a:latin typeface="Sathu"/>
              <a:cs typeface="Sathu"/>
            </a:endParaRPr>
          </a:p>
          <a:p>
            <a:pPr lvl="1"/>
            <a:endParaRPr lang="en-US" sz="2000" dirty="0" smtClean="0">
              <a:latin typeface="Sathu"/>
              <a:cs typeface="Sathu"/>
            </a:endParaRPr>
          </a:p>
          <a:p>
            <a:pPr lvl="1"/>
            <a:r>
              <a:rPr lang="en-US" sz="2000" dirty="0" smtClean="0">
                <a:latin typeface="Sathu"/>
                <a:cs typeface="Sathu"/>
              </a:rPr>
              <a:t>Social Justice Tribunals Ontario</a:t>
            </a:r>
          </a:p>
          <a:p>
            <a:pPr lvl="1"/>
            <a:r>
              <a:rPr lang="en-US" sz="2000" dirty="0">
                <a:latin typeface="Sathu"/>
                <a:cs typeface="Sathu"/>
              </a:rPr>
              <a:t>http://</a:t>
            </a:r>
            <a:r>
              <a:rPr lang="en-US" sz="2000" dirty="0" err="1">
                <a:latin typeface="Sathu"/>
                <a:cs typeface="Sathu"/>
              </a:rPr>
              <a:t>www.sjto.gov.on.ca</a:t>
            </a:r>
            <a:r>
              <a:rPr lang="en-US" sz="2000" dirty="0">
                <a:latin typeface="Sathu"/>
                <a:cs typeface="Sathu"/>
              </a:rPr>
              <a:t>/</a:t>
            </a:r>
            <a:r>
              <a:rPr lang="en-US" sz="2000" dirty="0" err="1">
                <a:latin typeface="Sathu"/>
                <a:cs typeface="Sathu"/>
              </a:rPr>
              <a:t>hrto</a:t>
            </a:r>
            <a:r>
              <a:rPr lang="en-US" sz="2000" dirty="0">
                <a:latin typeface="Sathu"/>
                <a:cs typeface="Sathu"/>
              </a:rPr>
              <a:t>/</a:t>
            </a:r>
            <a:r>
              <a:rPr lang="en-US" sz="2000" dirty="0" err="1">
                <a:latin typeface="Sathu"/>
                <a:cs typeface="Sathu"/>
              </a:rPr>
              <a:t>faqs</a:t>
            </a:r>
            <a:r>
              <a:rPr lang="en-US" sz="2000" dirty="0">
                <a:latin typeface="Sathu"/>
                <a:cs typeface="Sathu"/>
              </a:rPr>
              <a:t>/</a:t>
            </a:r>
            <a:endParaRPr lang="en-US" sz="2000" dirty="0" smtClean="0">
              <a:latin typeface="Sathu"/>
              <a:cs typeface="Sathu"/>
            </a:endParaRPr>
          </a:p>
          <a:p>
            <a:endParaRPr lang="en-US" sz="2400" dirty="0" smtClean="0">
              <a:latin typeface="Sathu"/>
              <a:cs typeface="Sathu"/>
            </a:endParaRPr>
          </a:p>
          <a:p>
            <a:r>
              <a:rPr lang="en-US" sz="2400" dirty="0" smtClean="0">
                <a:latin typeface="Sathu"/>
                <a:cs typeface="Sathu"/>
              </a:rPr>
              <a:t>Make sample forms available both on-line and in your general office</a:t>
            </a:r>
          </a:p>
          <a:p>
            <a:endParaRPr lang="en-US" sz="2400" dirty="0">
              <a:latin typeface="Sathu"/>
              <a:cs typeface="Sathu"/>
            </a:endParaRPr>
          </a:p>
        </p:txBody>
      </p:sp>
    </p:spTree>
    <p:extLst>
      <p:ext uri="{BB962C8B-B14F-4D97-AF65-F5344CB8AC3E}">
        <p14:creationId xmlns:p14="http://schemas.microsoft.com/office/powerpoint/2010/main" val="24159160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Screen Shot 2015-10-08 at 12.27.59 P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57200" y="1270072"/>
            <a:ext cx="3385377" cy="4501332"/>
          </a:xfrm>
          <a:prstGeom prst="rect">
            <a:avLst/>
          </a:prstGeom>
        </p:spPr>
      </p:pic>
      <p:pic>
        <p:nvPicPr>
          <p:cNvPr id="7" name="Picture 6" descr="bonusstar.jp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790625" y="3308461"/>
            <a:ext cx="1569672" cy="1569672"/>
          </a:xfrm>
          <a:prstGeom prst="rect">
            <a:avLst/>
          </a:prstGeom>
        </p:spPr>
      </p:pic>
      <p:sp>
        <p:nvSpPr>
          <p:cNvPr id="2" name="Title 1"/>
          <p:cNvSpPr>
            <a:spLocks noGrp="1"/>
          </p:cNvSpPr>
          <p:nvPr>
            <p:ph type="title"/>
          </p:nvPr>
        </p:nvSpPr>
        <p:spPr/>
        <p:txBody>
          <a:bodyPr>
            <a:normAutofit/>
          </a:bodyPr>
          <a:lstStyle/>
          <a:p>
            <a:r>
              <a:rPr lang="en-US" sz="4000" dirty="0" smtClean="0"/>
              <a:t>Coping with the Courtroom</a:t>
            </a:r>
            <a:endParaRPr lang="en-US" sz="4000" dirty="0"/>
          </a:p>
        </p:txBody>
      </p:sp>
      <p:sp>
        <p:nvSpPr>
          <p:cNvPr id="3" name="Content Placeholder 2"/>
          <p:cNvSpPr>
            <a:spLocks noGrp="1"/>
          </p:cNvSpPr>
          <p:nvPr>
            <p:ph idx="1"/>
          </p:nvPr>
        </p:nvSpPr>
        <p:spPr>
          <a:xfrm>
            <a:off x="4232970" y="1283694"/>
            <a:ext cx="4295682" cy="1852288"/>
          </a:xfrm>
        </p:spPr>
        <p:txBody>
          <a:bodyPr>
            <a:normAutofit fontScale="70000" lnSpcReduction="20000"/>
          </a:bodyPr>
          <a:lstStyle/>
          <a:p>
            <a:pPr marL="0" indent="0">
              <a:buNone/>
            </a:pPr>
            <a:r>
              <a:rPr lang="en-US" dirty="0" smtClean="0">
                <a:latin typeface="Sathu"/>
                <a:cs typeface="Sathu"/>
              </a:rPr>
              <a:t>Sections to highlight</a:t>
            </a:r>
          </a:p>
          <a:p>
            <a:r>
              <a:rPr lang="en-US" dirty="0" smtClean="0">
                <a:latin typeface="Sathu"/>
                <a:cs typeface="Sathu"/>
              </a:rPr>
              <a:t>Evidence</a:t>
            </a:r>
          </a:p>
          <a:p>
            <a:r>
              <a:rPr lang="en-US" dirty="0" smtClean="0">
                <a:latin typeface="Sathu"/>
                <a:cs typeface="Sathu"/>
              </a:rPr>
              <a:t>Closing statement </a:t>
            </a:r>
          </a:p>
          <a:p>
            <a:r>
              <a:rPr lang="en-US" dirty="0" smtClean="0">
                <a:latin typeface="Sathu"/>
                <a:cs typeface="Sathu"/>
              </a:rPr>
              <a:t>Offers to settle and cost</a:t>
            </a:r>
          </a:p>
          <a:p>
            <a:r>
              <a:rPr lang="en-US" dirty="0" smtClean="0">
                <a:latin typeface="Sathu"/>
                <a:cs typeface="Sathu"/>
              </a:rPr>
              <a:t>Self care</a:t>
            </a:r>
          </a:p>
          <a:p>
            <a:pPr marL="0" indent="0">
              <a:buNone/>
            </a:pPr>
            <a:endParaRPr lang="en-US" dirty="0" smtClean="0">
              <a:latin typeface="Sathu"/>
              <a:cs typeface="Sathu"/>
            </a:endParaRPr>
          </a:p>
          <a:p>
            <a:pPr marL="0" indent="0">
              <a:buNone/>
            </a:pPr>
            <a:endParaRPr lang="en-US" dirty="0" smtClean="0">
              <a:latin typeface="Sathu"/>
              <a:cs typeface="Sathu"/>
            </a:endParaRPr>
          </a:p>
          <a:p>
            <a:endParaRPr lang="en-US" dirty="0">
              <a:latin typeface="Sathu"/>
              <a:cs typeface="Sathu"/>
            </a:endParaRPr>
          </a:p>
        </p:txBody>
      </p:sp>
      <p:sp>
        <p:nvSpPr>
          <p:cNvPr id="5" name="TextBox 4"/>
          <p:cNvSpPr txBox="1"/>
          <p:nvPr/>
        </p:nvSpPr>
        <p:spPr>
          <a:xfrm>
            <a:off x="4232970" y="3308461"/>
            <a:ext cx="4593503" cy="2031325"/>
          </a:xfrm>
          <a:prstGeom prst="rect">
            <a:avLst/>
          </a:prstGeom>
          <a:noFill/>
        </p:spPr>
        <p:txBody>
          <a:bodyPr wrap="square" rtlCol="0">
            <a:spAutoFit/>
          </a:bodyPr>
          <a:lstStyle/>
          <a:p>
            <a:r>
              <a:rPr lang="en-US" dirty="0" smtClean="0">
                <a:latin typeface="Sathu"/>
                <a:cs typeface="Sathu"/>
              </a:rPr>
              <a:t>For creating </a:t>
            </a:r>
            <a:r>
              <a:rPr lang="en-US" dirty="0">
                <a:latin typeface="Sathu"/>
                <a:cs typeface="Sathu"/>
              </a:rPr>
              <a:t>y</a:t>
            </a:r>
            <a:r>
              <a:rPr lang="en-US" dirty="0" smtClean="0">
                <a:latin typeface="Sathu"/>
                <a:cs typeface="Sathu"/>
              </a:rPr>
              <a:t>our </a:t>
            </a:r>
            <a:r>
              <a:rPr lang="en-US" dirty="0">
                <a:latin typeface="Sathu"/>
                <a:cs typeface="Sathu"/>
              </a:rPr>
              <a:t>o</a:t>
            </a:r>
            <a:r>
              <a:rPr lang="en-US" dirty="0" smtClean="0">
                <a:latin typeface="Sathu"/>
                <a:cs typeface="Sathu"/>
              </a:rPr>
              <a:t>wn “Coping” Document.</a:t>
            </a:r>
          </a:p>
          <a:p>
            <a:r>
              <a:rPr lang="en-US" dirty="0" smtClean="0">
                <a:latin typeface="Sathu"/>
                <a:cs typeface="Sathu"/>
              </a:rPr>
              <a:t>All NSRLP Resources are open source and can be adapted by you specifically for your own tribunal. We only ask that your credit NSRLP within your publication.</a:t>
            </a:r>
          </a:p>
          <a:p>
            <a:endParaRPr lang="en-US" dirty="0">
              <a:latin typeface="Sathu"/>
              <a:cs typeface="Sathu"/>
            </a:endParaRPr>
          </a:p>
        </p:txBody>
      </p:sp>
    </p:spTree>
    <p:extLst>
      <p:ext uri="{BB962C8B-B14F-4D97-AF65-F5344CB8AC3E}">
        <p14:creationId xmlns:p14="http://schemas.microsoft.com/office/powerpoint/2010/main" val="31781286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781</TotalTime>
  <Words>484</Words>
  <Application>Microsoft Macintosh PowerPoint</Application>
  <PresentationFormat>On-screen Show (4:3)</PresentationFormat>
  <Paragraphs>74</Paragraphs>
  <Slides>10</Slides>
  <Notes>1</Notes>
  <HiddenSlides>0</HiddenSlides>
  <MMClips>0</MMClips>
  <ScaleCrop>false</ScaleCrop>
  <HeadingPairs>
    <vt:vector size="4" baseType="variant">
      <vt:variant>
        <vt:lpstr>Theme</vt:lpstr>
      </vt:variant>
      <vt:variant>
        <vt:i4>1</vt:i4>
      </vt:variant>
      <vt:variant>
        <vt:lpstr>Slide Titles</vt:lpstr>
      </vt:variant>
      <vt:variant>
        <vt:i4>10</vt:i4>
      </vt:variant>
    </vt:vector>
  </HeadingPairs>
  <TitlesOfParts>
    <vt:vector size="11" baseType="lpstr">
      <vt:lpstr>Office Theme</vt:lpstr>
      <vt:lpstr>NSRLP  SRL Orientation Workshop</vt:lpstr>
      <vt:lpstr>SRLs in Tribunals</vt:lpstr>
      <vt:lpstr>What would SRL Tribunal Orientation  look like ? </vt:lpstr>
      <vt:lpstr>Welcome Package </vt:lpstr>
      <vt:lpstr>Provide Training  &amp; Manage Expectations</vt:lpstr>
      <vt:lpstr>Review and Paperwork </vt:lpstr>
      <vt:lpstr>Assign a Mentor /Mackenzie Friend/Volunteer </vt:lpstr>
      <vt:lpstr>FAQs &amp; Sample Forms</vt:lpstr>
      <vt:lpstr>Coping with the Courtroom</vt:lpstr>
      <vt:lpstr>Feedback Evaluation</vt:lpstr>
    </vt:vector>
  </TitlesOfParts>
  <Company>University of Windsor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Sue Rice</dc:creator>
  <cp:lastModifiedBy>Sue Rice</cp:lastModifiedBy>
  <cp:revision>49</cp:revision>
  <dcterms:created xsi:type="dcterms:W3CDTF">2015-10-02T17:42:37Z</dcterms:created>
  <dcterms:modified xsi:type="dcterms:W3CDTF">2015-10-16T02:29:37Z</dcterms:modified>
</cp:coreProperties>
</file>