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2" r:id="rId8"/>
    <p:sldId id="269" r:id="rId9"/>
    <p:sldId id="264" r:id="rId10"/>
    <p:sldId id="265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2CC4DE-51E8-400A-B18B-EC947B0FB801}" type="datetimeFigureOut">
              <a:rPr lang="en-CA" smtClean="0"/>
              <a:t>2015-10-23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419928-CDEF-41AC-A8D6-3D787E617702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Legal Clinic Practice at the Social Benefits Tribunal: Managing the Monster-ODSP Disability Appeals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7854696" cy="17526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SOAR CONFERENCE</a:t>
            </a:r>
            <a:br>
              <a:rPr lang="en-CA" dirty="0" smtClean="0"/>
            </a:br>
            <a:r>
              <a:rPr lang="en-CA" dirty="0" smtClean="0"/>
              <a:t>“Innovative Projects and Resources for the Self-represented Litigant”</a:t>
            </a:r>
          </a:p>
          <a:p>
            <a:r>
              <a:rPr lang="en-CA" dirty="0" smtClean="0"/>
              <a:t>November 5, 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7501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r>
              <a:rPr lang="en-CA" sz="4500" dirty="0" smtClean="0"/>
              <a:t>Looking upstream: clinic role</a:t>
            </a:r>
            <a:endParaRPr lang="en-CA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sz="2800" dirty="0" smtClean="0"/>
              <a:t>Clinic Law Reform</a:t>
            </a:r>
          </a:p>
          <a:p>
            <a:pPr lvl="1"/>
            <a:r>
              <a:rPr lang="en-CA" sz="2600" dirty="0"/>
              <a:t>Systemic approaches – ISAC in partnership with Steering Committee on Social Assistance </a:t>
            </a:r>
            <a:r>
              <a:rPr lang="en-CA" sz="2600" dirty="0" smtClean="0"/>
              <a:t>- voice </a:t>
            </a:r>
            <a:r>
              <a:rPr lang="en-CA" sz="2600" dirty="0"/>
              <a:t>for clinics</a:t>
            </a:r>
          </a:p>
          <a:p>
            <a:pPr lvl="1"/>
            <a:r>
              <a:rPr lang="en-CA" sz="2600" dirty="0"/>
              <a:t>Clinics submit that </a:t>
            </a:r>
            <a:r>
              <a:rPr lang="en-CA" sz="2600" dirty="0" smtClean="0"/>
              <a:t>60% </a:t>
            </a:r>
            <a:r>
              <a:rPr lang="en-CA" sz="2600" dirty="0"/>
              <a:t>reversal rate by Tribunal indicates a problem with initial process</a:t>
            </a:r>
          </a:p>
          <a:p>
            <a:pPr lvl="1"/>
            <a:r>
              <a:rPr lang="en-CA" sz="2600" dirty="0"/>
              <a:t>Clinics advocate with government for changes to application and adjudication processes – we submit that </a:t>
            </a:r>
            <a:r>
              <a:rPr lang="en-CA" sz="2600" dirty="0" smtClean="0"/>
              <a:t>many disability </a:t>
            </a:r>
            <a:r>
              <a:rPr lang="en-CA" sz="2600" dirty="0"/>
              <a:t>appeals flow from flawed application process</a:t>
            </a:r>
          </a:p>
          <a:p>
            <a:pPr lvl="1"/>
            <a:r>
              <a:rPr lang="en-CA" sz="2600" dirty="0"/>
              <a:t>Procedural issues: clinics advocate for earlier availability of reasons for decision and disclosure</a:t>
            </a:r>
          </a:p>
          <a:p>
            <a:pPr lvl="1"/>
            <a:r>
              <a:rPr lang="en-CA" sz="2600" dirty="0"/>
              <a:t>Substantive issues: application of disability test in statute and how applications are adjudicated.</a:t>
            </a:r>
          </a:p>
          <a:p>
            <a:pPr marL="393192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1808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Looking Upstream: Tribunal Role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Tribunal stakeholder engagement</a:t>
            </a:r>
          </a:p>
          <a:p>
            <a:pPr lvl="1"/>
            <a:r>
              <a:rPr lang="en-CA" dirty="0" smtClean="0"/>
              <a:t>SBT’s Practice Advisory Committee: non-adjudicative issues can be addressed in an ongoing process</a:t>
            </a:r>
          </a:p>
          <a:p>
            <a:pPr lvl="1"/>
            <a:r>
              <a:rPr lang="en-CA" dirty="0" smtClean="0"/>
              <a:t>Tribunal convened tripartite discussion with clinic representatives and Ministry to address upstream issues and consider pilot project to reduce workload and enhance access to justice</a:t>
            </a:r>
          </a:p>
          <a:p>
            <a:pPr lvl="1"/>
            <a:r>
              <a:rPr lang="en-CA" dirty="0" smtClean="0"/>
              <a:t>Tribunal develops early </a:t>
            </a:r>
            <a:r>
              <a:rPr lang="en-CA" dirty="0"/>
              <a:t>resolution process </a:t>
            </a:r>
            <a:r>
              <a:rPr lang="en-CA" dirty="0" smtClean="0"/>
              <a:t>pilot for “medical reviews” in partnership with institutional parties and representatives.</a:t>
            </a:r>
            <a:endParaRPr lang="en-CA" dirty="0"/>
          </a:p>
          <a:p>
            <a:pPr marL="393192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100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Traditional Clinic 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Historical poverty law practice</a:t>
            </a:r>
          </a:p>
          <a:p>
            <a:pPr lvl="1"/>
            <a:r>
              <a:rPr lang="en-CA" dirty="0" smtClean="0"/>
              <a:t>Continuum of services: summary advice, brief services, representation, law reform, public education and community organizing</a:t>
            </a:r>
          </a:p>
          <a:p>
            <a:pPr lvl="1"/>
            <a:r>
              <a:rPr lang="en-CA" dirty="0" smtClean="0"/>
              <a:t>Service provided according to need of client and community</a:t>
            </a:r>
          </a:p>
          <a:p>
            <a:pPr lvl="1"/>
            <a:r>
              <a:rPr lang="en-CA" dirty="0" smtClean="0"/>
              <a:t>Where advice or brief service doesn’t resolve- full representation available</a:t>
            </a:r>
          </a:p>
          <a:p>
            <a:pPr lvl="1"/>
            <a:r>
              <a:rPr lang="en-CA" dirty="0" smtClean="0"/>
              <a:t>Community Boards of Directors determine priority areas of service and balance of types of service.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043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Traditional Clinic 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Recent Challenges</a:t>
            </a:r>
          </a:p>
          <a:p>
            <a:pPr lvl="1"/>
            <a:r>
              <a:rPr lang="en-CA" dirty="0"/>
              <a:t>Continued growth in demand for appeals of negative decisions on disability applications (Ontario Disability Support Program </a:t>
            </a:r>
            <a:r>
              <a:rPr lang="en-CA" dirty="0" smtClean="0"/>
              <a:t>- ODSP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basic income for survival at stake - only alternative is Ontario Works – below subsistence </a:t>
            </a:r>
          </a:p>
          <a:p>
            <a:pPr lvl="1"/>
            <a:r>
              <a:rPr lang="en-CA" dirty="0"/>
              <a:t>60% of appeals are granted by Social Benefits Tribunal</a:t>
            </a:r>
          </a:p>
          <a:p>
            <a:pPr lvl="1"/>
            <a:r>
              <a:rPr lang="en-CA" dirty="0"/>
              <a:t> Initial </a:t>
            </a:r>
            <a:r>
              <a:rPr lang="en-CA" dirty="0" smtClean="0"/>
              <a:t>impact - </a:t>
            </a:r>
            <a:r>
              <a:rPr lang="en-CA" dirty="0"/>
              <a:t>pushed out other areas of practice (reduced services in housing, WSIB, immigration)</a:t>
            </a:r>
          </a:p>
        </p:txBody>
      </p:sp>
    </p:spTree>
    <p:extLst>
      <p:ext uri="{BB962C8B-B14F-4D97-AF65-F5344CB8AC3E}">
        <p14:creationId xmlns:p14="http://schemas.microsoft.com/office/powerpoint/2010/main" val="191837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Traditional Clinic 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Recent challenges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CA" sz="2400" dirty="0"/>
              <a:t>LAO eliminates certificates for poverty law services- </a:t>
            </a:r>
            <a:r>
              <a:rPr lang="en-CA" sz="2400" dirty="0" smtClean="0"/>
              <a:t>private bar used to be available for “overflow”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CA" sz="2400" dirty="0" smtClean="0"/>
              <a:t>Clinics </a:t>
            </a:r>
            <a:r>
              <a:rPr lang="en-CA" sz="2400" dirty="0"/>
              <a:t>become responsible for delivery of all poverty </a:t>
            </a:r>
            <a:r>
              <a:rPr lang="en-CA" sz="2400" dirty="0" smtClean="0"/>
              <a:t>law services- when clinics say no, no alternative available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CA" sz="2400" dirty="0" smtClean="0"/>
              <a:t>Clinic provincial strategic plan- looking beyond our usual borders (catchment areas) to achieve social justice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716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Grappling with Service Decisions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Problem</a:t>
            </a:r>
          </a:p>
          <a:p>
            <a:pPr lvl="1"/>
            <a:r>
              <a:rPr lang="en-CA" dirty="0" smtClean="0"/>
              <a:t>Volume of demand greater than clinic resources for full representation</a:t>
            </a:r>
          </a:p>
          <a:p>
            <a:pPr lvl="1"/>
            <a:r>
              <a:rPr lang="en-CA" dirty="0" smtClean="0"/>
              <a:t>Even clinics where 80% of clinic practice devoted to disability appeals resources are insufficient to meet the demand</a:t>
            </a:r>
          </a:p>
          <a:p>
            <a:pPr lvl="1"/>
            <a:r>
              <a:rPr lang="en-CA" dirty="0" smtClean="0"/>
              <a:t>Disability appeals involve complex medical evidence and increasingly technical rules of evidence 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800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Guided Assistance 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Clinic Board decisions: Where is greatest added value?</a:t>
            </a:r>
          </a:p>
          <a:p>
            <a:pPr lvl="1"/>
            <a:r>
              <a:rPr lang="en-CA" dirty="0" smtClean="0"/>
              <a:t>Obtaining medical evidence to supplement inadequate application forms</a:t>
            </a:r>
          </a:p>
          <a:p>
            <a:pPr lvl="1"/>
            <a:r>
              <a:rPr lang="en-CA" dirty="0" smtClean="0"/>
              <a:t>Organizing the evidence and legal argument re: relevance of medical evidence</a:t>
            </a:r>
          </a:p>
          <a:p>
            <a:pPr lvl="1"/>
            <a:r>
              <a:rPr lang="en-CA" dirty="0" smtClean="0"/>
              <a:t>Assess whether client has capacity to proceed without counsel- prepare them for hearing- new video from Hamilton Clinic</a:t>
            </a:r>
          </a:p>
          <a:p>
            <a:pPr lvl="1"/>
            <a:r>
              <a:rPr lang="en-CA" dirty="0" smtClean="0"/>
              <a:t>Means we rely on the Tribunal to conduct the hearing without the benefit of counsel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3321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Guided Assistance Programs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Adapting to the new program</a:t>
            </a:r>
          </a:p>
          <a:p>
            <a:pPr lvl="1"/>
            <a:r>
              <a:rPr lang="en-CA" dirty="0" smtClean="0"/>
              <a:t>Communication between clinics and Tribunal essential – at a minimum to ensure that no adverse inference is drawn where  counsel does not appear at hearing (past practice - merit screening)</a:t>
            </a:r>
          </a:p>
          <a:p>
            <a:pPr lvl="1"/>
            <a:r>
              <a:rPr lang="en-CA" dirty="0" smtClean="0"/>
              <a:t>Clinics need to know: How can clinics best prepare the case for the Tribunal? What does Tribunal need?</a:t>
            </a:r>
          </a:p>
          <a:p>
            <a:pPr lvl="1"/>
            <a:r>
              <a:rPr lang="en-CA" dirty="0" smtClean="0"/>
              <a:t>Tribunals need to understand the experience of the appellant. Clinic caseworkers on training panels for SJTO. What does the appellant need?</a:t>
            </a:r>
          </a:p>
        </p:txBody>
      </p:sp>
    </p:spTree>
    <p:extLst>
      <p:ext uri="{BB962C8B-B14F-4D97-AF65-F5344CB8AC3E}">
        <p14:creationId xmlns:p14="http://schemas.microsoft.com/office/powerpoint/2010/main" val="77864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500" dirty="0" smtClean="0"/>
              <a:t>Guided Assistance Programs</a:t>
            </a:r>
            <a:endParaRPr lang="en-CA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CA" sz="2600" dirty="0"/>
              <a:t>Role of Tribunal</a:t>
            </a:r>
          </a:p>
          <a:p>
            <a:pPr lvl="1"/>
            <a:r>
              <a:rPr lang="en-CA" dirty="0"/>
              <a:t>Active adjudication- what does this mean when Respondent (MCSS) is represented? When it is not?</a:t>
            </a:r>
          </a:p>
          <a:p>
            <a:pPr lvl="1"/>
            <a:r>
              <a:rPr lang="en-CA" dirty="0"/>
              <a:t>What is the role of the adjudicator when the appellant faces multiple barriers? Language, gender, recent immigrant</a:t>
            </a:r>
            <a:r>
              <a:rPr lang="en-CA" dirty="0" smtClean="0"/>
              <a:t>?</a:t>
            </a:r>
          </a:p>
          <a:p>
            <a:pPr lvl="1"/>
            <a:r>
              <a:rPr lang="en-CA" dirty="0" smtClean="0"/>
              <a:t>What is the role of the Tribunal when the majority of appellants have a disability? When a significant number have mental health disabilities? How does the Tribunal accommodate disability?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759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500" dirty="0" smtClean="0"/>
              <a:t>Guided Assistance Programs</a:t>
            </a:r>
            <a:endParaRPr lang="en-CA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CA" sz="2600" dirty="0"/>
              <a:t>Clinic system safety net - when things </a:t>
            </a:r>
            <a:r>
              <a:rPr lang="en-CA" sz="2600" dirty="0" smtClean="0"/>
              <a:t>go </a:t>
            </a:r>
            <a:r>
              <a:rPr lang="en-CA" sz="2600" dirty="0"/>
              <a:t>wrong</a:t>
            </a:r>
          </a:p>
          <a:p>
            <a:pPr lvl="1"/>
            <a:r>
              <a:rPr lang="en-CA" dirty="0" smtClean="0"/>
              <a:t>Tribunal may adjourn and refer back to clinic where it is clear client cannot proceed without assistance</a:t>
            </a:r>
          </a:p>
          <a:p>
            <a:pPr lvl="1"/>
            <a:r>
              <a:rPr lang="en-CA" dirty="0" smtClean="0"/>
              <a:t>Negative decisions - clinics are available for  reconsideration applications where appropriate</a:t>
            </a:r>
          </a:p>
          <a:p>
            <a:pPr lvl="1"/>
            <a:r>
              <a:rPr lang="en-CA" dirty="0" smtClean="0"/>
              <a:t>ISAC is available for Divisional Court Appeals where appropriate (cases have been settled after filing of factum)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7748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3349</TotalTime>
  <Words>696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Legal Clinic Practice at the Social Benefits Tribunal: Managing the Monster-ODSP Disability Appeals</vt:lpstr>
      <vt:lpstr>Traditional Clinic Practice</vt:lpstr>
      <vt:lpstr>Traditional Clinic Practice</vt:lpstr>
      <vt:lpstr>Traditional Clinic Practice</vt:lpstr>
      <vt:lpstr>Grappling with Service Decisions  </vt:lpstr>
      <vt:lpstr>Guided Assistance Program</vt:lpstr>
      <vt:lpstr>Guided Assistance Programs</vt:lpstr>
      <vt:lpstr>Guided Assistance Programs</vt:lpstr>
      <vt:lpstr>Guided Assistance Programs</vt:lpstr>
      <vt:lpstr>Looking upstream: clinic role</vt:lpstr>
      <vt:lpstr>Looking Upstream: Tribunal Role</vt:lpstr>
    </vt:vector>
  </TitlesOfParts>
  <Company>Legal Aid Ontario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Clinic Practice: Managing the Monster-ODSP Disability Appeals</dc:title>
  <dc:creator>%UserName%</dc:creator>
  <cp:lastModifiedBy>Daphne</cp:lastModifiedBy>
  <cp:revision>24</cp:revision>
  <cp:lastPrinted>2015-10-22T18:03:44Z</cp:lastPrinted>
  <dcterms:created xsi:type="dcterms:W3CDTF">2015-10-02T15:05:21Z</dcterms:created>
  <dcterms:modified xsi:type="dcterms:W3CDTF">2015-10-23T21:15:43Z</dcterms:modified>
</cp:coreProperties>
</file>