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handoutMasterIdLst>
    <p:handoutMasterId r:id="rId59"/>
  </p:handoutMasterIdLst>
  <p:sldIdLst>
    <p:sldId id="256" r:id="rId2"/>
    <p:sldId id="315" r:id="rId3"/>
    <p:sldId id="314" r:id="rId4"/>
    <p:sldId id="258" r:id="rId5"/>
    <p:sldId id="259" r:id="rId6"/>
    <p:sldId id="260" r:id="rId7"/>
    <p:sldId id="261" r:id="rId8"/>
    <p:sldId id="262" r:id="rId9"/>
    <p:sldId id="264" r:id="rId10"/>
    <p:sldId id="318" r:id="rId11"/>
    <p:sldId id="265" r:id="rId12"/>
    <p:sldId id="266" r:id="rId13"/>
    <p:sldId id="267" r:id="rId14"/>
    <p:sldId id="268" r:id="rId15"/>
    <p:sldId id="269" r:id="rId16"/>
    <p:sldId id="270" r:id="rId17"/>
    <p:sldId id="272" r:id="rId18"/>
    <p:sldId id="273" r:id="rId19"/>
    <p:sldId id="274" r:id="rId20"/>
    <p:sldId id="275" r:id="rId21"/>
    <p:sldId id="276" r:id="rId22"/>
    <p:sldId id="283" r:id="rId23"/>
    <p:sldId id="277" r:id="rId24"/>
    <p:sldId id="278" r:id="rId25"/>
    <p:sldId id="279" r:id="rId26"/>
    <p:sldId id="280" r:id="rId27"/>
    <p:sldId id="281" r:id="rId28"/>
    <p:sldId id="317" r:id="rId29"/>
    <p:sldId id="294" r:id="rId30"/>
    <p:sldId id="295" r:id="rId31"/>
    <p:sldId id="296" r:id="rId32"/>
    <p:sldId id="297" r:id="rId33"/>
    <p:sldId id="298" r:id="rId34"/>
    <p:sldId id="299" r:id="rId35"/>
    <p:sldId id="300" r:id="rId36"/>
    <p:sldId id="285" r:id="rId37"/>
    <p:sldId id="316" r:id="rId38"/>
    <p:sldId id="287" r:id="rId39"/>
    <p:sldId id="288" r:id="rId40"/>
    <p:sldId id="289" r:id="rId41"/>
    <p:sldId id="290" r:id="rId42"/>
    <p:sldId id="291" r:id="rId43"/>
    <p:sldId id="292"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Lst>
  <p:sldSz cx="12192000" cy="6858000"/>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3" autoAdjust="0"/>
    <p:restoredTop sz="94660"/>
  </p:normalViewPr>
  <p:slideViewPr>
    <p:cSldViewPr snapToGrid="0">
      <p:cViewPr varScale="1">
        <p:scale>
          <a:sx n="74" d="100"/>
          <a:sy n="74" d="100"/>
        </p:scale>
        <p:origin x="4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2611"/>
          </a:xfrm>
          <a:prstGeom prst="rect">
            <a:avLst/>
          </a:prstGeom>
        </p:spPr>
        <p:txBody>
          <a:bodyPr vert="horz" lIns="92309" tIns="46154" rIns="92309" bIns="46154" rtlCol="0"/>
          <a:lstStyle>
            <a:lvl1pPr algn="l">
              <a:defRPr sz="1200"/>
            </a:lvl1pPr>
          </a:lstStyle>
          <a:p>
            <a:endParaRPr lang="en-CA"/>
          </a:p>
        </p:txBody>
      </p:sp>
      <p:sp>
        <p:nvSpPr>
          <p:cNvPr id="3" name="Date Placeholder 2"/>
          <p:cNvSpPr>
            <a:spLocks noGrp="1"/>
          </p:cNvSpPr>
          <p:nvPr>
            <p:ph type="dt" sz="quarter" idx="1"/>
          </p:nvPr>
        </p:nvSpPr>
        <p:spPr>
          <a:xfrm>
            <a:off x="3927775" y="0"/>
            <a:ext cx="3004820" cy="462611"/>
          </a:xfrm>
          <a:prstGeom prst="rect">
            <a:avLst/>
          </a:prstGeom>
        </p:spPr>
        <p:txBody>
          <a:bodyPr vert="horz" lIns="92309" tIns="46154" rIns="92309" bIns="46154" rtlCol="0"/>
          <a:lstStyle>
            <a:lvl1pPr algn="r">
              <a:defRPr sz="1200"/>
            </a:lvl1pPr>
          </a:lstStyle>
          <a:p>
            <a:fld id="{0247CF6E-B15E-4F77-B4A6-7B407FC5C01A}" type="datetimeFigureOut">
              <a:rPr lang="en-CA" smtClean="0"/>
              <a:t>2016-11-02</a:t>
            </a:fld>
            <a:endParaRPr lang="en-CA"/>
          </a:p>
        </p:txBody>
      </p:sp>
      <p:sp>
        <p:nvSpPr>
          <p:cNvPr id="4" name="Footer Placeholder 3"/>
          <p:cNvSpPr>
            <a:spLocks noGrp="1"/>
          </p:cNvSpPr>
          <p:nvPr>
            <p:ph type="ftr" sz="quarter" idx="2"/>
          </p:nvPr>
        </p:nvSpPr>
        <p:spPr>
          <a:xfrm>
            <a:off x="0" y="8757590"/>
            <a:ext cx="3004820" cy="462610"/>
          </a:xfrm>
          <a:prstGeom prst="rect">
            <a:avLst/>
          </a:prstGeom>
        </p:spPr>
        <p:txBody>
          <a:bodyPr vert="horz" lIns="92309" tIns="46154" rIns="92309" bIns="46154" rtlCol="0" anchor="b"/>
          <a:lstStyle>
            <a:lvl1pPr algn="l">
              <a:defRPr sz="1200"/>
            </a:lvl1pPr>
          </a:lstStyle>
          <a:p>
            <a:endParaRPr lang="en-CA"/>
          </a:p>
        </p:txBody>
      </p:sp>
      <p:sp>
        <p:nvSpPr>
          <p:cNvPr id="5" name="Slide Number Placeholder 4"/>
          <p:cNvSpPr>
            <a:spLocks noGrp="1"/>
          </p:cNvSpPr>
          <p:nvPr>
            <p:ph type="sldNum" sz="quarter" idx="3"/>
          </p:nvPr>
        </p:nvSpPr>
        <p:spPr>
          <a:xfrm>
            <a:off x="3927775" y="8757590"/>
            <a:ext cx="3004820" cy="462610"/>
          </a:xfrm>
          <a:prstGeom prst="rect">
            <a:avLst/>
          </a:prstGeom>
        </p:spPr>
        <p:txBody>
          <a:bodyPr vert="horz" lIns="92309" tIns="46154" rIns="92309" bIns="46154" rtlCol="0" anchor="b"/>
          <a:lstStyle>
            <a:lvl1pPr algn="r">
              <a:defRPr sz="1200"/>
            </a:lvl1pPr>
          </a:lstStyle>
          <a:p>
            <a:fld id="{07BF15F0-5D85-4B76-A189-B6DCD17EC161}" type="slidenum">
              <a:rPr lang="en-CA" smtClean="0"/>
              <a:t>‹#›</a:t>
            </a:fld>
            <a:endParaRPr lang="en-CA"/>
          </a:p>
        </p:txBody>
      </p:sp>
    </p:spTree>
    <p:extLst>
      <p:ext uri="{BB962C8B-B14F-4D97-AF65-F5344CB8AC3E}">
        <p14:creationId xmlns:p14="http://schemas.microsoft.com/office/powerpoint/2010/main" val="32899465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2611"/>
          </a:xfrm>
          <a:prstGeom prst="rect">
            <a:avLst/>
          </a:prstGeom>
        </p:spPr>
        <p:txBody>
          <a:bodyPr vert="horz" lIns="92309" tIns="46154" rIns="92309" bIns="46154" rtlCol="0"/>
          <a:lstStyle>
            <a:lvl1pPr algn="l">
              <a:defRPr sz="1200"/>
            </a:lvl1pPr>
          </a:lstStyle>
          <a:p>
            <a:endParaRPr lang="en-CA"/>
          </a:p>
        </p:txBody>
      </p:sp>
      <p:sp>
        <p:nvSpPr>
          <p:cNvPr id="3" name="Date Placeholder 2"/>
          <p:cNvSpPr>
            <a:spLocks noGrp="1"/>
          </p:cNvSpPr>
          <p:nvPr>
            <p:ph type="dt" idx="1"/>
          </p:nvPr>
        </p:nvSpPr>
        <p:spPr>
          <a:xfrm>
            <a:off x="3927775" y="0"/>
            <a:ext cx="3004820" cy="462611"/>
          </a:xfrm>
          <a:prstGeom prst="rect">
            <a:avLst/>
          </a:prstGeom>
        </p:spPr>
        <p:txBody>
          <a:bodyPr vert="horz" lIns="92309" tIns="46154" rIns="92309" bIns="46154" rtlCol="0"/>
          <a:lstStyle>
            <a:lvl1pPr algn="r">
              <a:defRPr sz="1200"/>
            </a:lvl1pPr>
          </a:lstStyle>
          <a:p>
            <a:fld id="{508916AF-869F-4F07-81F0-CE8BAAAA960E}" type="datetimeFigureOut">
              <a:rPr lang="en-CA" smtClean="0"/>
              <a:t>2016-11-02</a:t>
            </a:fld>
            <a:endParaRPr lang="en-CA"/>
          </a:p>
        </p:txBody>
      </p:sp>
      <p:sp>
        <p:nvSpPr>
          <p:cNvPr id="4" name="Slide Image Placeholder 3"/>
          <p:cNvSpPr>
            <a:spLocks noGrp="1" noRot="1" noChangeAspect="1"/>
          </p:cNvSpPr>
          <p:nvPr>
            <p:ph type="sldImg" idx="2"/>
          </p:nvPr>
        </p:nvSpPr>
        <p:spPr>
          <a:xfrm>
            <a:off x="701675" y="1152525"/>
            <a:ext cx="5530850" cy="3111500"/>
          </a:xfrm>
          <a:prstGeom prst="rect">
            <a:avLst/>
          </a:prstGeom>
          <a:noFill/>
          <a:ln w="12700">
            <a:solidFill>
              <a:prstClr val="black"/>
            </a:solidFill>
          </a:ln>
        </p:spPr>
        <p:txBody>
          <a:bodyPr vert="horz" lIns="92309" tIns="46154" rIns="92309" bIns="46154" rtlCol="0" anchor="ctr"/>
          <a:lstStyle/>
          <a:p>
            <a:endParaRPr lang="en-CA"/>
          </a:p>
        </p:txBody>
      </p:sp>
      <p:sp>
        <p:nvSpPr>
          <p:cNvPr id="5" name="Notes Placeholder 4"/>
          <p:cNvSpPr>
            <a:spLocks noGrp="1"/>
          </p:cNvSpPr>
          <p:nvPr>
            <p:ph type="body" sz="quarter" idx="3"/>
          </p:nvPr>
        </p:nvSpPr>
        <p:spPr>
          <a:xfrm>
            <a:off x="693420" y="4437221"/>
            <a:ext cx="5547360" cy="3630454"/>
          </a:xfrm>
          <a:prstGeom prst="rect">
            <a:avLst/>
          </a:prstGeom>
        </p:spPr>
        <p:txBody>
          <a:bodyPr vert="horz" lIns="92309" tIns="46154" rIns="92309" bIns="4615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757590"/>
            <a:ext cx="3004820" cy="462610"/>
          </a:xfrm>
          <a:prstGeom prst="rect">
            <a:avLst/>
          </a:prstGeom>
        </p:spPr>
        <p:txBody>
          <a:bodyPr vert="horz" lIns="92309" tIns="46154" rIns="92309" bIns="46154" rtlCol="0" anchor="b"/>
          <a:lstStyle>
            <a:lvl1pPr algn="l">
              <a:defRPr sz="1200"/>
            </a:lvl1pPr>
          </a:lstStyle>
          <a:p>
            <a:endParaRPr lang="en-CA"/>
          </a:p>
        </p:txBody>
      </p:sp>
      <p:sp>
        <p:nvSpPr>
          <p:cNvPr id="7" name="Slide Number Placeholder 6"/>
          <p:cNvSpPr>
            <a:spLocks noGrp="1"/>
          </p:cNvSpPr>
          <p:nvPr>
            <p:ph type="sldNum" sz="quarter" idx="5"/>
          </p:nvPr>
        </p:nvSpPr>
        <p:spPr>
          <a:xfrm>
            <a:off x="3927775" y="8757590"/>
            <a:ext cx="3004820" cy="462610"/>
          </a:xfrm>
          <a:prstGeom prst="rect">
            <a:avLst/>
          </a:prstGeom>
        </p:spPr>
        <p:txBody>
          <a:bodyPr vert="horz" lIns="92309" tIns="46154" rIns="92309" bIns="46154" rtlCol="0" anchor="b"/>
          <a:lstStyle>
            <a:lvl1pPr algn="r">
              <a:defRPr sz="1200"/>
            </a:lvl1pPr>
          </a:lstStyle>
          <a:p>
            <a:fld id="{3F5E493D-5E45-43BD-A517-CA92CF1F8DBE}" type="slidenum">
              <a:rPr lang="en-CA" smtClean="0"/>
              <a:t>‹#›</a:t>
            </a:fld>
            <a:endParaRPr lang="en-CA"/>
          </a:p>
        </p:txBody>
      </p:sp>
    </p:spTree>
    <p:extLst>
      <p:ext uri="{BB962C8B-B14F-4D97-AF65-F5344CB8AC3E}">
        <p14:creationId xmlns:p14="http://schemas.microsoft.com/office/powerpoint/2010/main" val="3710316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3F5E493D-5E45-43BD-A517-CA92CF1F8DBE}" type="slidenum">
              <a:rPr lang="en-CA" smtClean="0"/>
              <a:t>1</a:t>
            </a:fld>
            <a:endParaRPr lang="en-CA"/>
          </a:p>
        </p:txBody>
      </p:sp>
    </p:spTree>
    <p:extLst>
      <p:ext uri="{BB962C8B-B14F-4D97-AF65-F5344CB8AC3E}">
        <p14:creationId xmlns:p14="http://schemas.microsoft.com/office/powerpoint/2010/main" val="25461959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9019626" indent="-38549313">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70313" eaLnBrk="0" fontAlgn="base" hangingPunct="0">
              <a:spcBef>
                <a:spcPct val="0"/>
              </a:spcBef>
              <a:spcAft>
                <a:spcPct val="0"/>
              </a:spcAft>
              <a:defRPr sz="2400">
                <a:solidFill>
                  <a:schemeClr val="tx1"/>
                </a:solidFill>
                <a:latin typeface="Arial" charset="0"/>
                <a:ea typeface="ＭＳ Ｐゴシック" charset="0"/>
              </a:defRPr>
            </a:lvl6pPr>
            <a:lvl7pPr marL="940626" eaLnBrk="0" fontAlgn="base" hangingPunct="0">
              <a:spcBef>
                <a:spcPct val="0"/>
              </a:spcBef>
              <a:spcAft>
                <a:spcPct val="0"/>
              </a:spcAft>
              <a:defRPr sz="2400">
                <a:solidFill>
                  <a:schemeClr val="tx1"/>
                </a:solidFill>
                <a:latin typeface="Arial" charset="0"/>
                <a:ea typeface="ＭＳ Ｐゴシック" charset="0"/>
              </a:defRPr>
            </a:lvl7pPr>
            <a:lvl8pPr marL="1410938" eaLnBrk="0" fontAlgn="base" hangingPunct="0">
              <a:spcBef>
                <a:spcPct val="0"/>
              </a:spcBef>
              <a:spcAft>
                <a:spcPct val="0"/>
              </a:spcAft>
              <a:defRPr sz="2400">
                <a:solidFill>
                  <a:schemeClr val="tx1"/>
                </a:solidFill>
                <a:latin typeface="Arial" charset="0"/>
                <a:ea typeface="ＭＳ Ｐゴシック" charset="0"/>
              </a:defRPr>
            </a:lvl8pPr>
            <a:lvl9pPr marL="1881251" eaLnBrk="0" fontAlgn="base" hangingPunct="0">
              <a:spcBef>
                <a:spcPct val="0"/>
              </a:spcBef>
              <a:spcAft>
                <a:spcPct val="0"/>
              </a:spcAft>
              <a:defRPr sz="2400">
                <a:solidFill>
                  <a:schemeClr val="tx1"/>
                </a:solidFill>
                <a:latin typeface="Arial" charset="0"/>
                <a:ea typeface="ＭＳ Ｐゴシック" charset="0"/>
              </a:defRPr>
            </a:lvl9pPr>
          </a:lstStyle>
          <a:p>
            <a:fld id="{317741F7-8C0D-5F42-BC4C-2BF7952E0889}" type="slidenum">
              <a:rPr lang="en-US" sz="1200"/>
              <a:pPr/>
              <a:t>37</a:t>
            </a:fld>
            <a:endParaRPr lang="en-US" sz="1200" dirty="0"/>
          </a:p>
        </p:txBody>
      </p:sp>
      <p:sp>
        <p:nvSpPr>
          <p:cNvPr id="31747" name="Rectangle 2"/>
          <p:cNvSpPr>
            <a:spLocks noGrp="1" noRot="1" noChangeAspect="1" noChangeArrowheads="1"/>
          </p:cNvSpPr>
          <p:nvPr>
            <p:ph type="sldImg"/>
          </p:nvPr>
        </p:nvSpPr>
        <p:spPr>
          <a:solidFill>
            <a:srgbClr val="FFFFFF"/>
          </a:solidFill>
          <a:ln/>
        </p:spPr>
      </p:sp>
      <p:sp>
        <p:nvSpPr>
          <p:cNvPr id="31748"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630642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3F5E493D-5E45-43BD-A517-CA92CF1F8DBE}" type="slidenum">
              <a:rPr lang="en-CA" smtClean="0"/>
              <a:t>9</a:t>
            </a:fld>
            <a:endParaRPr lang="en-CA"/>
          </a:p>
        </p:txBody>
      </p:sp>
    </p:spTree>
    <p:extLst>
      <p:ext uri="{BB962C8B-B14F-4D97-AF65-F5344CB8AC3E}">
        <p14:creationId xmlns:p14="http://schemas.microsoft.com/office/powerpoint/2010/main" val="1455218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smtClean="0">
              <a:cs typeface="Arial" panose="020B0604020202020204" pitchFamily="34" charset="0"/>
            </a:endParaRPr>
          </a:p>
        </p:txBody>
      </p:sp>
      <p:sp>
        <p:nvSpPr>
          <p:cNvPr id="4506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ea typeface="MS PGothic" panose="020B0600070205080204" pitchFamily="34" charset="-128"/>
                <a:cs typeface="Arial" panose="020B0604020202020204" pitchFamily="34" charset="0"/>
              </a:defRPr>
            </a:lvl1pPr>
            <a:lvl2pPr marL="750008" indent="-288465">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2pPr>
            <a:lvl3pPr marL="1153859" indent="-230772">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3pPr>
            <a:lvl4pPr marL="1615402" indent="-230772">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4pPr>
            <a:lvl5pPr marL="2076945" indent="-230772">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5pPr>
            <a:lvl6pPr marL="2538489" indent="-230772"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6pPr>
            <a:lvl7pPr marL="3000032" indent="-230772"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7pPr>
            <a:lvl8pPr marL="3461576" indent="-230772"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8pPr>
            <a:lvl9pPr marL="3923119" indent="-230772"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9pPr>
          </a:lstStyle>
          <a:p>
            <a:pPr>
              <a:spcBef>
                <a:spcPct val="0"/>
              </a:spcBef>
            </a:pPr>
            <a:fld id="{5C7DB618-9B23-4784-8911-D017000B2C3B}" type="slidenum">
              <a:rPr kumimoji="0" lang="en-CA"/>
              <a:pPr>
                <a:spcBef>
                  <a:spcPct val="0"/>
                </a:spcBef>
              </a:pPr>
              <a:t>29</a:t>
            </a:fld>
            <a:endParaRPr kumimoji="0" lang="en-CA"/>
          </a:p>
        </p:txBody>
      </p:sp>
    </p:spTree>
    <p:extLst>
      <p:ext uri="{BB962C8B-B14F-4D97-AF65-F5344CB8AC3E}">
        <p14:creationId xmlns:p14="http://schemas.microsoft.com/office/powerpoint/2010/main" val="3511708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smtClean="0">
              <a:cs typeface="Arial" panose="020B0604020202020204" pitchFamily="34" charset="0"/>
            </a:endParaRPr>
          </a:p>
        </p:txBody>
      </p:sp>
      <p:sp>
        <p:nvSpPr>
          <p:cNvPr id="4813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ea typeface="MS PGothic" panose="020B0600070205080204" pitchFamily="34" charset="-128"/>
                <a:cs typeface="Arial" panose="020B0604020202020204" pitchFamily="34" charset="0"/>
              </a:defRPr>
            </a:lvl1pPr>
            <a:lvl2pPr marL="750008" indent="-288465">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2pPr>
            <a:lvl3pPr marL="1153859" indent="-230772">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3pPr>
            <a:lvl4pPr marL="1615402" indent="-230772">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4pPr>
            <a:lvl5pPr marL="2076945" indent="-230772">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5pPr>
            <a:lvl6pPr marL="2538489" indent="-230772"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6pPr>
            <a:lvl7pPr marL="3000032" indent="-230772"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7pPr>
            <a:lvl8pPr marL="3461576" indent="-230772"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8pPr>
            <a:lvl9pPr marL="3923119" indent="-230772"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9pPr>
          </a:lstStyle>
          <a:p>
            <a:pPr>
              <a:spcBef>
                <a:spcPct val="0"/>
              </a:spcBef>
            </a:pPr>
            <a:fld id="{0BC39C76-32D0-46F3-90CF-AA6360310181}" type="slidenum">
              <a:rPr kumimoji="0" lang="en-CA"/>
              <a:pPr>
                <a:spcBef>
                  <a:spcPct val="0"/>
                </a:spcBef>
              </a:pPr>
              <a:t>31</a:t>
            </a:fld>
            <a:endParaRPr kumimoji="0" lang="en-CA"/>
          </a:p>
        </p:txBody>
      </p:sp>
    </p:spTree>
    <p:extLst>
      <p:ext uri="{BB962C8B-B14F-4D97-AF65-F5344CB8AC3E}">
        <p14:creationId xmlns:p14="http://schemas.microsoft.com/office/powerpoint/2010/main" val="2303550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smtClean="0">
              <a:cs typeface="Arial" panose="020B0604020202020204" pitchFamily="34" charset="0"/>
            </a:endParaRPr>
          </a:p>
        </p:txBody>
      </p:sp>
      <p:sp>
        <p:nvSpPr>
          <p:cNvPr id="5018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ea typeface="MS PGothic" panose="020B0600070205080204" pitchFamily="34" charset="-128"/>
                <a:cs typeface="Arial" panose="020B0604020202020204" pitchFamily="34" charset="0"/>
              </a:defRPr>
            </a:lvl1pPr>
            <a:lvl2pPr marL="750008" indent="-288465">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2pPr>
            <a:lvl3pPr marL="1153859" indent="-230772">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3pPr>
            <a:lvl4pPr marL="1615402" indent="-230772">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4pPr>
            <a:lvl5pPr marL="2076945" indent="-230772">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5pPr>
            <a:lvl6pPr marL="2538489" indent="-230772"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6pPr>
            <a:lvl7pPr marL="3000032" indent="-230772"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7pPr>
            <a:lvl8pPr marL="3461576" indent="-230772"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8pPr>
            <a:lvl9pPr marL="3923119" indent="-230772"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9pPr>
          </a:lstStyle>
          <a:p>
            <a:pPr>
              <a:spcBef>
                <a:spcPct val="0"/>
              </a:spcBef>
            </a:pPr>
            <a:fld id="{53113B4F-3500-4632-B2FF-2B8414971035}" type="slidenum">
              <a:rPr kumimoji="0" lang="en-CA"/>
              <a:pPr>
                <a:spcBef>
                  <a:spcPct val="0"/>
                </a:spcBef>
              </a:pPr>
              <a:t>32</a:t>
            </a:fld>
            <a:endParaRPr kumimoji="0" lang="en-CA"/>
          </a:p>
        </p:txBody>
      </p:sp>
    </p:spTree>
    <p:extLst>
      <p:ext uri="{BB962C8B-B14F-4D97-AF65-F5344CB8AC3E}">
        <p14:creationId xmlns:p14="http://schemas.microsoft.com/office/powerpoint/2010/main" val="19692614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smtClean="0">
              <a:cs typeface="Arial" panose="020B0604020202020204" pitchFamily="34" charset="0"/>
            </a:endParaRPr>
          </a:p>
        </p:txBody>
      </p:sp>
      <p:sp>
        <p:nvSpPr>
          <p:cNvPr id="5222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ea typeface="MS PGothic" panose="020B0600070205080204" pitchFamily="34" charset="-128"/>
                <a:cs typeface="Arial" panose="020B0604020202020204" pitchFamily="34" charset="0"/>
              </a:defRPr>
            </a:lvl1pPr>
            <a:lvl2pPr marL="750008" indent="-288465">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2pPr>
            <a:lvl3pPr marL="1153859" indent="-230772">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3pPr>
            <a:lvl4pPr marL="1615402" indent="-230772">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4pPr>
            <a:lvl5pPr marL="2076945" indent="-230772">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5pPr>
            <a:lvl6pPr marL="2538489" indent="-230772"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6pPr>
            <a:lvl7pPr marL="3000032" indent="-230772"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7pPr>
            <a:lvl8pPr marL="3461576" indent="-230772"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8pPr>
            <a:lvl9pPr marL="3923119" indent="-230772"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9pPr>
          </a:lstStyle>
          <a:p>
            <a:pPr>
              <a:spcBef>
                <a:spcPct val="0"/>
              </a:spcBef>
            </a:pPr>
            <a:fld id="{877BD96B-67EF-4DDA-A18A-9B2A52E04D29}" type="slidenum">
              <a:rPr kumimoji="0" lang="en-CA"/>
              <a:pPr>
                <a:spcBef>
                  <a:spcPct val="0"/>
                </a:spcBef>
              </a:pPr>
              <a:t>33</a:t>
            </a:fld>
            <a:endParaRPr kumimoji="0" lang="en-CA"/>
          </a:p>
        </p:txBody>
      </p:sp>
    </p:spTree>
    <p:extLst>
      <p:ext uri="{BB962C8B-B14F-4D97-AF65-F5344CB8AC3E}">
        <p14:creationId xmlns:p14="http://schemas.microsoft.com/office/powerpoint/2010/main" val="2324961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smtClean="0">
              <a:cs typeface="Arial" panose="020B0604020202020204" pitchFamily="34" charset="0"/>
            </a:endParaRPr>
          </a:p>
        </p:txBody>
      </p:sp>
      <p:sp>
        <p:nvSpPr>
          <p:cNvPr id="5427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ea typeface="MS PGothic" panose="020B0600070205080204" pitchFamily="34" charset="-128"/>
                <a:cs typeface="Arial" panose="020B0604020202020204" pitchFamily="34" charset="0"/>
              </a:defRPr>
            </a:lvl1pPr>
            <a:lvl2pPr marL="750008" indent="-288465">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2pPr>
            <a:lvl3pPr marL="1153859" indent="-230772">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3pPr>
            <a:lvl4pPr marL="1615402" indent="-230772">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4pPr>
            <a:lvl5pPr marL="2076945" indent="-230772">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5pPr>
            <a:lvl6pPr marL="2538489" indent="-230772"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6pPr>
            <a:lvl7pPr marL="3000032" indent="-230772"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7pPr>
            <a:lvl8pPr marL="3461576" indent="-230772"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8pPr>
            <a:lvl9pPr marL="3923119" indent="-230772"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9pPr>
          </a:lstStyle>
          <a:p>
            <a:pPr>
              <a:spcBef>
                <a:spcPct val="0"/>
              </a:spcBef>
            </a:pPr>
            <a:fld id="{110A1B2C-78A5-4D06-BD72-2B0C0A33E6AF}" type="slidenum">
              <a:rPr kumimoji="0" lang="en-CA"/>
              <a:pPr>
                <a:spcBef>
                  <a:spcPct val="0"/>
                </a:spcBef>
              </a:pPr>
              <a:t>34</a:t>
            </a:fld>
            <a:endParaRPr kumimoji="0" lang="en-CA"/>
          </a:p>
        </p:txBody>
      </p:sp>
    </p:spTree>
    <p:extLst>
      <p:ext uri="{BB962C8B-B14F-4D97-AF65-F5344CB8AC3E}">
        <p14:creationId xmlns:p14="http://schemas.microsoft.com/office/powerpoint/2010/main" val="23720928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smtClean="0">
              <a:cs typeface="Arial" panose="020B0604020202020204" pitchFamily="34" charset="0"/>
            </a:endParaRPr>
          </a:p>
        </p:txBody>
      </p:sp>
      <p:sp>
        <p:nvSpPr>
          <p:cNvPr id="5632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ea typeface="MS PGothic" panose="020B0600070205080204" pitchFamily="34" charset="-128"/>
                <a:cs typeface="Arial" panose="020B0604020202020204" pitchFamily="34" charset="0"/>
              </a:defRPr>
            </a:lvl1pPr>
            <a:lvl2pPr marL="750008" indent="-288465">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2pPr>
            <a:lvl3pPr marL="1153859" indent="-230772">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3pPr>
            <a:lvl4pPr marL="1615402" indent="-230772">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4pPr>
            <a:lvl5pPr marL="2076945" indent="-230772">
              <a:spcBef>
                <a:spcPct val="30000"/>
              </a:spcBef>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5pPr>
            <a:lvl6pPr marL="2538489" indent="-230772"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6pPr>
            <a:lvl7pPr marL="3000032" indent="-230772"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7pPr>
            <a:lvl8pPr marL="3461576" indent="-230772"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8pPr>
            <a:lvl9pPr marL="3923119" indent="-230772" eaLnBrk="0" fontAlgn="base" hangingPunct="0">
              <a:spcBef>
                <a:spcPct val="30000"/>
              </a:spcBef>
              <a:spcAft>
                <a:spcPct val="0"/>
              </a:spcAft>
              <a:defRPr kumimoji="1" sz="1200">
                <a:solidFill>
                  <a:schemeClr val="tx1"/>
                </a:solidFill>
                <a:latin typeface="Times New Roman" panose="02020603050405020304" pitchFamily="18" charset="0"/>
                <a:ea typeface="Arial" panose="020B0604020202020204" pitchFamily="34" charset="0"/>
                <a:cs typeface="Arial" panose="020B0604020202020204" pitchFamily="34" charset="0"/>
              </a:defRPr>
            </a:lvl9pPr>
          </a:lstStyle>
          <a:p>
            <a:pPr>
              <a:spcBef>
                <a:spcPct val="0"/>
              </a:spcBef>
            </a:pPr>
            <a:fld id="{973A823E-02F5-4190-A853-B8D5201EFAC7}" type="slidenum">
              <a:rPr kumimoji="0" lang="en-CA"/>
              <a:pPr>
                <a:spcBef>
                  <a:spcPct val="0"/>
                </a:spcBef>
              </a:pPr>
              <a:t>35</a:t>
            </a:fld>
            <a:endParaRPr kumimoji="0" lang="en-CA"/>
          </a:p>
        </p:txBody>
      </p:sp>
    </p:spTree>
    <p:extLst>
      <p:ext uri="{BB962C8B-B14F-4D97-AF65-F5344CB8AC3E}">
        <p14:creationId xmlns:p14="http://schemas.microsoft.com/office/powerpoint/2010/main" val="41738153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9019626" indent="-38549313">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70313" eaLnBrk="0" fontAlgn="base" hangingPunct="0">
              <a:spcBef>
                <a:spcPct val="0"/>
              </a:spcBef>
              <a:spcAft>
                <a:spcPct val="0"/>
              </a:spcAft>
              <a:defRPr sz="2400">
                <a:solidFill>
                  <a:schemeClr val="tx1"/>
                </a:solidFill>
                <a:latin typeface="Arial" charset="0"/>
                <a:ea typeface="ＭＳ Ｐゴシック" charset="0"/>
              </a:defRPr>
            </a:lvl6pPr>
            <a:lvl7pPr marL="940626" eaLnBrk="0" fontAlgn="base" hangingPunct="0">
              <a:spcBef>
                <a:spcPct val="0"/>
              </a:spcBef>
              <a:spcAft>
                <a:spcPct val="0"/>
              </a:spcAft>
              <a:defRPr sz="2400">
                <a:solidFill>
                  <a:schemeClr val="tx1"/>
                </a:solidFill>
                <a:latin typeface="Arial" charset="0"/>
                <a:ea typeface="ＭＳ Ｐゴシック" charset="0"/>
              </a:defRPr>
            </a:lvl7pPr>
            <a:lvl8pPr marL="1410938" eaLnBrk="0" fontAlgn="base" hangingPunct="0">
              <a:spcBef>
                <a:spcPct val="0"/>
              </a:spcBef>
              <a:spcAft>
                <a:spcPct val="0"/>
              </a:spcAft>
              <a:defRPr sz="2400">
                <a:solidFill>
                  <a:schemeClr val="tx1"/>
                </a:solidFill>
                <a:latin typeface="Arial" charset="0"/>
                <a:ea typeface="ＭＳ Ｐゴシック" charset="0"/>
              </a:defRPr>
            </a:lvl8pPr>
            <a:lvl9pPr marL="1881251" eaLnBrk="0" fontAlgn="base" hangingPunct="0">
              <a:spcBef>
                <a:spcPct val="0"/>
              </a:spcBef>
              <a:spcAft>
                <a:spcPct val="0"/>
              </a:spcAft>
              <a:defRPr sz="2400">
                <a:solidFill>
                  <a:schemeClr val="tx1"/>
                </a:solidFill>
                <a:latin typeface="Arial" charset="0"/>
                <a:ea typeface="ＭＳ Ｐゴシック" charset="0"/>
              </a:defRPr>
            </a:lvl9pPr>
          </a:lstStyle>
          <a:p>
            <a:fld id="{1DFA41D7-78E2-4047-B872-21B46828B9D4}" type="slidenum">
              <a:rPr lang="en-US" sz="1200"/>
              <a:pPr/>
              <a:t>36</a:t>
            </a:fld>
            <a:endParaRPr lang="en-US" sz="1200" dirty="0"/>
          </a:p>
        </p:txBody>
      </p:sp>
      <p:sp>
        <p:nvSpPr>
          <p:cNvPr id="29699" name="Rectangle 2"/>
          <p:cNvSpPr>
            <a:spLocks noGrp="1" noRot="1" noChangeAspect="1" noChangeArrowheads="1"/>
          </p:cNvSpPr>
          <p:nvPr>
            <p:ph type="sldImg"/>
          </p:nvPr>
        </p:nvSpPr>
        <p:spPr>
          <a:solidFill>
            <a:srgbClr val="FFFFFF"/>
          </a:solidFill>
          <a:ln/>
        </p:spPr>
      </p:sp>
      <p:sp>
        <p:nvSpPr>
          <p:cNvPr id="29700"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130087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9A5945E9-3EDD-4623-AAE1-52CF0368FEB0}" type="datetime1">
              <a:rPr lang="en-CA" smtClean="0"/>
              <a:t>2016-11-02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9A0BA54-8ECD-4177-865E-9E3612A3BCF6}" type="slidenum">
              <a:rPr lang="en-CA" smtClean="0"/>
              <a:t>‹#›</a:t>
            </a:fld>
            <a:endParaRPr lang="en-CA"/>
          </a:p>
        </p:txBody>
      </p:sp>
    </p:spTree>
    <p:extLst>
      <p:ext uri="{BB962C8B-B14F-4D97-AF65-F5344CB8AC3E}">
        <p14:creationId xmlns:p14="http://schemas.microsoft.com/office/powerpoint/2010/main" val="4148228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C109A64-CC8C-4BBC-9A93-13D7527FDA38}" type="datetime1">
              <a:rPr lang="en-CA" smtClean="0"/>
              <a:t>2016-11-02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9A0BA54-8ECD-4177-865E-9E3612A3BCF6}" type="slidenum">
              <a:rPr lang="en-CA" smtClean="0"/>
              <a:t>‹#›</a:t>
            </a:fld>
            <a:endParaRPr lang="en-CA"/>
          </a:p>
        </p:txBody>
      </p:sp>
    </p:spTree>
    <p:extLst>
      <p:ext uri="{BB962C8B-B14F-4D97-AF65-F5344CB8AC3E}">
        <p14:creationId xmlns:p14="http://schemas.microsoft.com/office/powerpoint/2010/main" val="4141474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92EF24B-8C74-4B92-AB2B-FAAD7C3EC9A2}" type="datetime1">
              <a:rPr lang="en-CA" smtClean="0"/>
              <a:t>2016-11-02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9A0BA54-8ECD-4177-865E-9E3612A3BCF6}" type="slidenum">
              <a:rPr lang="en-CA" smtClean="0"/>
              <a:t>‹#›</a:t>
            </a:fld>
            <a:endParaRPr lang="en-CA"/>
          </a:p>
        </p:txBody>
      </p:sp>
    </p:spTree>
    <p:extLst>
      <p:ext uri="{BB962C8B-B14F-4D97-AF65-F5344CB8AC3E}">
        <p14:creationId xmlns:p14="http://schemas.microsoft.com/office/powerpoint/2010/main" val="735429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664E7DB-3921-49BD-9E65-27EB9DC0ACD3}" type="datetime1">
              <a:rPr lang="en-CA" smtClean="0"/>
              <a:t>2016-11-02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9A0BA54-8ECD-4177-865E-9E3612A3BCF6}" type="slidenum">
              <a:rPr lang="en-CA" smtClean="0"/>
              <a:t>‹#›</a:t>
            </a:fld>
            <a:endParaRPr lang="en-CA"/>
          </a:p>
        </p:txBody>
      </p:sp>
    </p:spTree>
    <p:extLst>
      <p:ext uri="{BB962C8B-B14F-4D97-AF65-F5344CB8AC3E}">
        <p14:creationId xmlns:p14="http://schemas.microsoft.com/office/powerpoint/2010/main" val="3132119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9573A6-1A04-497D-AE7C-C9F32C9FAC65}" type="datetime1">
              <a:rPr lang="en-CA" smtClean="0"/>
              <a:t>2016-11-02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9A0BA54-8ECD-4177-865E-9E3612A3BCF6}" type="slidenum">
              <a:rPr lang="en-CA" smtClean="0"/>
              <a:t>‹#›</a:t>
            </a:fld>
            <a:endParaRPr lang="en-CA"/>
          </a:p>
        </p:txBody>
      </p:sp>
    </p:spTree>
    <p:extLst>
      <p:ext uri="{BB962C8B-B14F-4D97-AF65-F5344CB8AC3E}">
        <p14:creationId xmlns:p14="http://schemas.microsoft.com/office/powerpoint/2010/main" val="1824302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3B94A9B3-3115-49A1-8BDD-C8912DEE223C}" type="datetime1">
              <a:rPr lang="en-CA" smtClean="0"/>
              <a:t>2016-11-02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9A0BA54-8ECD-4177-865E-9E3612A3BCF6}" type="slidenum">
              <a:rPr lang="en-CA" smtClean="0"/>
              <a:t>‹#›</a:t>
            </a:fld>
            <a:endParaRPr lang="en-CA"/>
          </a:p>
        </p:txBody>
      </p:sp>
    </p:spTree>
    <p:extLst>
      <p:ext uri="{BB962C8B-B14F-4D97-AF65-F5344CB8AC3E}">
        <p14:creationId xmlns:p14="http://schemas.microsoft.com/office/powerpoint/2010/main" val="1111373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46451D6B-BFBE-4CF3-8C84-9C8C40EB8DE5}" type="datetime1">
              <a:rPr lang="en-CA" smtClean="0"/>
              <a:t>2016-11-02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69A0BA54-8ECD-4177-865E-9E3612A3BCF6}" type="slidenum">
              <a:rPr lang="en-CA" smtClean="0"/>
              <a:t>‹#›</a:t>
            </a:fld>
            <a:endParaRPr lang="en-CA"/>
          </a:p>
        </p:txBody>
      </p:sp>
    </p:spTree>
    <p:extLst>
      <p:ext uri="{BB962C8B-B14F-4D97-AF65-F5344CB8AC3E}">
        <p14:creationId xmlns:p14="http://schemas.microsoft.com/office/powerpoint/2010/main" val="601846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A7110288-DFC8-4466-9E95-50F96AC9BF74}" type="datetime1">
              <a:rPr lang="en-CA" smtClean="0"/>
              <a:t>2016-11-02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69A0BA54-8ECD-4177-865E-9E3612A3BCF6}" type="slidenum">
              <a:rPr lang="en-CA" smtClean="0"/>
              <a:t>‹#›</a:t>
            </a:fld>
            <a:endParaRPr lang="en-CA"/>
          </a:p>
        </p:txBody>
      </p:sp>
    </p:spTree>
    <p:extLst>
      <p:ext uri="{BB962C8B-B14F-4D97-AF65-F5344CB8AC3E}">
        <p14:creationId xmlns:p14="http://schemas.microsoft.com/office/powerpoint/2010/main" val="762221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21BA04-D4F3-48AE-845F-9D8CFC58665B}" type="datetime1">
              <a:rPr lang="en-CA" smtClean="0"/>
              <a:t>2016-11-02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69A0BA54-8ECD-4177-865E-9E3612A3BCF6}" type="slidenum">
              <a:rPr lang="en-CA" smtClean="0"/>
              <a:t>‹#›</a:t>
            </a:fld>
            <a:endParaRPr lang="en-CA"/>
          </a:p>
        </p:txBody>
      </p:sp>
    </p:spTree>
    <p:extLst>
      <p:ext uri="{BB962C8B-B14F-4D97-AF65-F5344CB8AC3E}">
        <p14:creationId xmlns:p14="http://schemas.microsoft.com/office/powerpoint/2010/main" val="1581159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0E894B-4FBC-4874-B641-AE89B87671D4}" type="datetime1">
              <a:rPr lang="en-CA" smtClean="0"/>
              <a:t>2016-11-02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9A0BA54-8ECD-4177-865E-9E3612A3BCF6}" type="slidenum">
              <a:rPr lang="en-CA" smtClean="0"/>
              <a:t>‹#›</a:t>
            </a:fld>
            <a:endParaRPr lang="en-CA"/>
          </a:p>
        </p:txBody>
      </p:sp>
    </p:spTree>
    <p:extLst>
      <p:ext uri="{BB962C8B-B14F-4D97-AF65-F5344CB8AC3E}">
        <p14:creationId xmlns:p14="http://schemas.microsoft.com/office/powerpoint/2010/main" val="2014291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785E78-6194-43D1-A040-C5B5C0369094}" type="datetime1">
              <a:rPr lang="en-CA" smtClean="0"/>
              <a:t>2016-11-02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9A0BA54-8ECD-4177-865E-9E3612A3BCF6}" type="slidenum">
              <a:rPr lang="en-CA" smtClean="0"/>
              <a:t>‹#›</a:t>
            </a:fld>
            <a:endParaRPr lang="en-CA"/>
          </a:p>
        </p:txBody>
      </p:sp>
    </p:spTree>
    <p:extLst>
      <p:ext uri="{BB962C8B-B14F-4D97-AF65-F5344CB8AC3E}">
        <p14:creationId xmlns:p14="http://schemas.microsoft.com/office/powerpoint/2010/main" val="2228440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B16656-9ECC-473B-92A5-81C9A8FA5E55}" type="datetime1">
              <a:rPr lang="en-CA" smtClean="0"/>
              <a:t>2016-11-02</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A0BA54-8ECD-4177-865E-9E3612A3BCF6}" type="slidenum">
              <a:rPr lang="en-CA" smtClean="0"/>
              <a:t>‹#›</a:t>
            </a:fld>
            <a:endParaRPr lang="en-CA"/>
          </a:p>
        </p:txBody>
      </p:sp>
    </p:spTree>
    <p:extLst>
      <p:ext uri="{BB962C8B-B14F-4D97-AF65-F5344CB8AC3E}">
        <p14:creationId xmlns:p14="http://schemas.microsoft.com/office/powerpoint/2010/main" val="4731504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
            </a:r>
            <a:br>
              <a:rPr lang="en-US" b="1" u="sng" dirty="0" smtClean="0"/>
            </a:br>
            <a:r>
              <a:rPr lang="en-US" b="1" u="sng" dirty="0"/>
              <a:t/>
            </a:r>
            <a:br>
              <a:rPr lang="en-US" b="1" u="sng" dirty="0"/>
            </a:br>
            <a:r>
              <a:rPr lang="en-US" b="1" u="sng" dirty="0" smtClean="0"/>
              <a:t/>
            </a:r>
            <a:br>
              <a:rPr lang="en-US" b="1" u="sng" dirty="0" smtClean="0"/>
            </a:br>
            <a:r>
              <a:rPr lang="en-US" b="1" u="sng" dirty="0"/>
              <a:t/>
            </a:r>
            <a:br>
              <a:rPr lang="en-US" b="1" u="sng" dirty="0"/>
            </a:br>
            <a:r>
              <a:rPr lang="en-US" sz="5300" b="1" dirty="0" smtClean="0">
                <a:latin typeface="+mn-lt"/>
              </a:rPr>
              <a:t>Perspectives and Reflections on Decision Writing- What is it We Do?</a:t>
            </a:r>
            <a:r>
              <a:rPr lang="en-CA" sz="5300" dirty="0" smtClean="0">
                <a:latin typeface="+mn-lt"/>
              </a:rPr>
              <a:t/>
            </a:r>
            <a:br>
              <a:rPr lang="en-CA" sz="5300" dirty="0" smtClean="0">
                <a:latin typeface="+mn-lt"/>
              </a:rPr>
            </a:br>
            <a:endParaRPr lang="en-CA" sz="5300" dirty="0">
              <a:latin typeface="+mn-lt"/>
            </a:endParaRPr>
          </a:p>
        </p:txBody>
      </p:sp>
      <p:sp>
        <p:nvSpPr>
          <p:cNvPr id="3" name="Subtitle 2"/>
          <p:cNvSpPr>
            <a:spLocks noGrp="1"/>
          </p:cNvSpPr>
          <p:nvPr>
            <p:ph type="subTitle" idx="1"/>
          </p:nvPr>
        </p:nvSpPr>
        <p:spPr/>
        <p:txBody>
          <a:bodyPr/>
          <a:lstStyle/>
          <a:p>
            <a:r>
              <a:rPr lang="en-US" dirty="0"/>
              <a:t>Peter D. Lauwers- November 2016</a:t>
            </a:r>
            <a:endParaRPr lang="en-CA" dirty="0"/>
          </a:p>
        </p:txBody>
      </p:sp>
      <p:sp>
        <p:nvSpPr>
          <p:cNvPr id="4" name="Slide Number Placeholder 3"/>
          <p:cNvSpPr>
            <a:spLocks noGrp="1"/>
          </p:cNvSpPr>
          <p:nvPr>
            <p:ph type="sldNum" sz="quarter" idx="12"/>
          </p:nvPr>
        </p:nvSpPr>
        <p:spPr/>
        <p:txBody>
          <a:bodyPr/>
          <a:lstStyle/>
          <a:p>
            <a:fld id="{69A0BA54-8ECD-4177-865E-9E3612A3BCF6}" type="slidenum">
              <a:rPr lang="en-CA" smtClean="0"/>
              <a:t>1</a:t>
            </a:fld>
            <a:endParaRPr lang="en-CA"/>
          </a:p>
        </p:txBody>
      </p:sp>
    </p:spTree>
    <p:extLst>
      <p:ext uri="{BB962C8B-B14F-4D97-AF65-F5344CB8AC3E}">
        <p14:creationId xmlns:p14="http://schemas.microsoft.com/office/powerpoint/2010/main" val="4168896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p:txBody>
          <a:bodyPr>
            <a:normAutofit/>
          </a:bodyPr>
          <a:lstStyle/>
          <a:p>
            <a:r>
              <a:rPr lang="en-CA" sz="5400" b="1" dirty="0" smtClean="0">
                <a:latin typeface="+mn-lt"/>
              </a:rPr>
              <a:t>Chief Justice </a:t>
            </a:r>
            <a:r>
              <a:rPr lang="en-CA" sz="5400" b="1" dirty="0" err="1" smtClean="0">
                <a:latin typeface="+mn-lt"/>
              </a:rPr>
              <a:t>McLachlin</a:t>
            </a:r>
            <a:endParaRPr lang="en-CA" sz="5400" b="1" dirty="0" smtClean="0">
              <a:latin typeface="+mn-lt"/>
            </a:endParaRPr>
          </a:p>
        </p:txBody>
      </p:sp>
      <p:sp>
        <p:nvSpPr>
          <p:cNvPr id="64515" name="Content Placeholder 2"/>
          <p:cNvSpPr>
            <a:spLocks noGrp="1"/>
          </p:cNvSpPr>
          <p:nvPr>
            <p:ph idx="1"/>
          </p:nvPr>
        </p:nvSpPr>
        <p:spPr/>
        <p:txBody>
          <a:bodyPr>
            <a:normAutofit/>
          </a:bodyPr>
          <a:lstStyle/>
          <a:p>
            <a:r>
              <a:rPr lang="en-CA" sz="3600" b="1" dirty="0" smtClean="0"/>
              <a:t>I insist, always, that all the arguments of the losing party are frankly and fully addressed—perhaps the greatest check against an incorrect conclusion, and the greatest assurance to the loser and the public that the process was honest.</a:t>
            </a:r>
          </a:p>
          <a:p>
            <a:r>
              <a:rPr lang="en-CA" sz="3600" b="1" dirty="0" smtClean="0"/>
              <a:t>You can deal succinctly with arguments that have little or no merit</a:t>
            </a:r>
          </a:p>
        </p:txBody>
      </p:sp>
      <p:sp>
        <p:nvSpPr>
          <p:cNvPr id="2" name="Slide Number Placeholder 1"/>
          <p:cNvSpPr>
            <a:spLocks noGrp="1"/>
          </p:cNvSpPr>
          <p:nvPr>
            <p:ph type="sldNum" sz="quarter" idx="12"/>
          </p:nvPr>
        </p:nvSpPr>
        <p:spPr/>
        <p:txBody>
          <a:bodyPr/>
          <a:lstStyle/>
          <a:p>
            <a:fld id="{69A0BA54-8ECD-4177-865E-9E3612A3BCF6}" type="slidenum">
              <a:rPr lang="en-CA" smtClean="0"/>
              <a:t>10</a:t>
            </a:fld>
            <a:endParaRPr lang="en-CA"/>
          </a:p>
        </p:txBody>
      </p:sp>
    </p:spTree>
    <p:extLst>
      <p:ext uri="{BB962C8B-B14F-4D97-AF65-F5344CB8AC3E}">
        <p14:creationId xmlns:p14="http://schemas.microsoft.com/office/powerpoint/2010/main" val="12158216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45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CA" sz="5400" b="1" dirty="0" smtClean="0">
                <a:latin typeface="+mn-lt"/>
              </a:rPr>
              <a:t>2. The </a:t>
            </a:r>
            <a:r>
              <a:rPr lang="en-CA" sz="5400" b="1" dirty="0">
                <a:latin typeface="+mn-lt"/>
              </a:rPr>
              <a:t>standard of review</a:t>
            </a:r>
            <a:endParaRPr lang="en-CA" sz="5400" dirty="0">
              <a:latin typeface="+mn-lt"/>
            </a:endParaRPr>
          </a:p>
        </p:txBody>
      </p:sp>
      <p:sp>
        <p:nvSpPr>
          <p:cNvPr id="3" name="Content Placeholder 2"/>
          <p:cNvSpPr>
            <a:spLocks noGrp="1"/>
          </p:cNvSpPr>
          <p:nvPr>
            <p:ph idx="1"/>
          </p:nvPr>
        </p:nvSpPr>
        <p:spPr/>
        <p:txBody>
          <a:bodyPr>
            <a:normAutofit/>
          </a:bodyPr>
          <a:lstStyle/>
          <a:p>
            <a:r>
              <a:rPr lang="en-US" sz="4400" dirty="0" smtClean="0"/>
              <a:t>Correctness</a:t>
            </a:r>
          </a:p>
          <a:p>
            <a:r>
              <a:rPr lang="en-US" sz="4400" dirty="0" smtClean="0"/>
              <a:t>Reasonableness</a:t>
            </a:r>
            <a:endParaRPr lang="en-CA" sz="4400" dirty="0"/>
          </a:p>
        </p:txBody>
      </p:sp>
      <p:sp>
        <p:nvSpPr>
          <p:cNvPr id="4" name="Slide Number Placeholder 3"/>
          <p:cNvSpPr>
            <a:spLocks noGrp="1"/>
          </p:cNvSpPr>
          <p:nvPr>
            <p:ph type="sldNum" sz="quarter" idx="12"/>
          </p:nvPr>
        </p:nvSpPr>
        <p:spPr/>
        <p:txBody>
          <a:bodyPr/>
          <a:lstStyle/>
          <a:p>
            <a:fld id="{69A0BA54-8ECD-4177-865E-9E3612A3BCF6}" type="slidenum">
              <a:rPr lang="en-CA" smtClean="0"/>
              <a:t>11</a:t>
            </a:fld>
            <a:endParaRPr lang="en-CA"/>
          </a:p>
        </p:txBody>
      </p:sp>
    </p:spTree>
    <p:extLst>
      <p:ext uri="{BB962C8B-B14F-4D97-AF65-F5344CB8AC3E}">
        <p14:creationId xmlns:p14="http://schemas.microsoft.com/office/powerpoint/2010/main" val="148248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5400" b="1" i="1" dirty="0" smtClean="0">
                <a:latin typeface="+mn-lt"/>
              </a:rPr>
              <a:t>Dunsmuir </a:t>
            </a:r>
            <a:r>
              <a:rPr lang="en-CA" sz="5400" b="1" dirty="0" smtClean="0">
                <a:latin typeface="+mn-lt"/>
              </a:rPr>
              <a:t>on Reasonableness</a:t>
            </a:r>
            <a:endParaRPr lang="en-CA" sz="5400" b="1" dirty="0">
              <a:latin typeface="+mn-lt"/>
            </a:endParaRPr>
          </a:p>
        </p:txBody>
      </p:sp>
      <p:sp>
        <p:nvSpPr>
          <p:cNvPr id="3" name="Content Placeholder 2"/>
          <p:cNvSpPr>
            <a:spLocks noGrp="1"/>
          </p:cNvSpPr>
          <p:nvPr>
            <p:ph idx="1"/>
          </p:nvPr>
        </p:nvSpPr>
        <p:spPr/>
        <p:txBody>
          <a:bodyPr>
            <a:normAutofit/>
          </a:bodyPr>
          <a:lstStyle/>
          <a:p>
            <a:r>
              <a:rPr lang="en-CA" b="1" dirty="0"/>
              <a:t>Tribunals have a margin of appreciation within the range of acceptable and rational </a:t>
            </a:r>
            <a:r>
              <a:rPr lang="en-CA" b="1" dirty="0" smtClean="0"/>
              <a:t>solutions. A </a:t>
            </a:r>
            <a:r>
              <a:rPr lang="en-CA" b="1" dirty="0"/>
              <a:t>court conducting a review for reasonableness inquires into the qualities that make a decision reasonable, referring both to the process of articulating the reasons and to outcomes. In judicial review, reasonableness is concerned mostly with the existence of justification, transparency and intelligibility within the decision-making process. But it is also concerned with whether the decision falls within a range of possible, acceptable outcomes which are defensible in respect of the facts and law</a:t>
            </a:r>
            <a:r>
              <a:rPr lang="en-CA" b="1" dirty="0" smtClean="0"/>
              <a:t>.</a:t>
            </a:r>
            <a:r>
              <a:rPr lang="en-CA" b="1" dirty="0"/>
              <a:t> </a:t>
            </a:r>
          </a:p>
        </p:txBody>
      </p:sp>
      <p:sp>
        <p:nvSpPr>
          <p:cNvPr id="4" name="Slide Number Placeholder 3"/>
          <p:cNvSpPr>
            <a:spLocks noGrp="1"/>
          </p:cNvSpPr>
          <p:nvPr>
            <p:ph type="sldNum" sz="quarter" idx="12"/>
          </p:nvPr>
        </p:nvSpPr>
        <p:spPr/>
        <p:txBody>
          <a:bodyPr/>
          <a:lstStyle/>
          <a:p>
            <a:fld id="{69A0BA54-8ECD-4177-865E-9E3612A3BCF6}" type="slidenum">
              <a:rPr lang="en-CA" smtClean="0"/>
              <a:t>12</a:t>
            </a:fld>
            <a:endParaRPr lang="en-CA"/>
          </a:p>
        </p:txBody>
      </p:sp>
    </p:spTree>
    <p:extLst>
      <p:ext uri="{BB962C8B-B14F-4D97-AF65-F5344CB8AC3E}">
        <p14:creationId xmlns:p14="http://schemas.microsoft.com/office/powerpoint/2010/main" val="2974958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25378"/>
            <a:ext cx="10515600" cy="1205057"/>
          </a:xfrm>
        </p:spPr>
        <p:txBody>
          <a:bodyPr>
            <a:normAutofit fontScale="90000"/>
          </a:bodyPr>
          <a:lstStyle/>
          <a:p>
            <a:pPr lvl="0"/>
            <a:r>
              <a:rPr lang="en-CA" sz="6000" b="1" dirty="0" smtClean="0">
                <a:latin typeface="+mn-lt"/>
              </a:rPr>
              <a:t>3. The </a:t>
            </a:r>
            <a:r>
              <a:rPr lang="en-CA" sz="6000" b="1" dirty="0">
                <a:latin typeface="+mn-lt"/>
              </a:rPr>
              <a:t>Essential Content of Reasons for Decision</a:t>
            </a:r>
            <a:r>
              <a:rPr lang="en-CA" dirty="0"/>
              <a:t/>
            </a:r>
            <a:br>
              <a:rPr lang="en-CA" dirty="0"/>
            </a:br>
            <a:endParaRPr lang="en-CA" dirty="0"/>
          </a:p>
        </p:txBody>
      </p:sp>
      <p:sp>
        <p:nvSpPr>
          <p:cNvPr id="3" name="Content Placeholder 2"/>
          <p:cNvSpPr>
            <a:spLocks noGrp="1"/>
          </p:cNvSpPr>
          <p:nvPr>
            <p:ph idx="1"/>
          </p:nvPr>
        </p:nvSpPr>
        <p:spPr/>
        <p:txBody>
          <a:bodyPr/>
          <a:lstStyle/>
          <a:p>
            <a:pPr lvl="0"/>
            <a:r>
              <a:rPr lang="en-CA" sz="4400" b="1" dirty="0"/>
              <a:t>Find the facts</a:t>
            </a:r>
          </a:p>
          <a:p>
            <a:pPr lvl="0"/>
            <a:r>
              <a:rPr lang="en-CA" sz="4400" b="1" dirty="0"/>
              <a:t>Identify the key issues</a:t>
            </a:r>
          </a:p>
          <a:p>
            <a:pPr lvl="0"/>
            <a:r>
              <a:rPr lang="en-CA" sz="4400" b="1" dirty="0"/>
              <a:t>Assess credibility and reliability</a:t>
            </a:r>
          </a:p>
          <a:p>
            <a:pPr lvl="0"/>
            <a:r>
              <a:rPr lang="en-CA" sz="4400" b="1" dirty="0"/>
              <a:t>Set out the chain of reasoning</a:t>
            </a:r>
          </a:p>
          <a:p>
            <a:pPr lvl="0"/>
            <a:r>
              <a:rPr lang="en-CA" sz="4400" b="1" dirty="0"/>
              <a:t>Make the decision.</a:t>
            </a:r>
          </a:p>
          <a:p>
            <a:endParaRPr lang="en-CA" dirty="0"/>
          </a:p>
        </p:txBody>
      </p:sp>
      <p:sp>
        <p:nvSpPr>
          <p:cNvPr id="4" name="Slide Number Placeholder 3"/>
          <p:cNvSpPr>
            <a:spLocks noGrp="1"/>
          </p:cNvSpPr>
          <p:nvPr>
            <p:ph type="sldNum" sz="quarter" idx="12"/>
          </p:nvPr>
        </p:nvSpPr>
        <p:spPr/>
        <p:txBody>
          <a:bodyPr/>
          <a:lstStyle/>
          <a:p>
            <a:fld id="{69A0BA54-8ECD-4177-865E-9E3612A3BCF6}" type="slidenum">
              <a:rPr lang="en-CA" smtClean="0"/>
              <a:t>13</a:t>
            </a:fld>
            <a:endParaRPr lang="en-CA"/>
          </a:p>
        </p:txBody>
      </p:sp>
    </p:spTree>
    <p:extLst>
      <p:ext uri="{BB962C8B-B14F-4D97-AF65-F5344CB8AC3E}">
        <p14:creationId xmlns:p14="http://schemas.microsoft.com/office/powerpoint/2010/main" val="132483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5400" b="1" i="1" dirty="0">
                <a:latin typeface="+mn-lt"/>
              </a:rPr>
              <a:t>Nicholson v. Halliday</a:t>
            </a:r>
            <a:endParaRPr lang="en-CA" sz="5400" b="1" dirty="0">
              <a:latin typeface="+mn-lt"/>
            </a:endParaRPr>
          </a:p>
        </p:txBody>
      </p:sp>
      <p:sp>
        <p:nvSpPr>
          <p:cNvPr id="3" name="Content Placeholder 2"/>
          <p:cNvSpPr>
            <a:spLocks noGrp="1"/>
          </p:cNvSpPr>
          <p:nvPr>
            <p:ph idx="1"/>
          </p:nvPr>
        </p:nvSpPr>
        <p:spPr/>
        <p:txBody>
          <a:bodyPr>
            <a:normAutofit/>
          </a:bodyPr>
          <a:lstStyle/>
          <a:p>
            <a:r>
              <a:rPr lang="en-CA" sz="4400" b="1" dirty="0"/>
              <a:t>The Director was entrusted with a broad discretion in the determination of boundary disputes by way of a summary procedure because he has expertise in the discipline, not because he is an expert in decision writing.</a:t>
            </a:r>
          </a:p>
        </p:txBody>
      </p:sp>
      <p:sp>
        <p:nvSpPr>
          <p:cNvPr id="4" name="Slide Number Placeholder 3"/>
          <p:cNvSpPr>
            <a:spLocks noGrp="1"/>
          </p:cNvSpPr>
          <p:nvPr>
            <p:ph type="sldNum" sz="quarter" idx="12"/>
          </p:nvPr>
        </p:nvSpPr>
        <p:spPr/>
        <p:txBody>
          <a:bodyPr/>
          <a:lstStyle/>
          <a:p>
            <a:fld id="{69A0BA54-8ECD-4177-865E-9E3612A3BCF6}" type="slidenum">
              <a:rPr lang="en-CA" smtClean="0"/>
              <a:t>14</a:t>
            </a:fld>
            <a:endParaRPr lang="en-CA"/>
          </a:p>
        </p:txBody>
      </p:sp>
    </p:spTree>
    <p:extLst>
      <p:ext uri="{BB962C8B-B14F-4D97-AF65-F5344CB8AC3E}">
        <p14:creationId xmlns:p14="http://schemas.microsoft.com/office/powerpoint/2010/main" val="1656151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5400" b="1" i="1" dirty="0"/>
              <a:t>Clifford v. OMERS</a:t>
            </a:r>
            <a:endParaRPr lang="en-CA" sz="5400" b="1" dirty="0"/>
          </a:p>
        </p:txBody>
      </p:sp>
      <p:sp>
        <p:nvSpPr>
          <p:cNvPr id="3" name="Content Placeholder 2"/>
          <p:cNvSpPr>
            <a:spLocks noGrp="1"/>
          </p:cNvSpPr>
          <p:nvPr>
            <p:ph idx="1"/>
          </p:nvPr>
        </p:nvSpPr>
        <p:spPr/>
        <p:txBody>
          <a:bodyPr>
            <a:normAutofit/>
          </a:bodyPr>
          <a:lstStyle/>
          <a:p>
            <a:r>
              <a:rPr lang="en-CA" sz="4400" b="1" dirty="0"/>
              <a:t>If the language used falls short of legal perfection in speaking to a straightforward issue that the tribunal can be assumed to be familiar with, this will not render the reasons insufficient provided there is still an intelligible basis for the decision.</a:t>
            </a:r>
          </a:p>
        </p:txBody>
      </p:sp>
      <p:sp>
        <p:nvSpPr>
          <p:cNvPr id="4" name="Slide Number Placeholder 3"/>
          <p:cNvSpPr>
            <a:spLocks noGrp="1"/>
          </p:cNvSpPr>
          <p:nvPr>
            <p:ph type="sldNum" sz="quarter" idx="12"/>
          </p:nvPr>
        </p:nvSpPr>
        <p:spPr/>
        <p:txBody>
          <a:bodyPr/>
          <a:lstStyle/>
          <a:p>
            <a:fld id="{69A0BA54-8ECD-4177-865E-9E3612A3BCF6}" type="slidenum">
              <a:rPr lang="en-CA" smtClean="0"/>
              <a:t>15</a:t>
            </a:fld>
            <a:endParaRPr lang="en-CA"/>
          </a:p>
        </p:txBody>
      </p:sp>
    </p:spTree>
    <p:extLst>
      <p:ext uri="{BB962C8B-B14F-4D97-AF65-F5344CB8AC3E}">
        <p14:creationId xmlns:p14="http://schemas.microsoft.com/office/powerpoint/2010/main" val="3053233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latin typeface="+mn-lt"/>
              </a:rPr>
              <a:t>Oral decisions</a:t>
            </a:r>
            <a:endParaRPr lang="en-CA" sz="5400" b="1" dirty="0">
              <a:latin typeface="+mn-lt"/>
            </a:endParaRPr>
          </a:p>
        </p:txBody>
      </p:sp>
      <p:sp>
        <p:nvSpPr>
          <p:cNvPr id="3" name="Content Placeholder 2"/>
          <p:cNvSpPr>
            <a:spLocks noGrp="1"/>
          </p:cNvSpPr>
          <p:nvPr>
            <p:ph idx="1"/>
          </p:nvPr>
        </p:nvSpPr>
        <p:spPr/>
        <p:txBody>
          <a:bodyPr>
            <a:normAutofit/>
          </a:bodyPr>
          <a:lstStyle/>
          <a:p>
            <a:r>
              <a:rPr lang="en-CA" sz="4000" b="1" dirty="0" smtClean="0"/>
              <a:t>The </a:t>
            </a:r>
            <a:r>
              <a:rPr lang="en-CA" sz="4000" b="1" dirty="0"/>
              <a:t>court will be more concerned with your expertise than with your prose.  And the court may cut you some slack if you give an oral decision.  But only if your decision truly reflects those basic virtues of accountability, intelligibility, adequacy and transparency. </a:t>
            </a:r>
          </a:p>
        </p:txBody>
      </p:sp>
      <p:sp>
        <p:nvSpPr>
          <p:cNvPr id="4" name="Slide Number Placeholder 3"/>
          <p:cNvSpPr>
            <a:spLocks noGrp="1"/>
          </p:cNvSpPr>
          <p:nvPr>
            <p:ph type="sldNum" sz="quarter" idx="12"/>
          </p:nvPr>
        </p:nvSpPr>
        <p:spPr/>
        <p:txBody>
          <a:bodyPr/>
          <a:lstStyle/>
          <a:p>
            <a:fld id="{69A0BA54-8ECD-4177-865E-9E3612A3BCF6}" type="slidenum">
              <a:rPr lang="en-CA" smtClean="0"/>
              <a:t>16</a:t>
            </a:fld>
            <a:endParaRPr lang="en-CA"/>
          </a:p>
        </p:txBody>
      </p:sp>
    </p:spTree>
    <p:extLst>
      <p:ext uri="{BB962C8B-B14F-4D97-AF65-F5344CB8AC3E}">
        <p14:creationId xmlns:p14="http://schemas.microsoft.com/office/powerpoint/2010/main" val="4126315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b="1" dirty="0" smtClean="0">
                <a:latin typeface="+mn-lt"/>
              </a:rPr>
              <a:t>4. The </a:t>
            </a:r>
            <a:r>
              <a:rPr lang="en-CA" b="1" dirty="0">
                <a:latin typeface="+mn-lt"/>
              </a:rPr>
              <a:t>Format of Reasons for Decision</a:t>
            </a:r>
            <a:endParaRPr lang="en-CA" dirty="0">
              <a:latin typeface="+mn-lt"/>
            </a:endParaRPr>
          </a:p>
        </p:txBody>
      </p:sp>
      <p:sp>
        <p:nvSpPr>
          <p:cNvPr id="3" name="Subtitle 2"/>
          <p:cNvSpPr>
            <a:spLocks noGrp="1"/>
          </p:cNvSpPr>
          <p:nvPr>
            <p:ph type="subTitle" idx="1"/>
          </p:nvPr>
        </p:nvSpPr>
        <p:spPr/>
        <p:txBody>
          <a:bodyPr/>
          <a:lstStyle/>
          <a:p>
            <a:endParaRPr lang="en-CA"/>
          </a:p>
        </p:txBody>
      </p:sp>
      <p:sp>
        <p:nvSpPr>
          <p:cNvPr id="4" name="Slide Number Placeholder 3"/>
          <p:cNvSpPr>
            <a:spLocks noGrp="1"/>
          </p:cNvSpPr>
          <p:nvPr>
            <p:ph type="sldNum" sz="quarter" idx="12"/>
          </p:nvPr>
        </p:nvSpPr>
        <p:spPr/>
        <p:txBody>
          <a:bodyPr/>
          <a:lstStyle/>
          <a:p>
            <a:fld id="{69A0BA54-8ECD-4177-865E-9E3612A3BCF6}" type="slidenum">
              <a:rPr lang="en-CA" smtClean="0"/>
              <a:t>17</a:t>
            </a:fld>
            <a:endParaRPr lang="en-CA"/>
          </a:p>
        </p:txBody>
      </p:sp>
    </p:spTree>
    <p:extLst>
      <p:ext uri="{BB962C8B-B14F-4D97-AF65-F5344CB8AC3E}">
        <p14:creationId xmlns:p14="http://schemas.microsoft.com/office/powerpoint/2010/main" val="42793886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3171"/>
            <a:ext cx="10515600" cy="1325563"/>
          </a:xfrm>
        </p:spPr>
        <p:txBody>
          <a:bodyPr>
            <a:normAutofit/>
          </a:bodyPr>
          <a:lstStyle/>
          <a:p>
            <a:r>
              <a:rPr lang="en-US" sz="5400" b="1" dirty="0" smtClean="0">
                <a:latin typeface="+mn-lt"/>
              </a:rPr>
              <a:t>Old Format</a:t>
            </a:r>
            <a:endParaRPr lang="en-CA" sz="5400" b="1" dirty="0">
              <a:latin typeface="+mn-lt"/>
            </a:endParaRPr>
          </a:p>
        </p:txBody>
      </p:sp>
      <p:sp>
        <p:nvSpPr>
          <p:cNvPr id="3" name="Content Placeholder 2"/>
          <p:cNvSpPr>
            <a:spLocks noGrp="1"/>
          </p:cNvSpPr>
          <p:nvPr>
            <p:ph idx="1"/>
          </p:nvPr>
        </p:nvSpPr>
        <p:spPr/>
        <p:txBody>
          <a:bodyPr/>
          <a:lstStyle/>
          <a:p>
            <a:pPr lvl="0"/>
            <a:r>
              <a:rPr lang="en-CA" sz="4400" dirty="0" smtClean="0"/>
              <a:t>1. Facts</a:t>
            </a:r>
            <a:endParaRPr lang="en-CA" sz="4400" dirty="0"/>
          </a:p>
          <a:p>
            <a:pPr lvl="0"/>
            <a:r>
              <a:rPr lang="en-CA" sz="4400" dirty="0" smtClean="0"/>
              <a:t>2. Issues</a:t>
            </a:r>
            <a:endParaRPr lang="en-CA" sz="4400" dirty="0"/>
          </a:p>
          <a:p>
            <a:pPr lvl="0"/>
            <a:r>
              <a:rPr lang="en-CA" sz="4400" dirty="0" smtClean="0"/>
              <a:t>3. Law </a:t>
            </a:r>
            <a:r>
              <a:rPr lang="en-CA" sz="4400" dirty="0"/>
              <a:t>and analysis</a:t>
            </a:r>
          </a:p>
          <a:p>
            <a:pPr lvl="0"/>
            <a:r>
              <a:rPr lang="en-CA" sz="4400" dirty="0" smtClean="0"/>
              <a:t>4. Disposition</a:t>
            </a:r>
            <a:endParaRPr lang="en-CA" sz="4400" dirty="0"/>
          </a:p>
          <a:p>
            <a:endParaRPr lang="en-CA" dirty="0"/>
          </a:p>
        </p:txBody>
      </p:sp>
      <p:sp>
        <p:nvSpPr>
          <p:cNvPr id="4" name="Slide Number Placeholder 3"/>
          <p:cNvSpPr>
            <a:spLocks noGrp="1"/>
          </p:cNvSpPr>
          <p:nvPr>
            <p:ph type="sldNum" sz="quarter" idx="12"/>
          </p:nvPr>
        </p:nvSpPr>
        <p:spPr/>
        <p:txBody>
          <a:bodyPr/>
          <a:lstStyle/>
          <a:p>
            <a:fld id="{69A0BA54-8ECD-4177-865E-9E3612A3BCF6}" type="slidenum">
              <a:rPr lang="en-CA" smtClean="0"/>
              <a:t>18</a:t>
            </a:fld>
            <a:endParaRPr lang="en-CA"/>
          </a:p>
        </p:txBody>
      </p:sp>
    </p:spTree>
    <p:extLst>
      <p:ext uri="{BB962C8B-B14F-4D97-AF65-F5344CB8AC3E}">
        <p14:creationId xmlns:p14="http://schemas.microsoft.com/office/powerpoint/2010/main" val="19631541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latin typeface="+mn-lt"/>
              </a:rPr>
              <a:t>Issue Driven Template</a:t>
            </a:r>
            <a:endParaRPr lang="en-CA" sz="5400" b="1" dirty="0">
              <a:latin typeface="+mn-lt"/>
            </a:endParaRPr>
          </a:p>
        </p:txBody>
      </p:sp>
      <p:sp>
        <p:nvSpPr>
          <p:cNvPr id="3" name="Content Placeholder 2"/>
          <p:cNvSpPr>
            <a:spLocks noGrp="1"/>
          </p:cNvSpPr>
          <p:nvPr>
            <p:ph idx="1"/>
          </p:nvPr>
        </p:nvSpPr>
        <p:spPr/>
        <p:txBody>
          <a:bodyPr>
            <a:normAutofit/>
          </a:bodyPr>
          <a:lstStyle/>
          <a:p>
            <a:pPr lvl="1"/>
            <a:r>
              <a:rPr lang="en-US" sz="4000" dirty="0"/>
              <a:t>Proximity</a:t>
            </a:r>
          </a:p>
          <a:p>
            <a:pPr lvl="1"/>
            <a:r>
              <a:rPr lang="en-US" sz="4000" dirty="0" smtClean="0"/>
              <a:t>“Just </a:t>
            </a:r>
            <a:r>
              <a:rPr lang="en-US" sz="4000" dirty="0"/>
              <a:t>in time” </a:t>
            </a:r>
            <a:r>
              <a:rPr lang="en-US" sz="4000" dirty="0" smtClean="0"/>
              <a:t>facts</a:t>
            </a:r>
          </a:p>
          <a:p>
            <a:pPr marL="457200" lvl="1" indent="0">
              <a:buNone/>
            </a:pPr>
            <a:endParaRPr lang="en-US" sz="4000" dirty="0"/>
          </a:p>
          <a:p>
            <a:pPr marL="457200" lvl="1" indent="0">
              <a:buNone/>
            </a:pPr>
            <a:r>
              <a:rPr lang="en-US" sz="4000" dirty="0" smtClean="0"/>
              <a:t>Structure</a:t>
            </a:r>
            <a:endParaRPr lang="en-US" sz="4000" dirty="0"/>
          </a:p>
          <a:p>
            <a:pPr lvl="1"/>
            <a:r>
              <a:rPr lang="en-CA" sz="4000" dirty="0" smtClean="0"/>
              <a:t>Introduction </a:t>
            </a:r>
            <a:endParaRPr lang="en-CA" sz="4000" dirty="0"/>
          </a:p>
          <a:p>
            <a:pPr lvl="2"/>
            <a:r>
              <a:rPr lang="en-CA" sz="4000" dirty="0"/>
              <a:t>W</a:t>
            </a:r>
            <a:r>
              <a:rPr lang="en-US" sz="4000" dirty="0"/>
              <a:t>hat is this case about?</a:t>
            </a:r>
            <a:endParaRPr lang="en-CA" sz="4000" dirty="0"/>
          </a:p>
          <a:p>
            <a:pPr lvl="2"/>
            <a:r>
              <a:rPr lang="en-US" sz="4000" dirty="0" smtClean="0"/>
              <a:t>The deep issue</a:t>
            </a:r>
          </a:p>
          <a:p>
            <a:pPr marL="457200" lvl="1" indent="0">
              <a:buNone/>
            </a:pPr>
            <a:endParaRPr lang="en-US" sz="4000" dirty="0"/>
          </a:p>
        </p:txBody>
      </p:sp>
      <p:sp>
        <p:nvSpPr>
          <p:cNvPr id="4" name="Slide Number Placeholder 3"/>
          <p:cNvSpPr>
            <a:spLocks noGrp="1"/>
          </p:cNvSpPr>
          <p:nvPr>
            <p:ph type="sldNum" sz="quarter" idx="12"/>
          </p:nvPr>
        </p:nvSpPr>
        <p:spPr/>
        <p:txBody>
          <a:bodyPr/>
          <a:lstStyle/>
          <a:p>
            <a:fld id="{69A0BA54-8ECD-4177-865E-9E3612A3BCF6}" type="slidenum">
              <a:rPr lang="en-CA" smtClean="0"/>
              <a:t>19</a:t>
            </a:fld>
            <a:endParaRPr lang="en-CA"/>
          </a:p>
        </p:txBody>
      </p:sp>
    </p:spTree>
    <p:extLst>
      <p:ext uri="{BB962C8B-B14F-4D97-AF65-F5344CB8AC3E}">
        <p14:creationId xmlns:p14="http://schemas.microsoft.com/office/powerpoint/2010/main" val="4164627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rgbClr val="FF0000"/>
                </a:solidFill>
                <a:latin typeface="+mn-lt"/>
              </a:rPr>
              <a:t>A Deceptively Simple Formula</a:t>
            </a:r>
            <a:endParaRPr lang="en-CA" sz="5400" b="1" dirty="0">
              <a:solidFill>
                <a:srgbClr val="FF0000"/>
              </a:solidFill>
              <a:latin typeface="+mn-lt"/>
            </a:endParaRPr>
          </a:p>
        </p:txBody>
      </p:sp>
      <p:sp>
        <p:nvSpPr>
          <p:cNvPr id="3" name="Content Placeholder 2"/>
          <p:cNvSpPr>
            <a:spLocks noGrp="1"/>
          </p:cNvSpPr>
          <p:nvPr>
            <p:ph idx="1"/>
          </p:nvPr>
        </p:nvSpPr>
        <p:spPr/>
        <p:txBody>
          <a:bodyPr/>
          <a:lstStyle/>
          <a:p>
            <a:r>
              <a:rPr lang="en-CA" dirty="0" smtClean="0"/>
              <a:t>The deceptively simple formula for good decisions and for reasons: </a:t>
            </a:r>
          </a:p>
          <a:p>
            <a:r>
              <a:rPr lang="en-CA" b="1" dirty="0" smtClean="0"/>
              <a:t>Do the right thing, </a:t>
            </a:r>
          </a:p>
          <a:p>
            <a:r>
              <a:rPr lang="en-CA" b="1" dirty="0" smtClean="0"/>
              <a:t>for the right reason, </a:t>
            </a:r>
          </a:p>
          <a:p>
            <a:r>
              <a:rPr lang="en-CA" b="1" dirty="0" smtClean="0"/>
              <a:t>in the right way, </a:t>
            </a:r>
          </a:p>
          <a:p>
            <a:r>
              <a:rPr lang="en-CA" b="1" dirty="0" smtClean="0"/>
              <a:t>at the right time, </a:t>
            </a:r>
          </a:p>
          <a:p>
            <a:r>
              <a:rPr lang="en-CA" b="1" dirty="0" smtClean="0"/>
              <a:t>in the right words.</a:t>
            </a:r>
          </a:p>
          <a:p>
            <a:endParaRPr lang="en-CA" dirty="0"/>
          </a:p>
        </p:txBody>
      </p:sp>
      <p:sp>
        <p:nvSpPr>
          <p:cNvPr id="4" name="Slide Number Placeholder 3"/>
          <p:cNvSpPr>
            <a:spLocks noGrp="1"/>
          </p:cNvSpPr>
          <p:nvPr>
            <p:ph type="sldNum" sz="quarter" idx="12"/>
          </p:nvPr>
        </p:nvSpPr>
        <p:spPr/>
        <p:txBody>
          <a:bodyPr/>
          <a:lstStyle/>
          <a:p>
            <a:fld id="{69A0BA54-8ECD-4177-865E-9E3612A3BCF6}" type="slidenum">
              <a:rPr lang="en-CA" smtClean="0"/>
              <a:t>2</a:t>
            </a:fld>
            <a:endParaRPr lang="en-CA"/>
          </a:p>
        </p:txBody>
      </p:sp>
    </p:spTree>
    <p:extLst>
      <p:ext uri="{BB962C8B-B14F-4D97-AF65-F5344CB8AC3E}">
        <p14:creationId xmlns:p14="http://schemas.microsoft.com/office/powerpoint/2010/main" val="34722052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latin typeface="+mn-lt"/>
              </a:rPr>
              <a:t>Issue Driven Template</a:t>
            </a:r>
            <a:endParaRPr lang="en-CA" sz="5400" b="1" dirty="0">
              <a:latin typeface="+mn-lt"/>
            </a:endParaRPr>
          </a:p>
        </p:txBody>
      </p:sp>
      <p:sp>
        <p:nvSpPr>
          <p:cNvPr id="3" name="Content Placeholder 2"/>
          <p:cNvSpPr>
            <a:spLocks noGrp="1"/>
          </p:cNvSpPr>
          <p:nvPr>
            <p:ph idx="1"/>
          </p:nvPr>
        </p:nvSpPr>
        <p:spPr/>
        <p:txBody>
          <a:bodyPr/>
          <a:lstStyle/>
          <a:p>
            <a:pPr lvl="0"/>
            <a:r>
              <a:rPr lang="en-US" b="1" dirty="0"/>
              <a:t>First Issue…</a:t>
            </a:r>
            <a:endParaRPr lang="en-CA" b="1" dirty="0"/>
          </a:p>
          <a:p>
            <a:pPr lvl="1"/>
            <a:r>
              <a:rPr lang="en-US" b="1" dirty="0"/>
              <a:t>Relevant legal principle(s) and statutory provision(s)</a:t>
            </a:r>
            <a:endParaRPr lang="en-CA" b="1" dirty="0"/>
          </a:p>
          <a:p>
            <a:pPr lvl="1"/>
            <a:r>
              <a:rPr lang="en-US" b="1" dirty="0"/>
              <a:t>Positions of the parties</a:t>
            </a:r>
            <a:endParaRPr lang="en-CA" b="1" dirty="0"/>
          </a:p>
          <a:p>
            <a:pPr lvl="1"/>
            <a:r>
              <a:rPr lang="en-US" b="1" dirty="0"/>
              <a:t>Evidence or facts relevant to the issue</a:t>
            </a:r>
            <a:endParaRPr lang="en-CA" b="1" dirty="0"/>
          </a:p>
          <a:p>
            <a:pPr lvl="1"/>
            <a:r>
              <a:rPr lang="en-US" b="1" dirty="0"/>
              <a:t>Credibility assessment</a:t>
            </a:r>
            <a:endParaRPr lang="en-CA" b="1" dirty="0"/>
          </a:p>
          <a:p>
            <a:pPr lvl="1"/>
            <a:r>
              <a:rPr lang="en-US" b="1" dirty="0"/>
              <a:t>Findings of fact and credibility</a:t>
            </a:r>
            <a:endParaRPr lang="en-CA" b="1" dirty="0"/>
          </a:p>
          <a:p>
            <a:pPr lvl="1"/>
            <a:r>
              <a:rPr lang="en-US" b="1" dirty="0"/>
              <a:t>“Because” </a:t>
            </a:r>
            <a:endParaRPr lang="en-CA" b="1" dirty="0"/>
          </a:p>
          <a:p>
            <a:pPr lvl="1"/>
            <a:r>
              <a:rPr lang="en-US" b="1" dirty="0" smtClean="0"/>
              <a:t>Law </a:t>
            </a:r>
            <a:r>
              <a:rPr lang="en-US" b="1" dirty="0"/>
              <a:t>applied to your findings of facts</a:t>
            </a:r>
            <a:r>
              <a:rPr lang="en-US" b="1" dirty="0">
                <a:sym typeface="Wingdings" panose="05000000000000000000" pitchFamily="2" charset="2"/>
              </a:rPr>
              <a:t></a:t>
            </a:r>
            <a:r>
              <a:rPr lang="en-US" b="1" dirty="0"/>
              <a:t> conclusion on this </a:t>
            </a:r>
            <a:r>
              <a:rPr lang="en-US" b="1" dirty="0" smtClean="0"/>
              <a:t>issue</a:t>
            </a:r>
            <a:endParaRPr lang="en-CA" b="1" dirty="0"/>
          </a:p>
          <a:p>
            <a:pPr lvl="0"/>
            <a:r>
              <a:rPr lang="en-US" b="1" dirty="0"/>
              <a:t>Second Issue…</a:t>
            </a:r>
            <a:endParaRPr lang="en-CA" b="1" dirty="0"/>
          </a:p>
          <a:p>
            <a:pPr lvl="0"/>
            <a:r>
              <a:rPr lang="en-US" b="1" dirty="0"/>
              <a:t>Conclusion</a:t>
            </a:r>
            <a:endParaRPr lang="en-CA" b="1" dirty="0"/>
          </a:p>
          <a:p>
            <a:endParaRPr lang="en-CA" dirty="0"/>
          </a:p>
        </p:txBody>
      </p:sp>
      <p:sp>
        <p:nvSpPr>
          <p:cNvPr id="4" name="Slide Number Placeholder 3"/>
          <p:cNvSpPr>
            <a:spLocks noGrp="1"/>
          </p:cNvSpPr>
          <p:nvPr>
            <p:ph type="sldNum" sz="quarter" idx="12"/>
          </p:nvPr>
        </p:nvSpPr>
        <p:spPr/>
        <p:txBody>
          <a:bodyPr/>
          <a:lstStyle/>
          <a:p>
            <a:fld id="{69A0BA54-8ECD-4177-865E-9E3612A3BCF6}" type="slidenum">
              <a:rPr lang="en-CA" smtClean="0"/>
              <a:t>20</a:t>
            </a:fld>
            <a:endParaRPr lang="en-CA"/>
          </a:p>
        </p:txBody>
      </p:sp>
    </p:spTree>
    <p:extLst>
      <p:ext uri="{BB962C8B-B14F-4D97-AF65-F5344CB8AC3E}">
        <p14:creationId xmlns:p14="http://schemas.microsoft.com/office/powerpoint/2010/main" val="25178050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5400" b="1" dirty="0">
                <a:latin typeface="+mn-lt"/>
              </a:rPr>
              <a:t>(1) Introduction or overview</a:t>
            </a:r>
            <a:r>
              <a:rPr lang="en-CA" dirty="0"/>
              <a:t/>
            </a:r>
            <a:br>
              <a:rPr lang="en-CA" dirty="0"/>
            </a:br>
            <a:endParaRPr lang="en-CA" dirty="0"/>
          </a:p>
        </p:txBody>
      </p:sp>
      <p:sp>
        <p:nvSpPr>
          <p:cNvPr id="3" name="Content Placeholder 2"/>
          <p:cNvSpPr>
            <a:spLocks noGrp="1"/>
          </p:cNvSpPr>
          <p:nvPr>
            <p:ph idx="1"/>
          </p:nvPr>
        </p:nvSpPr>
        <p:spPr/>
        <p:txBody>
          <a:bodyPr/>
          <a:lstStyle/>
          <a:p>
            <a:r>
              <a:rPr lang="en-CA" sz="3600" b="1" dirty="0" smtClean="0"/>
              <a:t>Three </a:t>
            </a:r>
            <a:r>
              <a:rPr lang="en-CA" sz="3600" b="1" dirty="0"/>
              <a:t>key </a:t>
            </a:r>
            <a:r>
              <a:rPr lang="en-CA" sz="3600" b="1" dirty="0" smtClean="0"/>
              <a:t>elements</a:t>
            </a:r>
            <a:endParaRPr lang="en-CA" sz="3600" b="1" dirty="0"/>
          </a:p>
          <a:p>
            <a:pPr lvl="0"/>
            <a:r>
              <a:rPr lang="en-CA" sz="3600" b="1" dirty="0"/>
              <a:t>Sets out the claim: who wants what from whom </a:t>
            </a:r>
          </a:p>
          <a:p>
            <a:pPr lvl="0"/>
            <a:r>
              <a:rPr lang="en-CA" sz="3600" b="1" dirty="0"/>
              <a:t>Provides a little story to put the issues in context</a:t>
            </a:r>
          </a:p>
          <a:p>
            <a:pPr lvl="0"/>
            <a:r>
              <a:rPr lang="en-CA" sz="3600" b="1" dirty="0"/>
              <a:t>Identifies the “deep” </a:t>
            </a:r>
            <a:r>
              <a:rPr lang="en-CA" sz="3600" b="1" dirty="0" smtClean="0"/>
              <a:t>issue</a:t>
            </a:r>
          </a:p>
          <a:p>
            <a:pPr lvl="0"/>
            <a:endParaRPr lang="en-US" sz="3600" b="1" dirty="0"/>
          </a:p>
          <a:p>
            <a:pPr lvl="0"/>
            <a:r>
              <a:rPr lang="en-US" sz="3600" b="1" dirty="0" smtClean="0"/>
              <a:t>The Deep Issue</a:t>
            </a:r>
            <a:endParaRPr lang="en-CA" sz="3600" b="1" dirty="0"/>
          </a:p>
          <a:p>
            <a:endParaRPr lang="en-CA" dirty="0"/>
          </a:p>
        </p:txBody>
      </p:sp>
      <p:sp>
        <p:nvSpPr>
          <p:cNvPr id="4" name="Slide Number Placeholder 3"/>
          <p:cNvSpPr>
            <a:spLocks noGrp="1"/>
          </p:cNvSpPr>
          <p:nvPr>
            <p:ph type="sldNum" sz="quarter" idx="12"/>
          </p:nvPr>
        </p:nvSpPr>
        <p:spPr/>
        <p:txBody>
          <a:bodyPr/>
          <a:lstStyle/>
          <a:p>
            <a:fld id="{69A0BA54-8ECD-4177-865E-9E3612A3BCF6}" type="slidenum">
              <a:rPr lang="en-CA" smtClean="0"/>
              <a:t>21</a:t>
            </a:fld>
            <a:endParaRPr lang="en-CA"/>
          </a:p>
        </p:txBody>
      </p:sp>
    </p:spTree>
    <p:extLst>
      <p:ext uri="{BB962C8B-B14F-4D97-AF65-F5344CB8AC3E}">
        <p14:creationId xmlns:p14="http://schemas.microsoft.com/office/powerpoint/2010/main" val="37977273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normAutofit/>
          </a:bodyPr>
          <a:lstStyle/>
          <a:p>
            <a:r>
              <a:rPr lang="en-US" sz="5400" b="1" dirty="0" smtClean="0">
                <a:latin typeface="+mn-lt"/>
              </a:rPr>
              <a:t>The definition of  “deep issue”</a:t>
            </a:r>
          </a:p>
        </p:txBody>
      </p:sp>
      <p:sp>
        <p:nvSpPr>
          <p:cNvPr id="18434" name="Content Placeholder 2"/>
          <p:cNvSpPr>
            <a:spLocks noGrp="1"/>
          </p:cNvSpPr>
          <p:nvPr>
            <p:ph idx="1"/>
          </p:nvPr>
        </p:nvSpPr>
        <p:spPr/>
        <p:txBody>
          <a:bodyPr>
            <a:normAutofit/>
          </a:bodyPr>
          <a:lstStyle/>
          <a:p>
            <a:r>
              <a:rPr lang="en-US" sz="4400" b="1" dirty="0" smtClean="0"/>
              <a:t>The ultimate, concrete question that you need to answer to decide a point</a:t>
            </a:r>
          </a:p>
          <a:p>
            <a:r>
              <a:rPr lang="en-US" sz="4400" b="1" dirty="0" smtClean="0"/>
              <a:t>The final question you pose when you can no longer usefully ask: </a:t>
            </a:r>
            <a:r>
              <a:rPr lang="en-US" altLang="en-US" sz="4400" b="1" dirty="0" smtClean="0"/>
              <a:t>“</a:t>
            </a:r>
            <a:r>
              <a:rPr lang="en-US" sz="4400" b="1" dirty="0" smtClean="0"/>
              <a:t>And what does that turn on?</a:t>
            </a:r>
            <a:r>
              <a:rPr lang="en-US" altLang="en-US" sz="4400" b="1" dirty="0" smtClean="0"/>
              <a:t>”</a:t>
            </a:r>
          </a:p>
        </p:txBody>
      </p:sp>
      <p:sp>
        <p:nvSpPr>
          <p:cNvPr id="1843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ea typeface="MS PGothic" pitchFamily="34" charset="-128"/>
              </a:defRPr>
            </a:lvl1pPr>
            <a:lvl2pPr marL="742950" indent="-285750" eaLnBrk="0" hangingPunct="0">
              <a:defRPr sz="2400">
                <a:solidFill>
                  <a:schemeClr val="tx1"/>
                </a:solidFill>
                <a:latin typeface="Tahoma" pitchFamily="34" charset="0"/>
                <a:ea typeface="MS PGothic" pitchFamily="34" charset="-128"/>
              </a:defRPr>
            </a:lvl2pPr>
            <a:lvl3pPr marL="1143000" indent="-228600" eaLnBrk="0" hangingPunct="0">
              <a:defRPr sz="2400">
                <a:solidFill>
                  <a:schemeClr val="tx1"/>
                </a:solidFill>
                <a:latin typeface="Tahoma" pitchFamily="34" charset="0"/>
                <a:ea typeface="MS PGothic" pitchFamily="34" charset="-128"/>
              </a:defRPr>
            </a:lvl3pPr>
            <a:lvl4pPr marL="1600200" indent="-228600" eaLnBrk="0" hangingPunct="0">
              <a:defRPr sz="2400">
                <a:solidFill>
                  <a:schemeClr val="tx1"/>
                </a:solidFill>
                <a:latin typeface="Tahoma" pitchFamily="34" charset="0"/>
                <a:ea typeface="MS PGothic" pitchFamily="34" charset="-128"/>
              </a:defRPr>
            </a:lvl4pPr>
            <a:lvl5pPr marL="2057400" indent="-228600" eaLnBrk="0" hangingPunct="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pPr eaLnBrk="1" hangingPunct="1"/>
            <a:fld id="{A9B249AE-CE15-40B9-933F-F278FD709FE6}" type="slidenum">
              <a:rPr lang="en-CA" sz="1400"/>
              <a:pPr eaLnBrk="1" hangingPunct="1"/>
              <a:t>22</a:t>
            </a:fld>
            <a:endParaRPr lang="en-CA" sz="1400" dirty="0"/>
          </a:p>
        </p:txBody>
      </p:sp>
    </p:spTree>
    <p:extLst>
      <p:ext uri="{BB962C8B-B14F-4D97-AF65-F5344CB8AC3E}">
        <p14:creationId xmlns:p14="http://schemas.microsoft.com/office/powerpoint/2010/main" val="481322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6000" b="1" dirty="0">
                <a:latin typeface="+mn-lt"/>
              </a:rPr>
              <a:t>A Bad Example</a:t>
            </a:r>
            <a:r>
              <a:rPr lang="en-CA" dirty="0"/>
              <a:t/>
            </a:r>
            <a:br>
              <a:rPr lang="en-CA" dirty="0"/>
            </a:br>
            <a:endParaRPr lang="en-CA" dirty="0"/>
          </a:p>
        </p:txBody>
      </p:sp>
      <p:sp>
        <p:nvSpPr>
          <p:cNvPr id="3" name="Content Placeholder 2"/>
          <p:cNvSpPr>
            <a:spLocks noGrp="1"/>
          </p:cNvSpPr>
          <p:nvPr>
            <p:ph idx="1"/>
          </p:nvPr>
        </p:nvSpPr>
        <p:spPr/>
        <p:txBody>
          <a:bodyPr>
            <a:normAutofit lnSpcReduction="10000"/>
          </a:bodyPr>
          <a:lstStyle/>
          <a:p>
            <a:pPr lvl="0"/>
            <a:r>
              <a:rPr lang="en-CA" sz="3600" b="1" dirty="0"/>
              <a:t>This is an appeal against a reassessment made by the Minister of National Revenue on September 12, 2010, whereby the appellant was denied a deduction in the amount of $1250 as moving expenses in computing her income for the 2009 taxation year, pursuant to section 62 and the definition of “eligible relocation” in subsection 248(1) of the </a:t>
            </a:r>
            <a:r>
              <a:rPr lang="en-CA" sz="3600" b="1" i="1" dirty="0"/>
              <a:t>Income Tax Act.</a:t>
            </a:r>
            <a:endParaRPr lang="en-CA" sz="3600" b="1" dirty="0"/>
          </a:p>
          <a:p>
            <a:pPr lvl="0"/>
            <a:r>
              <a:rPr lang="en-CA" sz="3600" b="1" dirty="0"/>
              <a:t>The relevant provisions of the Act provide...</a:t>
            </a:r>
          </a:p>
        </p:txBody>
      </p:sp>
      <p:sp>
        <p:nvSpPr>
          <p:cNvPr id="4" name="Slide Number Placeholder 3"/>
          <p:cNvSpPr>
            <a:spLocks noGrp="1"/>
          </p:cNvSpPr>
          <p:nvPr>
            <p:ph type="sldNum" sz="quarter" idx="12"/>
          </p:nvPr>
        </p:nvSpPr>
        <p:spPr/>
        <p:txBody>
          <a:bodyPr/>
          <a:lstStyle/>
          <a:p>
            <a:fld id="{69A0BA54-8ECD-4177-865E-9E3612A3BCF6}" type="slidenum">
              <a:rPr lang="en-CA" smtClean="0"/>
              <a:t>23</a:t>
            </a:fld>
            <a:endParaRPr lang="en-CA"/>
          </a:p>
        </p:txBody>
      </p:sp>
    </p:spTree>
    <p:extLst>
      <p:ext uri="{BB962C8B-B14F-4D97-AF65-F5344CB8AC3E}">
        <p14:creationId xmlns:p14="http://schemas.microsoft.com/office/powerpoint/2010/main" val="28777546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591" y="417079"/>
            <a:ext cx="10515600" cy="1325563"/>
          </a:xfrm>
        </p:spPr>
        <p:txBody>
          <a:bodyPr>
            <a:normAutofit fontScale="90000"/>
          </a:bodyPr>
          <a:lstStyle/>
          <a:p>
            <a:r>
              <a:rPr lang="en-CA" sz="6000" b="1" dirty="0">
                <a:latin typeface="+mn-lt"/>
              </a:rPr>
              <a:t>A Good Example</a:t>
            </a:r>
            <a:r>
              <a:rPr lang="en-CA" dirty="0"/>
              <a:t/>
            </a:r>
            <a:br>
              <a:rPr lang="en-CA" dirty="0"/>
            </a:br>
            <a:endParaRPr lang="en-CA" dirty="0"/>
          </a:p>
        </p:txBody>
      </p:sp>
      <p:sp>
        <p:nvSpPr>
          <p:cNvPr id="3" name="Content Placeholder 2"/>
          <p:cNvSpPr>
            <a:spLocks noGrp="1"/>
          </p:cNvSpPr>
          <p:nvPr>
            <p:ph idx="1"/>
          </p:nvPr>
        </p:nvSpPr>
        <p:spPr/>
        <p:txBody>
          <a:bodyPr>
            <a:normAutofit fontScale="92500" lnSpcReduction="10000"/>
          </a:bodyPr>
          <a:lstStyle/>
          <a:p>
            <a:pPr lvl="0"/>
            <a:r>
              <a:rPr lang="en-CA" b="1" dirty="0"/>
              <a:t>The appellant Alexis Smith lives in Sudbury with her husband and two sons. In 2009 she took a three month position with the Bank in Vancouver. Her family stayed behind in their home in Sudbury.</a:t>
            </a:r>
          </a:p>
          <a:p>
            <a:pPr lvl="0"/>
            <a:r>
              <a:rPr lang="en-CA" b="1" dirty="0"/>
              <a:t>For the 2009 taxation year, Ms. Smith claims a deduction for moving expenses for the cost of her airfare to Vancouver, $1250. The Minister reassessed her income and denied the deduction. Ms. Smith appeals.</a:t>
            </a:r>
          </a:p>
          <a:p>
            <a:pPr lvl="0"/>
            <a:r>
              <a:rPr lang="en-CA" b="1" dirty="0"/>
              <a:t>Ms. Smith is entitled to deduct her travel costs under s. 62 of the Act only if she was moving from an old residence to a new residence to enable her to take the job with the Bank.</a:t>
            </a:r>
          </a:p>
          <a:p>
            <a:pPr lvl="0"/>
            <a:r>
              <a:rPr lang="en-CA" b="1" dirty="0"/>
              <a:t>The issue on this appeal is whether the air fare expense related to a change in residence or was simply an incidental cost of travelling to a temporary workplace.</a:t>
            </a:r>
          </a:p>
          <a:p>
            <a:endParaRPr lang="en-CA" dirty="0"/>
          </a:p>
        </p:txBody>
      </p:sp>
      <p:sp>
        <p:nvSpPr>
          <p:cNvPr id="4" name="Slide Number Placeholder 3"/>
          <p:cNvSpPr>
            <a:spLocks noGrp="1"/>
          </p:cNvSpPr>
          <p:nvPr>
            <p:ph type="sldNum" sz="quarter" idx="12"/>
          </p:nvPr>
        </p:nvSpPr>
        <p:spPr/>
        <p:txBody>
          <a:bodyPr/>
          <a:lstStyle/>
          <a:p>
            <a:fld id="{69A0BA54-8ECD-4177-865E-9E3612A3BCF6}" type="slidenum">
              <a:rPr lang="en-CA" smtClean="0"/>
              <a:t>24</a:t>
            </a:fld>
            <a:endParaRPr lang="en-CA"/>
          </a:p>
        </p:txBody>
      </p:sp>
    </p:spTree>
    <p:extLst>
      <p:ext uri="{BB962C8B-B14F-4D97-AF65-F5344CB8AC3E}">
        <p14:creationId xmlns:p14="http://schemas.microsoft.com/office/powerpoint/2010/main" val="45600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5400" b="1" dirty="0">
                <a:latin typeface="+mn-lt"/>
              </a:rPr>
              <a:t>(2) The factual context</a:t>
            </a:r>
            <a:r>
              <a:rPr lang="en-CA" sz="5400" dirty="0"/>
              <a:t/>
            </a:r>
            <a:br>
              <a:rPr lang="en-CA" sz="5400" dirty="0"/>
            </a:br>
            <a:endParaRPr lang="en-CA" sz="5400" dirty="0"/>
          </a:p>
        </p:txBody>
      </p:sp>
      <p:sp>
        <p:nvSpPr>
          <p:cNvPr id="3" name="Content Placeholder 2"/>
          <p:cNvSpPr>
            <a:spLocks noGrp="1"/>
          </p:cNvSpPr>
          <p:nvPr>
            <p:ph idx="1"/>
          </p:nvPr>
        </p:nvSpPr>
        <p:spPr/>
        <p:txBody>
          <a:bodyPr>
            <a:normAutofit/>
          </a:bodyPr>
          <a:lstStyle/>
          <a:p>
            <a:r>
              <a:rPr lang="en-US" sz="4000" b="1" dirty="0" smtClean="0"/>
              <a:t>Don’t overload</a:t>
            </a:r>
          </a:p>
          <a:p>
            <a:r>
              <a:rPr lang="en-CA" sz="4000" b="1" dirty="0"/>
              <a:t>The facts need not be particularly detailed in this section of the reasons.</a:t>
            </a:r>
          </a:p>
        </p:txBody>
      </p:sp>
      <p:sp>
        <p:nvSpPr>
          <p:cNvPr id="4" name="Slide Number Placeholder 3"/>
          <p:cNvSpPr>
            <a:spLocks noGrp="1"/>
          </p:cNvSpPr>
          <p:nvPr>
            <p:ph type="sldNum" sz="quarter" idx="12"/>
          </p:nvPr>
        </p:nvSpPr>
        <p:spPr/>
        <p:txBody>
          <a:bodyPr/>
          <a:lstStyle/>
          <a:p>
            <a:fld id="{69A0BA54-8ECD-4177-865E-9E3612A3BCF6}" type="slidenum">
              <a:rPr lang="en-CA" smtClean="0"/>
              <a:t>25</a:t>
            </a:fld>
            <a:endParaRPr lang="en-CA"/>
          </a:p>
        </p:txBody>
      </p:sp>
    </p:spTree>
    <p:extLst>
      <p:ext uri="{BB962C8B-B14F-4D97-AF65-F5344CB8AC3E}">
        <p14:creationId xmlns:p14="http://schemas.microsoft.com/office/powerpoint/2010/main" val="2461871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5400" b="1" dirty="0">
                <a:latin typeface="+mn-lt"/>
              </a:rPr>
              <a:t>(3) The issues</a:t>
            </a:r>
            <a:endParaRPr lang="en-CA" sz="5400" dirty="0">
              <a:latin typeface="+mn-lt"/>
            </a:endParaRPr>
          </a:p>
        </p:txBody>
      </p:sp>
      <p:sp>
        <p:nvSpPr>
          <p:cNvPr id="3" name="Content Placeholder 2"/>
          <p:cNvSpPr>
            <a:spLocks noGrp="1"/>
          </p:cNvSpPr>
          <p:nvPr>
            <p:ph idx="1"/>
          </p:nvPr>
        </p:nvSpPr>
        <p:spPr/>
        <p:txBody>
          <a:bodyPr>
            <a:normAutofit/>
          </a:bodyPr>
          <a:lstStyle/>
          <a:p>
            <a:r>
              <a:rPr lang="en-CA" sz="4400" b="1" dirty="0"/>
              <a:t>In the issues section you set those issues out in the logical sequence in which you will analyze them.</a:t>
            </a:r>
          </a:p>
        </p:txBody>
      </p:sp>
      <p:sp>
        <p:nvSpPr>
          <p:cNvPr id="4" name="Slide Number Placeholder 3"/>
          <p:cNvSpPr>
            <a:spLocks noGrp="1"/>
          </p:cNvSpPr>
          <p:nvPr>
            <p:ph type="sldNum" sz="quarter" idx="12"/>
          </p:nvPr>
        </p:nvSpPr>
        <p:spPr/>
        <p:txBody>
          <a:bodyPr/>
          <a:lstStyle/>
          <a:p>
            <a:fld id="{69A0BA54-8ECD-4177-865E-9E3612A3BCF6}" type="slidenum">
              <a:rPr lang="en-CA" smtClean="0"/>
              <a:t>26</a:t>
            </a:fld>
            <a:endParaRPr lang="en-CA"/>
          </a:p>
        </p:txBody>
      </p:sp>
    </p:spTree>
    <p:extLst>
      <p:ext uri="{BB962C8B-B14F-4D97-AF65-F5344CB8AC3E}">
        <p14:creationId xmlns:p14="http://schemas.microsoft.com/office/powerpoint/2010/main" val="8036771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5400" b="1" dirty="0">
                <a:latin typeface="+mn-lt"/>
              </a:rPr>
              <a:t>(4) Discussion or analysis</a:t>
            </a:r>
            <a:r>
              <a:rPr lang="en-CA" dirty="0"/>
              <a:t/>
            </a:r>
            <a:br>
              <a:rPr lang="en-CA" dirty="0"/>
            </a:br>
            <a:endParaRPr lang="en-CA" dirty="0"/>
          </a:p>
        </p:txBody>
      </p:sp>
      <p:sp>
        <p:nvSpPr>
          <p:cNvPr id="3" name="Content Placeholder 2"/>
          <p:cNvSpPr>
            <a:spLocks noGrp="1"/>
          </p:cNvSpPr>
          <p:nvPr>
            <p:ph idx="1"/>
          </p:nvPr>
        </p:nvSpPr>
        <p:spPr/>
        <p:txBody>
          <a:bodyPr/>
          <a:lstStyle/>
          <a:p>
            <a:pPr lvl="0"/>
            <a:r>
              <a:rPr lang="en-US" sz="3200" b="1" dirty="0"/>
              <a:t>First Issue…</a:t>
            </a:r>
            <a:endParaRPr lang="en-CA" sz="3200" b="1" dirty="0"/>
          </a:p>
          <a:p>
            <a:pPr lvl="1"/>
            <a:r>
              <a:rPr lang="en-US" sz="3200" b="1" dirty="0"/>
              <a:t>Relevant legal principle(s) and statutory provision(s)</a:t>
            </a:r>
            <a:endParaRPr lang="en-CA" sz="3200" b="1" dirty="0"/>
          </a:p>
          <a:p>
            <a:pPr lvl="1"/>
            <a:r>
              <a:rPr lang="en-US" sz="3200" b="1" dirty="0"/>
              <a:t>Positions of the parties</a:t>
            </a:r>
            <a:endParaRPr lang="en-CA" sz="3200" b="1" dirty="0"/>
          </a:p>
          <a:p>
            <a:pPr lvl="1"/>
            <a:r>
              <a:rPr lang="en-US" sz="3200" b="1" dirty="0"/>
              <a:t>Detailed evidence or facts relevant to the specific issue</a:t>
            </a:r>
            <a:endParaRPr lang="en-CA" sz="3200" b="1" dirty="0"/>
          </a:p>
          <a:p>
            <a:pPr lvl="1"/>
            <a:r>
              <a:rPr lang="en-US" sz="3200" b="1" dirty="0"/>
              <a:t>Credibility assessment</a:t>
            </a:r>
            <a:endParaRPr lang="en-CA" sz="3200" b="1" dirty="0"/>
          </a:p>
          <a:p>
            <a:pPr lvl="1"/>
            <a:r>
              <a:rPr lang="en-US" sz="3200" b="1" dirty="0"/>
              <a:t>Findings of fact and credibility</a:t>
            </a:r>
            <a:endParaRPr lang="en-CA" sz="3200" b="1" dirty="0"/>
          </a:p>
          <a:p>
            <a:pPr lvl="1"/>
            <a:r>
              <a:rPr lang="en-US" sz="3200" b="1" dirty="0"/>
              <a:t>Law applied to your findings of facts</a:t>
            </a:r>
            <a:r>
              <a:rPr lang="en-US" sz="3200" b="1" dirty="0">
                <a:sym typeface="Wingdings" panose="05000000000000000000" pitchFamily="2" charset="2"/>
              </a:rPr>
              <a:t></a:t>
            </a:r>
            <a:r>
              <a:rPr lang="en-US" sz="3200" b="1" dirty="0"/>
              <a:t> </a:t>
            </a:r>
            <a:r>
              <a:rPr lang="en-CA" sz="3200" b="1" dirty="0"/>
              <a:t>c</a:t>
            </a:r>
            <a:r>
              <a:rPr lang="en-US" sz="3200" b="1" dirty="0" err="1"/>
              <a:t>onclusion</a:t>
            </a:r>
            <a:r>
              <a:rPr lang="en-US" sz="3200" b="1" dirty="0"/>
              <a:t> on this issue</a:t>
            </a:r>
            <a:endParaRPr lang="en-CA" sz="3200" b="1" dirty="0"/>
          </a:p>
          <a:p>
            <a:endParaRPr lang="en-CA" dirty="0"/>
          </a:p>
        </p:txBody>
      </p:sp>
      <p:sp>
        <p:nvSpPr>
          <p:cNvPr id="4" name="Slide Number Placeholder 3"/>
          <p:cNvSpPr>
            <a:spLocks noGrp="1"/>
          </p:cNvSpPr>
          <p:nvPr>
            <p:ph type="sldNum" sz="quarter" idx="12"/>
          </p:nvPr>
        </p:nvSpPr>
        <p:spPr/>
        <p:txBody>
          <a:bodyPr/>
          <a:lstStyle/>
          <a:p>
            <a:fld id="{69A0BA54-8ECD-4177-865E-9E3612A3BCF6}" type="slidenum">
              <a:rPr lang="en-CA" smtClean="0"/>
              <a:t>27</a:t>
            </a:fld>
            <a:endParaRPr lang="en-CA"/>
          </a:p>
        </p:txBody>
      </p:sp>
    </p:spTree>
    <p:extLst>
      <p:ext uri="{BB962C8B-B14F-4D97-AF65-F5344CB8AC3E}">
        <p14:creationId xmlns:p14="http://schemas.microsoft.com/office/powerpoint/2010/main" val="26683971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6791" y="302229"/>
            <a:ext cx="6096000" cy="6370975"/>
          </a:xfrm>
          <a:prstGeom prst="rect">
            <a:avLst/>
          </a:prstGeom>
        </p:spPr>
        <p:txBody>
          <a:bodyPr>
            <a:spAutoFit/>
          </a:bodyPr>
          <a:lstStyle/>
          <a:p>
            <a:pPr>
              <a:defRPr/>
            </a:pPr>
            <a:r>
              <a:rPr lang="en-CA" sz="2400" b="1" dirty="0">
                <a:ea typeface="MS PGothic" charset="0"/>
              </a:rPr>
              <a:t>Introduction </a:t>
            </a:r>
          </a:p>
          <a:p>
            <a:pPr lvl="1">
              <a:defRPr/>
            </a:pPr>
            <a:r>
              <a:rPr lang="en-CA" sz="2400" b="1" dirty="0"/>
              <a:t>W</a:t>
            </a:r>
            <a:r>
              <a:rPr lang="en-US" sz="2400" b="1" dirty="0"/>
              <a:t>hat is this case about?</a:t>
            </a:r>
          </a:p>
          <a:p>
            <a:pPr lvl="1">
              <a:defRPr/>
            </a:pPr>
            <a:r>
              <a:rPr lang="en-US" sz="2400" b="1" dirty="0"/>
              <a:t>Deep issues</a:t>
            </a:r>
          </a:p>
          <a:p>
            <a:pPr>
              <a:defRPr/>
            </a:pPr>
            <a:r>
              <a:rPr lang="en-US" sz="2400" b="1" dirty="0"/>
              <a:t>[Additional background if needed]</a:t>
            </a:r>
          </a:p>
          <a:p>
            <a:pPr>
              <a:defRPr/>
            </a:pPr>
            <a:r>
              <a:rPr lang="en-US" sz="2400" b="1" dirty="0"/>
              <a:t>[Credibility assessment]</a:t>
            </a:r>
          </a:p>
          <a:p>
            <a:pPr>
              <a:defRPr/>
            </a:pPr>
            <a:r>
              <a:rPr lang="en-US" sz="2400" b="1" dirty="0"/>
              <a:t>First Issue…</a:t>
            </a:r>
          </a:p>
          <a:p>
            <a:pPr lvl="1">
              <a:defRPr/>
            </a:pPr>
            <a:r>
              <a:rPr lang="en-US" sz="2400" b="1" dirty="0"/>
              <a:t>Relevant legal principle(s) and statutory provision(s)</a:t>
            </a:r>
          </a:p>
          <a:p>
            <a:pPr lvl="1">
              <a:defRPr/>
            </a:pPr>
            <a:r>
              <a:rPr lang="en-US" sz="2400" b="1" dirty="0"/>
              <a:t>Positions of the parties</a:t>
            </a:r>
          </a:p>
          <a:p>
            <a:pPr lvl="1">
              <a:defRPr/>
            </a:pPr>
            <a:r>
              <a:rPr lang="en-US" sz="2400" b="1" dirty="0"/>
              <a:t>Evidence or facts relevant to the issue</a:t>
            </a:r>
          </a:p>
          <a:p>
            <a:pPr lvl="1">
              <a:defRPr/>
            </a:pPr>
            <a:r>
              <a:rPr lang="en-US" sz="2400" b="1" dirty="0"/>
              <a:t>Credibility assessment</a:t>
            </a:r>
          </a:p>
          <a:p>
            <a:pPr lvl="1">
              <a:defRPr/>
            </a:pPr>
            <a:r>
              <a:rPr lang="en-US" sz="2400" b="1" dirty="0"/>
              <a:t>Findings of fact and credibility</a:t>
            </a:r>
          </a:p>
          <a:p>
            <a:pPr lvl="1">
              <a:defRPr/>
            </a:pPr>
            <a:r>
              <a:rPr lang="en-US" sz="2400" b="1" dirty="0">
                <a:solidFill>
                  <a:srgbClr val="FF0000"/>
                </a:solidFill>
              </a:rPr>
              <a:t>“Because” </a:t>
            </a:r>
          </a:p>
          <a:p>
            <a:pPr lvl="1">
              <a:defRPr/>
            </a:pPr>
            <a:r>
              <a:rPr lang="en-US" sz="2400" b="1" dirty="0"/>
              <a:t>[Law applied to your findings of facts</a:t>
            </a:r>
            <a:r>
              <a:rPr lang="en-US" sz="2400" b="1" dirty="0">
                <a:sym typeface="Wingdings"/>
              </a:rPr>
              <a:t> conclusion on this issue]</a:t>
            </a:r>
            <a:endParaRPr lang="en-US" sz="2400" b="1" dirty="0"/>
          </a:p>
          <a:p>
            <a:pPr>
              <a:defRPr/>
            </a:pPr>
            <a:r>
              <a:rPr lang="en-US" sz="2400" b="1" dirty="0"/>
              <a:t>Second Issue…</a:t>
            </a:r>
          </a:p>
          <a:p>
            <a:pPr>
              <a:defRPr/>
            </a:pPr>
            <a:r>
              <a:rPr lang="en-US" sz="2400" b="1" dirty="0"/>
              <a:t>Conclusion</a:t>
            </a:r>
          </a:p>
        </p:txBody>
      </p:sp>
      <p:sp>
        <p:nvSpPr>
          <p:cNvPr id="3" name="Slide Number Placeholder 2"/>
          <p:cNvSpPr>
            <a:spLocks noGrp="1"/>
          </p:cNvSpPr>
          <p:nvPr>
            <p:ph type="sldNum" sz="quarter" idx="12"/>
          </p:nvPr>
        </p:nvSpPr>
        <p:spPr/>
        <p:txBody>
          <a:bodyPr/>
          <a:lstStyle/>
          <a:p>
            <a:fld id="{69A0BA54-8ECD-4177-865E-9E3612A3BCF6}" type="slidenum">
              <a:rPr lang="en-CA" smtClean="0"/>
              <a:t>28</a:t>
            </a:fld>
            <a:endParaRPr lang="en-CA"/>
          </a:p>
        </p:txBody>
      </p:sp>
    </p:spTree>
    <p:extLst>
      <p:ext uri="{BB962C8B-B14F-4D97-AF65-F5344CB8AC3E}">
        <p14:creationId xmlns:p14="http://schemas.microsoft.com/office/powerpoint/2010/main" val="25043826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a:bodyPr>
          <a:lstStyle/>
          <a:p>
            <a:pPr eaLnBrk="1" hangingPunct="1"/>
            <a:r>
              <a:rPr lang="en-US" sz="4800" b="1" dirty="0" smtClean="0">
                <a:latin typeface="+mn-lt"/>
              </a:rPr>
              <a:t>An example: a human rights complaint</a:t>
            </a:r>
          </a:p>
        </p:txBody>
      </p:sp>
      <p:sp>
        <p:nvSpPr>
          <p:cNvPr id="369667" name="Rectangle 3"/>
          <p:cNvSpPr>
            <a:spLocks noGrp="1" noChangeArrowheads="1"/>
          </p:cNvSpPr>
          <p:nvPr>
            <p:ph type="body" idx="1"/>
          </p:nvPr>
        </p:nvSpPr>
        <p:spPr>
          <a:xfrm>
            <a:off x="994064" y="1873827"/>
            <a:ext cx="7772400" cy="4114800"/>
          </a:xfrm>
        </p:spPr>
        <p:txBody>
          <a:bodyPr>
            <a:normAutofit/>
          </a:bodyPr>
          <a:lstStyle/>
          <a:p>
            <a:pPr marL="0" indent="0" eaLnBrk="1" hangingPunct="1">
              <a:buNone/>
            </a:pPr>
            <a:r>
              <a:rPr lang="en-US" b="1" dirty="0" smtClean="0"/>
              <a:t>Lane and OHRC v ADGA (modified)</a:t>
            </a:r>
          </a:p>
          <a:p>
            <a:pPr lvl="1" eaLnBrk="1" hangingPunct="1"/>
            <a:r>
              <a:rPr lang="en-US" sz="2800" b="1" dirty="0" smtClean="0">
                <a:ea typeface="MS PGothic" panose="020B0600070205080204" pitchFamily="34" charset="-128"/>
              </a:rPr>
              <a:t>Lane was an analyst at an IT company</a:t>
            </a:r>
          </a:p>
          <a:p>
            <a:pPr lvl="1" eaLnBrk="1" hangingPunct="1"/>
            <a:r>
              <a:rPr lang="en-US" sz="2800" b="1" dirty="0" smtClean="0">
                <a:ea typeface="MS PGothic" panose="020B0600070205080204" pitchFamily="34" charset="-128"/>
              </a:rPr>
              <a:t>He had a bipolar disorder, which he disclosed when he was hired</a:t>
            </a:r>
          </a:p>
          <a:p>
            <a:pPr lvl="1" eaLnBrk="1" hangingPunct="1"/>
            <a:r>
              <a:rPr lang="en-US" sz="2800" b="1" dirty="0" smtClean="0">
                <a:ea typeface="MS PGothic" panose="020B0600070205080204" pitchFamily="34" charset="-128"/>
              </a:rPr>
              <a:t>Eight days  into his job he was fired</a:t>
            </a:r>
          </a:p>
          <a:p>
            <a:pPr eaLnBrk="1" hangingPunct="1"/>
            <a:r>
              <a:rPr lang="en-US" b="1" dirty="0" smtClean="0"/>
              <a:t>Eight witnesses </a:t>
            </a:r>
          </a:p>
          <a:p>
            <a:pPr lvl="1" eaLnBrk="1" hangingPunct="1"/>
            <a:r>
              <a:rPr lang="en-US" sz="2800" b="1" dirty="0" smtClean="0">
                <a:ea typeface="MS PGothic" panose="020B0600070205080204" pitchFamily="34" charset="-128"/>
              </a:rPr>
              <a:t>Paul Lane, Diana Lane, two experts, Lane</a:t>
            </a:r>
            <a:r>
              <a:rPr lang="en-US" altLang="en-US" sz="2800" b="1" dirty="0" smtClean="0">
                <a:ea typeface="MS PGothic" panose="020B0600070205080204" pitchFamily="34" charset="-128"/>
              </a:rPr>
              <a:t>’</a:t>
            </a:r>
            <a:r>
              <a:rPr lang="en-US" sz="2800" b="1" dirty="0" smtClean="0">
                <a:ea typeface="MS PGothic" panose="020B0600070205080204" pitchFamily="34" charset="-128"/>
              </a:rPr>
              <a:t>s doctor</a:t>
            </a:r>
          </a:p>
          <a:p>
            <a:pPr lvl="1" eaLnBrk="1" hangingPunct="1"/>
            <a:r>
              <a:rPr lang="en-US" sz="2800" b="1" dirty="0" smtClean="0">
                <a:ea typeface="MS PGothic" panose="020B0600070205080204" pitchFamily="34" charset="-128"/>
              </a:rPr>
              <a:t>Three employer representatives</a:t>
            </a:r>
          </a:p>
        </p:txBody>
      </p:sp>
      <p:sp>
        <p:nvSpPr>
          <p:cNvPr id="2" name="Slide Number Placeholder 1"/>
          <p:cNvSpPr>
            <a:spLocks noGrp="1"/>
          </p:cNvSpPr>
          <p:nvPr>
            <p:ph type="sldNum" sz="quarter" idx="12"/>
          </p:nvPr>
        </p:nvSpPr>
        <p:spPr/>
        <p:txBody>
          <a:bodyPr/>
          <a:lstStyle/>
          <a:p>
            <a:fld id="{69A0BA54-8ECD-4177-865E-9E3612A3BCF6}" type="slidenum">
              <a:rPr lang="en-CA" smtClean="0"/>
              <a:t>29</a:t>
            </a:fld>
            <a:endParaRPr lang="en-CA"/>
          </a:p>
        </p:txBody>
      </p:sp>
    </p:spTree>
    <p:extLst>
      <p:ext uri="{BB962C8B-B14F-4D97-AF65-F5344CB8AC3E}">
        <p14:creationId xmlns:p14="http://schemas.microsoft.com/office/powerpoint/2010/main" val="8869401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96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966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6966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69667">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6966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966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696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966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b="1" dirty="0" smtClean="0">
                <a:latin typeface="+mn-lt"/>
              </a:rPr>
              <a:t>Two Observations and Two Perspectives</a:t>
            </a:r>
            <a:endParaRPr lang="en-CA" sz="5400" b="1" dirty="0">
              <a:latin typeface="+mn-lt"/>
            </a:endParaRPr>
          </a:p>
        </p:txBody>
      </p:sp>
      <p:sp>
        <p:nvSpPr>
          <p:cNvPr id="3" name="Content Placeholder 2"/>
          <p:cNvSpPr>
            <a:spLocks noGrp="1"/>
          </p:cNvSpPr>
          <p:nvPr>
            <p:ph idx="1"/>
          </p:nvPr>
        </p:nvSpPr>
        <p:spPr/>
        <p:txBody>
          <a:bodyPr>
            <a:normAutofit/>
          </a:bodyPr>
          <a:lstStyle/>
          <a:p>
            <a:r>
              <a:rPr lang="en-US" sz="4400" b="1" dirty="0" smtClean="0"/>
              <a:t>The inescapable judicial lens</a:t>
            </a:r>
          </a:p>
          <a:p>
            <a:r>
              <a:rPr lang="en-US" sz="4400" b="1" dirty="0" smtClean="0"/>
              <a:t>It’s about justice</a:t>
            </a:r>
          </a:p>
          <a:p>
            <a:endParaRPr lang="en-US" sz="4400" b="1" dirty="0"/>
          </a:p>
          <a:p>
            <a:r>
              <a:rPr lang="en-US" sz="4400" b="1" dirty="0" smtClean="0"/>
              <a:t>The need for reasons</a:t>
            </a:r>
          </a:p>
          <a:p>
            <a:r>
              <a:rPr lang="en-US" sz="4400" b="1" dirty="0" smtClean="0"/>
              <a:t>The standard of review</a:t>
            </a:r>
            <a:endParaRPr lang="en-CA" sz="4400" b="1" dirty="0"/>
          </a:p>
        </p:txBody>
      </p:sp>
      <p:sp>
        <p:nvSpPr>
          <p:cNvPr id="4" name="Slide Number Placeholder 3"/>
          <p:cNvSpPr>
            <a:spLocks noGrp="1"/>
          </p:cNvSpPr>
          <p:nvPr>
            <p:ph type="sldNum" sz="quarter" idx="12"/>
          </p:nvPr>
        </p:nvSpPr>
        <p:spPr/>
        <p:txBody>
          <a:bodyPr/>
          <a:lstStyle/>
          <a:p>
            <a:fld id="{69A0BA54-8ECD-4177-865E-9E3612A3BCF6}" type="slidenum">
              <a:rPr lang="en-CA" smtClean="0"/>
              <a:t>3</a:t>
            </a:fld>
            <a:endParaRPr lang="en-CA"/>
          </a:p>
        </p:txBody>
      </p:sp>
    </p:spTree>
    <p:extLst>
      <p:ext uri="{BB962C8B-B14F-4D97-AF65-F5344CB8AC3E}">
        <p14:creationId xmlns:p14="http://schemas.microsoft.com/office/powerpoint/2010/main" val="2286338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normAutofit/>
          </a:bodyPr>
          <a:lstStyle/>
          <a:p>
            <a:r>
              <a:rPr lang="en-US" sz="5400" b="1" dirty="0" smtClean="0">
                <a:latin typeface="+mn-lt"/>
              </a:rPr>
              <a:t>The Deep Issues</a:t>
            </a:r>
          </a:p>
        </p:txBody>
      </p:sp>
      <p:sp>
        <p:nvSpPr>
          <p:cNvPr id="46083" name="Content Placeholder 2"/>
          <p:cNvSpPr>
            <a:spLocks noGrp="1"/>
          </p:cNvSpPr>
          <p:nvPr>
            <p:ph idx="1"/>
          </p:nvPr>
        </p:nvSpPr>
        <p:spPr/>
        <p:txBody>
          <a:bodyPr/>
          <a:lstStyle/>
          <a:p>
            <a:pPr marL="0" indent="0" eaLnBrk="1" hangingPunct="1">
              <a:buNone/>
            </a:pPr>
            <a:endParaRPr lang="en-US" dirty="0" smtClean="0"/>
          </a:p>
          <a:p>
            <a:pPr lvl="1" eaLnBrk="1" hangingPunct="1"/>
            <a:r>
              <a:rPr lang="en-US" sz="3600" b="1" dirty="0" smtClean="0">
                <a:ea typeface="Arial" panose="020B0604020202020204" pitchFamily="34" charset="0"/>
              </a:rPr>
              <a:t>Prima facie case of disability discrimination?</a:t>
            </a:r>
          </a:p>
          <a:p>
            <a:pPr lvl="1" eaLnBrk="1" hangingPunct="1"/>
            <a:r>
              <a:rPr lang="en-US" sz="3600" b="1" dirty="0" smtClean="0">
                <a:ea typeface="Arial" panose="020B0604020202020204" pitchFamily="34" charset="0"/>
              </a:rPr>
              <a:t>Duty to accommodate?</a:t>
            </a:r>
          </a:p>
          <a:p>
            <a:pPr lvl="1" eaLnBrk="1" hangingPunct="1"/>
            <a:r>
              <a:rPr lang="en-US" sz="3600" b="1" dirty="0" smtClean="0">
                <a:ea typeface="Arial" panose="020B0604020202020204" pitchFamily="34" charset="0"/>
              </a:rPr>
              <a:t>Remedy </a:t>
            </a:r>
          </a:p>
          <a:p>
            <a:pPr lvl="2" eaLnBrk="1" hangingPunct="1"/>
            <a:r>
              <a:rPr lang="en-US" sz="3600" b="1" dirty="0" smtClean="0">
                <a:ea typeface="Arial" panose="020B0604020202020204" pitchFamily="34" charset="0"/>
              </a:rPr>
              <a:t>General and mental distress damages?</a:t>
            </a:r>
          </a:p>
          <a:p>
            <a:pPr lvl="2" eaLnBrk="1" hangingPunct="1"/>
            <a:r>
              <a:rPr lang="en-US" sz="3600" b="1" dirty="0" smtClean="0">
                <a:ea typeface="Arial" panose="020B0604020202020204" pitchFamily="34" charset="0"/>
              </a:rPr>
              <a:t>Special damages?</a:t>
            </a:r>
          </a:p>
          <a:p>
            <a:pPr lvl="2" eaLnBrk="1" hangingPunct="1"/>
            <a:r>
              <a:rPr lang="en-US" sz="3600" b="1" dirty="0" smtClean="0">
                <a:ea typeface="Arial" panose="020B0604020202020204" pitchFamily="34" charset="0"/>
              </a:rPr>
              <a:t>Public interest? </a:t>
            </a:r>
            <a:endParaRPr lang="en-CA" sz="3600" b="1" dirty="0" smtClean="0">
              <a:ea typeface="Arial" panose="020B0604020202020204" pitchFamily="34" charset="0"/>
            </a:endParaRPr>
          </a:p>
        </p:txBody>
      </p:sp>
      <p:sp>
        <p:nvSpPr>
          <p:cNvPr id="4608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Arial" panose="020B0604020202020204" pitchFamily="34" charset="0"/>
                <a:cs typeface="Arial" panose="020B0604020202020204" pitchFamily="34" charset="0"/>
              </a:defRPr>
            </a:lvl9pPr>
          </a:lstStyle>
          <a:p>
            <a:pPr>
              <a:spcBef>
                <a:spcPct val="0"/>
              </a:spcBef>
              <a:buClrTx/>
              <a:buSzTx/>
              <a:buFontTx/>
              <a:buNone/>
            </a:pPr>
            <a:fld id="{2156986E-58B0-4079-A6E8-36EB9F703D57}" type="slidenum">
              <a:rPr lang="en-CA" sz="1400"/>
              <a:pPr>
                <a:spcBef>
                  <a:spcPct val="0"/>
                </a:spcBef>
                <a:buClrTx/>
                <a:buSzTx/>
                <a:buFontTx/>
                <a:buNone/>
              </a:pPr>
              <a:t>30</a:t>
            </a:fld>
            <a:endParaRPr lang="en-CA" sz="1400"/>
          </a:p>
        </p:txBody>
      </p:sp>
    </p:spTree>
    <p:extLst>
      <p:ext uri="{BB962C8B-B14F-4D97-AF65-F5344CB8AC3E}">
        <p14:creationId xmlns:p14="http://schemas.microsoft.com/office/powerpoint/2010/main" val="22148863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rmAutofit/>
          </a:bodyPr>
          <a:lstStyle/>
          <a:p>
            <a:pPr eaLnBrk="1" hangingPunct="1"/>
            <a:r>
              <a:rPr lang="en-US" sz="5400" b="1" dirty="0" smtClean="0">
                <a:latin typeface="+mn-lt"/>
              </a:rPr>
              <a:t>The issue-driven template</a:t>
            </a:r>
          </a:p>
        </p:txBody>
      </p:sp>
      <p:sp>
        <p:nvSpPr>
          <p:cNvPr id="373763" name="Rectangle 3"/>
          <p:cNvSpPr>
            <a:spLocks noGrp="1" noChangeArrowheads="1"/>
          </p:cNvSpPr>
          <p:nvPr>
            <p:ph type="body" idx="1"/>
          </p:nvPr>
        </p:nvSpPr>
        <p:spPr/>
        <p:txBody>
          <a:bodyPr>
            <a:normAutofit/>
          </a:bodyPr>
          <a:lstStyle/>
          <a:p>
            <a:pPr eaLnBrk="1" hangingPunct="1"/>
            <a:r>
              <a:rPr lang="en-US" sz="3200" b="1" dirty="0" smtClean="0"/>
              <a:t>Introduction (deep issues)</a:t>
            </a:r>
          </a:p>
          <a:p>
            <a:pPr eaLnBrk="1" hangingPunct="1"/>
            <a:r>
              <a:rPr lang="en-US" sz="3200" b="1" dirty="0" smtClean="0"/>
              <a:t>[Narrative overview of the case]</a:t>
            </a:r>
          </a:p>
          <a:p>
            <a:pPr lvl="1" eaLnBrk="1" hangingPunct="1"/>
            <a:r>
              <a:rPr lang="en-US" sz="3200" b="1" dirty="0" smtClean="0">
                <a:ea typeface="Arial" panose="020B0604020202020204" pitchFamily="34" charset="0"/>
              </a:rPr>
              <a:t>Background facts</a:t>
            </a:r>
          </a:p>
          <a:p>
            <a:pPr lvl="2" eaLnBrk="1" hangingPunct="1"/>
            <a:r>
              <a:rPr lang="en-US" sz="3200" b="1" dirty="0" smtClean="0">
                <a:ea typeface="Arial" panose="020B0604020202020204" pitchFamily="34" charset="0"/>
              </a:rPr>
              <a:t>Lane</a:t>
            </a:r>
            <a:r>
              <a:rPr lang="en-US" altLang="en-US" sz="3200" b="1" dirty="0" smtClean="0">
                <a:ea typeface="Arial" panose="020B0604020202020204" pitchFamily="34" charset="0"/>
              </a:rPr>
              <a:t>’</a:t>
            </a:r>
            <a:r>
              <a:rPr lang="en-US" sz="3200" b="1" dirty="0" smtClean="0">
                <a:ea typeface="Arial" panose="020B0604020202020204" pitchFamily="34" charset="0"/>
              </a:rPr>
              <a:t>s education etc.</a:t>
            </a:r>
          </a:p>
          <a:p>
            <a:pPr lvl="2" eaLnBrk="1" hangingPunct="1"/>
            <a:r>
              <a:rPr lang="en-US" sz="3200" b="1" dirty="0" smtClean="0">
                <a:ea typeface="Arial" panose="020B0604020202020204" pitchFamily="34" charset="0"/>
              </a:rPr>
              <a:t>Nature of his disability</a:t>
            </a:r>
          </a:p>
          <a:p>
            <a:pPr lvl="2" eaLnBrk="1" hangingPunct="1"/>
            <a:r>
              <a:rPr lang="en-US" sz="3200" b="1" dirty="0" smtClean="0">
                <a:ea typeface="Arial" panose="020B0604020202020204" pitchFamily="34" charset="0"/>
              </a:rPr>
              <a:t>Employment </a:t>
            </a:r>
          </a:p>
          <a:p>
            <a:pPr lvl="1" eaLnBrk="1" hangingPunct="1"/>
            <a:r>
              <a:rPr lang="en-US" sz="3200" b="1" dirty="0" smtClean="0">
                <a:ea typeface="Arial" panose="020B0604020202020204" pitchFamily="34" charset="0"/>
              </a:rPr>
              <a:t>Other facts relevant to many of the issues</a:t>
            </a:r>
          </a:p>
          <a:p>
            <a:pPr eaLnBrk="1" hangingPunct="1"/>
            <a:r>
              <a:rPr lang="en-US" sz="3200" b="1" dirty="0" smtClean="0">
                <a:solidFill>
                  <a:srgbClr val="FF0000"/>
                </a:solidFill>
              </a:rPr>
              <a:t>OR: discuss under the first issue</a:t>
            </a:r>
          </a:p>
        </p:txBody>
      </p:sp>
      <p:sp>
        <p:nvSpPr>
          <p:cNvPr id="2" name="Slide Number Placeholder 1"/>
          <p:cNvSpPr>
            <a:spLocks noGrp="1"/>
          </p:cNvSpPr>
          <p:nvPr>
            <p:ph type="sldNum" sz="quarter" idx="12"/>
          </p:nvPr>
        </p:nvSpPr>
        <p:spPr/>
        <p:txBody>
          <a:bodyPr/>
          <a:lstStyle/>
          <a:p>
            <a:fld id="{69A0BA54-8ECD-4177-865E-9E3612A3BCF6}" type="slidenum">
              <a:rPr lang="en-CA" smtClean="0"/>
              <a:t>31</a:t>
            </a:fld>
            <a:endParaRPr lang="en-CA"/>
          </a:p>
        </p:txBody>
      </p:sp>
    </p:spTree>
    <p:extLst>
      <p:ext uri="{BB962C8B-B14F-4D97-AF65-F5344CB8AC3E}">
        <p14:creationId xmlns:p14="http://schemas.microsoft.com/office/powerpoint/2010/main" val="9912064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737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7376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7376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7376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7376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37376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373763">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37376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3763"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normAutofit/>
          </a:bodyPr>
          <a:lstStyle/>
          <a:p>
            <a:r>
              <a:rPr lang="en-US" sz="5400" b="1" dirty="0" smtClean="0">
                <a:latin typeface="+mn-lt"/>
              </a:rPr>
              <a:t>The issue-driven template</a:t>
            </a:r>
          </a:p>
        </p:txBody>
      </p:sp>
      <p:sp>
        <p:nvSpPr>
          <p:cNvPr id="49155" name="Content Placeholder 2"/>
          <p:cNvSpPr>
            <a:spLocks noGrp="1"/>
          </p:cNvSpPr>
          <p:nvPr>
            <p:ph idx="1"/>
          </p:nvPr>
        </p:nvSpPr>
        <p:spPr/>
        <p:txBody>
          <a:bodyPr>
            <a:normAutofit/>
          </a:bodyPr>
          <a:lstStyle/>
          <a:p>
            <a:pPr eaLnBrk="1" hangingPunct="1"/>
            <a:r>
              <a:rPr lang="en-US" sz="3200" b="1" dirty="0" smtClean="0"/>
              <a:t>Analysis of issues</a:t>
            </a:r>
          </a:p>
          <a:p>
            <a:pPr lvl="1" eaLnBrk="1" hangingPunct="1"/>
            <a:r>
              <a:rPr lang="en-US" sz="3200" b="1" dirty="0" smtClean="0">
                <a:ea typeface="Arial" panose="020B0604020202020204" pitchFamily="34" charset="0"/>
              </a:rPr>
              <a:t>Has the Commission established a prima facie case of employment discrimination because of disability?</a:t>
            </a:r>
          </a:p>
          <a:p>
            <a:pPr lvl="2" eaLnBrk="1" hangingPunct="1"/>
            <a:r>
              <a:rPr lang="en-US" sz="3200" b="1" dirty="0" smtClean="0">
                <a:ea typeface="Arial" panose="020B0604020202020204" pitchFamily="34" charset="0"/>
              </a:rPr>
              <a:t>Parties</a:t>
            </a:r>
            <a:r>
              <a:rPr lang="en-US" altLang="en-US" sz="3200" b="1" dirty="0" smtClean="0">
                <a:ea typeface="Arial" panose="020B0604020202020204" pitchFamily="34" charset="0"/>
              </a:rPr>
              <a:t>’</a:t>
            </a:r>
            <a:r>
              <a:rPr lang="en-US" sz="3200" b="1" dirty="0" smtClean="0">
                <a:ea typeface="Arial" panose="020B0604020202020204" pitchFamily="34" charset="0"/>
              </a:rPr>
              <a:t> positions</a:t>
            </a:r>
          </a:p>
          <a:p>
            <a:pPr lvl="2" eaLnBrk="1" hangingPunct="1"/>
            <a:r>
              <a:rPr lang="en-US" sz="3200" b="1" dirty="0" smtClean="0">
                <a:ea typeface="Arial" panose="020B0604020202020204" pitchFamily="34" charset="0"/>
              </a:rPr>
              <a:t>Legal framework</a:t>
            </a:r>
          </a:p>
          <a:p>
            <a:pPr lvl="2" eaLnBrk="1" hangingPunct="1"/>
            <a:r>
              <a:rPr lang="en-US" sz="3200" b="1" dirty="0" smtClean="0">
                <a:ea typeface="Arial" panose="020B0604020202020204" pitchFamily="34" charset="0"/>
              </a:rPr>
              <a:t>Evidence concerning dismissal</a:t>
            </a:r>
          </a:p>
          <a:p>
            <a:pPr lvl="2" eaLnBrk="1" hangingPunct="1"/>
            <a:r>
              <a:rPr lang="en-US" sz="3200" b="1" dirty="0" smtClean="0">
                <a:ea typeface="Arial" panose="020B0604020202020204" pitchFamily="34" charset="0"/>
              </a:rPr>
              <a:t>Finding on basis for dismissal</a:t>
            </a:r>
          </a:p>
          <a:p>
            <a:pPr lvl="2" eaLnBrk="1" hangingPunct="1"/>
            <a:r>
              <a:rPr lang="en-US" sz="3200" b="1" dirty="0" smtClean="0">
                <a:ea typeface="Arial" panose="020B0604020202020204" pitchFamily="34" charset="0"/>
              </a:rPr>
              <a:t>Application of law to findings</a:t>
            </a:r>
          </a:p>
        </p:txBody>
      </p:sp>
      <p:sp>
        <p:nvSpPr>
          <p:cNvPr id="2" name="Slide Number Placeholder 1"/>
          <p:cNvSpPr>
            <a:spLocks noGrp="1"/>
          </p:cNvSpPr>
          <p:nvPr>
            <p:ph type="sldNum" sz="quarter" idx="12"/>
          </p:nvPr>
        </p:nvSpPr>
        <p:spPr/>
        <p:txBody>
          <a:bodyPr/>
          <a:lstStyle/>
          <a:p>
            <a:fld id="{69A0BA54-8ECD-4177-865E-9E3612A3BCF6}" type="slidenum">
              <a:rPr lang="en-CA" smtClean="0"/>
              <a:t>32</a:t>
            </a:fld>
            <a:endParaRPr lang="en-CA"/>
          </a:p>
        </p:txBody>
      </p:sp>
    </p:spTree>
    <p:extLst>
      <p:ext uri="{BB962C8B-B14F-4D97-AF65-F5344CB8AC3E}">
        <p14:creationId xmlns:p14="http://schemas.microsoft.com/office/powerpoint/2010/main" val="37354222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a:bodyPr>
          <a:lstStyle/>
          <a:p>
            <a:r>
              <a:rPr lang="en-US" sz="5400" b="1" dirty="0">
                <a:latin typeface="+mn-lt"/>
              </a:rPr>
              <a:t>The issue-driven template</a:t>
            </a:r>
            <a:endParaRPr lang="en-US" sz="5400" dirty="0" smtClean="0">
              <a:latin typeface="+mn-lt"/>
            </a:endParaRPr>
          </a:p>
        </p:txBody>
      </p:sp>
      <p:sp>
        <p:nvSpPr>
          <p:cNvPr id="374787" name="Rectangle 3"/>
          <p:cNvSpPr>
            <a:spLocks noGrp="1" noChangeArrowheads="1"/>
          </p:cNvSpPr>
          <p:nvPr>
            <p:ph type="body" idx="1"/>
          </p:nvPr>
        </p:nvSpPr>
        <p:spPr>
          <a:xfrm>
            <a:off x="670070" y="1996931"/>
            <a:ext cx="7772400" cy="3886200"/>
          </a:xfrm>
        </p:spPr>
        <p:txBody>
          <a:bodyPr>
            <a:noAutofit/>
          </a:bodyPr>
          <a:lstStyle/>
          <a:p>
            <a:pPr lvl="1" eaLnBrk="1" hangingPunct="1"/>
            <a:r>
              <a:rPr lang="en-US" sz="2800" b="1" dirty="0" smtClean="0">
                <a:ea typeface="Arial" panose="020B0604020202020204" pitchFamily="34" charset="0"/>
              </a:rPr>
              <a:t>Has ADGA shown that it could not accommodate Lane without undue hardship?</a:t>
            </a:r>
          </a:p>
          <a:p>
            <a:pPr lvl="2" eaLnBrk="1" hangingPunct="1"/>
            <a:r>
              <a:rPr lang="en-US" sz="2800" b="1" dirty="0" smtClean="0">
                <a:ea typeface="Arial" panose="020B0604020202020204" pitchFamily="34" charset="0"/>
              </a:rPr>
              <a:t>Parties</a:t>
            </a:r>
            <a:r>
              <a:rPr lang="en-US" altLang="en-US" sz="2800" b="1" dirty="0" smtClean="0">
                <a:ea typeface="Arial" panose="020B0604020202020204" pitchFamily="34" charset="0"/>
              </a:rPr>
              <a:t>’</a:t>
            </a:r>
            <a:r>
              <a:rPr lang="en-US" sz="2800" b="1" dirty="0" smtClean="0">
                <a:ea typeface="Arial" panose="020B0604020202020204" pitchFamily="34" charset="0"/>
              </a:rPr>
              <a:t> positions</a:t>
            </a:r>
          </a:p>
          <a:p>
            <a:pPr lvl="2" eaLnBrk="1" hangingPunct="1"/>
            <a:r>
              <a:rPr lang="en-US" sz="2800" b="1" dirty="0" smtClean="0">
                <a:ea typeface="Arial" panose="020B0604020202020204" pitchFamily="34" charset="0"/>
              </a:rPr>
              <a:t>Terms of employment </a:t>
            </a:r>
          </a:p>
          <a:p>
            <a:pPr lvl="2" eaLnBrk="1" hangingPunct="1"/>
            <a:r>
              <a:rPr lang="en-US" sz="2800" b="1" dirty="0" smtClean="0">
                <a:ea typeface="Arial" panose="020B0604020202020204" pitchFamily="34" charset="0"/>
              </a:rPr>
              <a:t>ADGA</a:t>
            </a:r>
            <a:r>
              <a:rPr lang="en-US" altLang="en-US" sz="2800" b="1" dirty="0" smtClean="0">
                <a:ea typeface="Arial" panose="020B0604020202020204" pitchFamily="34" charset="0"/>
              </a:rPr>
              <a:t>’</a:t>
            </a:r>
            <a:r>
              <a:rPr lang="en-US" sz="2800" b="1" dirty="0" smtClean="0">
                <a:ea typeface="Arial" panose="020B0604020202020204" pitchFamily="34" charset="0"/>
              </a:rPr>
              <a:t>s workplace policies</a:t>
            </a:r>
          </a:p>
          <a:p>
            <a:pPr lvl="2" eaLnBrk="1" hangingPunct="1"/>
            <a:r>
              <a:rPr lang="en-US" sz="2800" b="1" dirty="0" smtClean="0">
                <a:ea typeface="Arial" panose="020B0604020202020204" pitchFamily="34" charset="0"/>
              </a:rPr>
              <a:t>ADGA</a:t>
            </a:r>
            <a:r>
              <a:rPr lang="en-US" altLang="en-US" sz="2800" b="1" dirty="0" smtClean="0">
                <a:ea typeface="Arial" panose="020B0604020202020204" pitchFamily="34" charset="0"/>
              </a:rPr>
              <a:t>’</a:t>
            </a:r>
            <a:r>
              <a:rPr lang="en-US" sz="2800" b="1" dirty="0" smtClean="0">
                <a:ea typeface="Arial" panose="020B0604020202020204" pitchFamily="34" charset="0"/>
              </a:rPr>
              <a:t>s efforts at accommodating Lane</a:t>
            </a:r>
          </a:p>
          <a:p>
            <a:pPr lvl="2" eaLnBrk="1" hangingPunct="1"/>
            <a:r>
              <a:rPr lang="en-US" sz="2800" b="1" dirty="0" smtClean="0">
                <a:ea typeface="Arial" panose="020B0604020202020204" pitchFamily="34" charset="0"/>
              </a:rPr>
              <a:t>Law</a:t>
            </a:r>
          </a:p>
          <a:p>
            <a:pPr lvl="2" eaLnBrk="1" hangingPunct="1"/>
            <a:r>
              <a:rPr lang="en-US" sz="2800" b="1" dirty="0" smtClean="0">
                <a:ea typeface="Arial" panose="020B0604020202020204" pitchFamily="34" charset="0"/>
              </a:rPr>
              <a:t>Finding on whether ADGA  met its duty to accommodate</a:t>
            </a:r>
          </a:p>
        </p:txBody>
      </p:sp>
      <p:sp>
        <p:nvSpPr>
          <p:cNvPr id="2" name="Slide Number Placeholder 1"/>
          <p:cNvSpPr>
            <a:spLocks noGrp="1"/>
          </p:cNvSpPr>
          <p:nvPr>
            <p:ph type="sldNum" sz="quarter" idx="12"/>
          </p:nvPr>
        </p:nvSpPr>
        <p:spPr/>
        <p:txBody>
          <a:bodyPr/>
          <a:lstStyle/>
          <a:p>
            <a:fld id="{69A0BA54-8ECD-4177-865E-9E3612A3BCF6}" type="slidenum">
              <a:rPr lang="en-CA" smtClean="0"/>
              <a:t>33</a:t>
            </a:fld>
            <a:endParaRPr lang="en-CA"/>
          </a:p>
        </p:txBody>
      </p:sp>
    </p:spTree>
    <p:extLst>
      <p:ext uri="{BB962C8B-B14F-4D97-AF65-F5344CB8AC3E}">
        <p14:creationId xmlns:p14="http://schemas.microsoft.com/office/powerpoint/2010/main" val="35076124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747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7478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7478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7478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7478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74787">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37478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4787"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838200" y="375516"/>
            <a:ext cx="10515600" cy="1325563"/>
          </a:xfrm>
        </p:spPr>
        <p:txBody>
          <a:bodyPr>
            <a:normAutofit/>
          </a:bodyPr>
          <a:lstStyle/>
          <a:p>
            <a:r>
              <a:rPr lang="en-US" sz="5400" b="1" dirty="0">
                <a:latin typeface="+mn-lt"/>
              </a:rPr>
              <a:t>The issue-driven template</a:t>
            </a:r>
            <a:endParaRPr lang="en-US" sz="5400" dirty="0" smtClean="0">
              <a:latin typeface="+mn-lt"/>
            </a:endParaRPr>
          </a:p>
        </p:txBody>
      </p:sp>
      <p:sp>
        <p:nvSpPr>
          <p:cNvPr id="53251" name="Rectangle 3"/>
          <p:cNvSpPr>
            <a:spLocks noGrp="1" noChangeArrowheads="1"/>
          </p:cNvSpPr>
          <p:nvPr>
            <p:ph type="body" idx="1"/>
          </p:nvPr>
        </p:nvSpPr>
        <p:spPr/>
        <p:txBody>
          <a:bodyPr>
            <a:normAutofit/>
          </a:bodyPr>
          <a:lstStyle/>
          <a:p>
            <a:pPr lvl="1" eaLnBrk="1" hangingPunct="1">
              <a:lnSpc>
                <a:spcPct val="90000"/>
              </a:lnSpc>
            </a:pPr>
            <a:r>
              <a:rPr lang="en-US" sz="3200" b="1" dirty="0">
                <a:ea typeface="Arial" panose="020B0604020202020204" pitchFamily="34" charset="0"/>
              </a:rPr>
              <a:t>What are the appropriate remedies?</a:t>
            </a:r>
          </a:p>
          <a:p>
            <a:pPr lvl="2" eaLnBrk="1" hangingPunct="1">
              <a:lnSpc>
                <a:spcPct val="90000"/>
              </a:lnSpc>
            </a:pPr>
            <a:r>
              <a:rPr lang="en-US" sz="3200" b="1" u="sng" dirty="0">
                <a:ea typeface="Arial" panose="020B0604020202020204" pitchFamily="34" charset="0"/>
              </a:rPr>
              <a:t>(a) is Lane entitled to general and mental distress damages?</a:t>
            </a:r>
          </a:p>
          <a:p>
            <a:pPr lvl="2" eaLnBrk="1" hangingPunct="1">
              <a:lnSpc>
                <a:spcPct val="90000"/>
              </a:lnSpc>
            </a:pPr>
            <a:r>
              <a:rPr lang="en-US" sz="3200" b="1" dirty="0">
                <a:ea typeface="Arial" panose="020B0604020202020204" pitchFamily="34" charset="0"/>
              </a:rPr>
              <a:t>Parties</a:t>
            </a:r>
            <a:r>
              <a:rPr lang="en-US" altLang="en-US" sz="3200" b="1" dirty="0">
                <a:ea typeface="Arial" panose="020B0604020202020204" pitchFamily="34" charset="0"/>
              </a:rPr>
              <a:t>’</a:t>
            </a:r>
            <a:r>
              <a:rPr lang="en-US" sz="3200" b="1" dirty="0">
                <a:ea typeface="Arial" panose="020B0604020202020204" pitchFamily="34" charset="0"/>
              </a:rPr>
              <a:t> positions</a:t>
            </a:r>
          </a:p>
          <a:p>
            <a:pPr lvl="2" eaLnBrk="1" hangingPunct="1">
              <a:lnSpc>
                <a:spcPct val="90000"/>
              </a:lnSpc>
            </a:pPr>
            <a:r>
              <a:rPr lang="en-US" sz="3200" b="1" dirty="0">
                <a:ea typeface="Arial" panose="020B0604020202020204" pitchFamily="34" charset="0"/>
              </a:rPr>
              <a:t>Plaintiff</a:t>
            </a:r>
            <a:r>
              <a:rPr lang="en-US" altLang="en-US" sz="3200" b="1" dirty="0">
                <a:ea typeface="Arial" panose="020B0604020202020204" pitchFamily="34" charset="0"/>
              </a:rPr>
              <a:t>’</a:t>
            </a:r>
            <a:r>
              <a:rPr lang="en-US" sz="3200" b="1" dirty="0">
                <a:ea typeface="Arial" panose="020B0604020202020204" pitchFamily="34" charset="0"/>
              </a:rPr>
              <a:t>s condition after dismissal</a:t>
            </a:r>
          </a:p>
          <a:p>
            <a:pPr lvl="2" eaLnBrk="1" hangingPunct="1">
              <a:lnSpc>
                <a:spcPct val="90000"/>
              </a:lnSpc>
            </a:pPr>
            <a:r>
              <a:rPr lang="en-US" sz="3200" b="1" dirty="0">
                <a:ea typeface="Arial" panose="020B0604020202020204" pitchFamily="34" charset="0"/>
              </a:rPr>
              <a:t>Relevant legal principles</a:t>
            </a:r>
          </a:p>
          <a:p>
            <a:pPr lvl="2" eaLnBrk="1" hangingPunct="1">
              <a:lnSpc>
                <a:spcPct val="90000"/>
              </a:lnSpc>
            </a:pPr>
            <a:r>
              <a:rPr lang="en-US" sz="3200" b="1" dirty="0">
                <a:ea typeface="Arial" panose="020B0604020202020204" pitchFamily="34" charset="0"/>
              </a:rPr>
              <a:t>Finding </a:t>
            </a:r>
          </a:p>
        </p:txBody>
      </p:sp>
      <p:sp>
        <p:nvSpPr>
          <p:cNvPr id="2" name="Slide Number Placeholder 1"/>
          <p:cNvSpPr>
            <a:spLocks noGrp="1"/>
          </p:cNvSpPr>
          <p:nvPr>
            <p:ph type="sldNum" sz="quarter" idx="12"/>
          </p:nvPr>
        </p:nvSpPr>
        <p:spPr/>
        <p:txBody>
          <a:bodyPr/>
          <a:lstStyle/>
          <a:p>
            <a:fld id="{69A0BA54-8ECD-4177-865E-9E3612A3BCF6}" type="slidenum">
              <a:rPr lang="en-CA" smtClean="0"/>
              <a:t>34</a:t>
            </a:fld>
            <a:endParaRPr lang="en-CA"/>
          </a:p>
        </p:txBody>
      </p:sp>
    </p:spTree>
    <p:extLst>
      <p:ext uri="{BB962C8B-B14F-4D97-AF65-F5344CB8AC3E}">
        <p14:creationId xmlns:p14="http://schemas.microsoft.com/office/powerpoint/2010/main" val="3660679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a:bodyPr>
          <a:lstStyle/>
          <a:p>
            <a:pPr eaLnBrk="1" hangingPunct="1"/>
            <a:r>
              <a:rPr lang="en-US" sz="5400" b="1" dirty="0" smtClean="0">
                <a:latin typeface="+mn-lt"/>
              </a:rPr>
              <a:t>The issue-driven template</a:t>
            </a:r>
          </a:p>
        </p:txBody>
      </p:sp>
      <p:sp>
        <p:nvSpPr>
          <p:cNvPr id="55299" name="Rectangle 3"/>
          <p:cNvSpPr>
            <a:spLocks noGrp="1" noChangeArrowheads="1"/>
          </p:cNvSpPr>
          <p:nvPr>
            <p:ph type="body" idx="1"/>
          </p:nvPr>
        </p:nvSpPr>
        <p:spPr/>
        <p:txBody>
          <a:bodyPr/>
          <a:lstStyle/>
          <a:p>
            <a:pPr marL="914400" lvl="2" indent="0">
              <a:buNone/>
            </a:pPr>
            <a:r>
              <a:rPr lang="en-US" sz="2800" b="1" u="sng" dirty="0" smtClean="0">
                <a:ea typeface="Arial" panose="020B0604020202020204" pitchFamily="34" charset="0"/>
              </a:rPr>
              <a:t>(b) Is Lane entitled to special damages?</a:t>
            </a:r>
          </a:p>
          <a:p>
            <a:pPr lvl="2"/>
            <a:r>
              <a:rPr lang="en-US" sz="2800" b="1" dirty="0" smtClean="0">
                <a:ea typeface="Arial" panose="020B0604020202020204" pitchFamily="34" charset="0"/>
              </a:rPr>
              <a:t>Parties</a:t>
            </a:r>
            <a:r>
              <a:rPr lang="en-US" altLang="en-US" sz="2800" b="1" dirty="0" smtClean="0">
                <a:ea typeface="Arial" panose="020B0604020202020204" pitchFamily="34" charset="0"/>
              </a:rPr>
              <a:t>’</a:t>
            </a:r>
            <a:r>
              <a:rPr lang="en-US" sz="2800" b="1" dirty="0" smtClean="0">
                <a:ea typeface="Arial" panose="020B0604020202020204" pitchFamily="34" charset="0"/>
              </a:rPr>
              <a:t> positions</a:t>
            </a:r>
          </a:p>
          <a:p>
            <a:pPr lvl="2"/>
            <a:r>
              <a:rPr lang="en-US" sz="2800" b="1" dirty="0" smtClean="0">
                <a:ea typeface="Arial" panose="020B0604020202020204" pitchFamily="34" charset="0"/>
              </a:rPr>
              <a:t>Lane</a:t>
            </a:r>
            <a:r>
              <a:rPr lang="en-US" altLang="en-US" sz="2800" b="1" dirty="0" smtClean="0">
                <a:ea typeface="Arial" panose="020B0604020202020204" pitchFamily="34" charset="0"/>
              </a:rPr>
              <a:t>’</a:t>
            </a:r>
            <a:r>
              <a:rPr lang="en-US" sz="2800" b="1" dirty="0" smtClean="0">
                <a:ea typeface="Arial" panose="020B0604020202020204" pitchFamily="34" charset="0"/>
              </a:rPr>
              <a:t>s attempts to find another job </a:t>
            </a:r>
          </a:p>
          <a:p>
            <a:pPr lvl="2"/>
            <a:r>
              <a:rPr lang="en-US" sz="2800" b="1" dirty="0" smtClean="0">
                <a:ea typeface="Arial" panose="020B0604020202020204" pitchFamily="34" charset="0"/>
              </a:rPr>
              <a:t>Medical evidence</a:t>
            </a:r>
          </a:p>
          <a:p>
            <a:pPr lvl="2"/>
            <a:r>
              <a:rPr lang="en-US" sz="2800" b="1" dirty="0" smtClean="0">
                <a:ea typeface="Arial" panose="020B0604020202020204" pitchFamily="34" charset="0"/>
              </a:rPr>
              <a:t>Finding</a:t>
            </a:r>
          </a:p>
          <a:p>
            <a:pPr marL="914400" lvl="2" indent="0" eaLnBrk="1" hangingPunct="1">
              <a:buNone/>
            </a:pPr>
            <a:r>
              <a:rPr lang="en-US" sz="2800" b="1" u="sng" dirty="0" smtClean="0">
                <a:ea typeface="Arial" panose="020B0604020202020204" pitchFamily="34" charset="0"/>
              </a:rPr>
              <a:t>(c) are public interest remedies appropriate?</a:t>
            </a:r>
          </a:p>
          <a:p>
            <a:pPr lvl="3" eaLnBrk="1" hangingPunct="1"/>
            <a:r>
              <a:rPr lang="en-US" sz="2800" b="1" dirty="0" smtClean="0">
                <a:ea typeface="Arial" panose="020B0604020202020204" pitchFamily="34" charset="0"/>
              </a:rPr>
              <a:t>Evidence on ADGA</a:t>
            </a:r>
            <a:r>
              <a:rPr lang="en-US" altLang="en-US" sz="2800" b="1" dirty="0" smtClean="0">
                <a:ea typeface="Arial" panose="020B0604020202020204" pitchFamily="34" charset="0"/>
              </a:rPr>
              <a:t>’</a:t>
            </a:r>
            <a:r>
              <a:rPr lang="en-US" sz="2800" b="1" dirty="0" smtClean="0">
                <a:ea typeface="Arial" panose="020B0604020202020204" pitchFamily="34" charset="0"/>
              </a:rPr>
              <a:t>s workplace policies and attitude</a:t>
            </a:r>
          </a:p>
          <a:p>
            <a:pPr lvl="3" eaLnBrk="1" hangingPunct="1"/>
            <a:r>
              <a:rPr lang="en-US" sz="2800" b="1" dirty="0" smtClean="0">
                <a:ea typeface="Arial" panose="020B0604020202020204" pitchFamily="34" charset="0"/>
              </a:rPr>
              <a:t>Appropriate orders</a:t>
            </a:r>
          </a:p>
          <a:p>
            <a:pPr eaLnBrk="1" hangingPunct="1"/>
            <a:r>
              <a:rPr lang="en-US" b="1" dirty="0" smtClean="0"/>
              <a:t>Conclusion</a:t>
            </a:r>
          </a:p>
        </p:txBody>
      </p:sp>
      <p:sp>
        <p:nvSpPr>
          <p:cNvPr id="2" name="Slide Number Placeholder 1"/>
          <p:cNvSpPr>
            <a:spLocks noGrp="1"/>
          </p:cNvSpPr>
          <p:nvPr>
            <p:ph type="sldNum" sz="quarter" idx="12"/>
          </p:nvPr>
        </p:nvSpPr>
        <p:spPr/>
        <p:txBody>
          <a:bodyPr/>
          <a:lstStyle/>
          <a:p>
            <a:fld id="{69A0BA54-8ECD-4177-865E-9E3612A3BCF6}" type="slidenum">
              <a:rPr lang="en-CA" smtClean="0"/>
              <a:t>35</a:t>
            </a:fld>
            <a:endParaRPr lang="en-CA"/>
          </a:p>
        </p:txBody>
      </p:sp>
    </p:spTree>
    <p:extLst>
      <p:ext uri="{BB962C8B-B14F-4D97-AF65-F5344CB8AC3E}">
        <p14:creationId xmlns:p14="http://schemas.microsoft.com/office/powerpoint/2010/main" val="4989215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838200" y="410368"/>
            <a:ext cx="10515600" cy="1325563"/>
          </a:xfrm>
        </p:spPr>
        <p:txBody>
          <a:bodyPr>
            <a:normAutofit/>
          </a:bodyPr>
          <a:lstStyle/>
          <a:p>
            <a:pPr eaLnBrk="1" hangingPunct="1"/>
            <a:r>
              <a:rPr lang="en-US" sz="6000" b="1" dirty="0">
                <a:latin typeface="+mn-lt"/>
                <a:ea typeface="ＭＳ Ｐゴシック" charset="0"/>
                <a:cs typeface="ＭＳ Ｐゴシック" charset="0"/>
              </a:rPr>
              <a:t>Context first; point last</a:t>
            </a:r>
          </a:p>
        </p:txBody>
      </p:sp>
      <p:sp>
        <p:nvSpPr>
          <p:cNvPr id="28675" name="Rectangle 3"/>
          <p:cNvSpPr>
            <a:spLocks noGrp="1" noChangeArrowheads="1"/>
          </p:cNvSpPr>
          <p:nvPr>
            <p:ph type="body" idx="1"/>
          </p:nvPr>
        </p:nvSpPr>
        <p:spPr/>
        <p:txBody>
          <a:bodyPr/>
          <a:lstStyle/>
          <a:p>
            <a:pPr eaLnBrk="1" hangingPunct="1">
              <a:lnSpc>
                <a:spcPct val="90000"/>
              </a:lnSpc>
              <a:buFont typeface="Wingdings" charset="0"/>
              <a:buNone/>
            </a:pPr>
            <a:r>
              <a:rPr lang="en-US" sz="2400" b="1" dirty="0">
                <a:solidFill>
                  <a:schemeClr val="tx2"/>
                </a:solidFill>
                <a:ea typeface="ＭＳ Ｐゴシック" charset="0"/>
                <a:cs typeface="ＭＳ Ｐゴシック" charset="0"/>
              </a:rPr>
              <a:t>	</a:t>
            </a:r>
            <a:r>
              <a:rPr lang="en-US" b="1" dirty="0">
                <a:solidFill>
                  <a:srgbClr val="FF0000"/>
                </a:solidFill>
                <a:ea typeface="ＭＳ Ｐゴシック" charset="0"/>
                <a:cs typeface="ＭＳ Ｐゴシック" charset="0"/>
              </a:rPr>
              <a:t>Did the Minister have the discretion to withdraw the Report of 17 February 2007? </a:t>
            </a:r>
            <a:r>
              <a:rPr lang="en-US" b="1" dirty="0">
                <a:ea typeface="ＭＳ Ｐゴシック" charset="0"/>
                <a:cs typeface="ＭＳ Ｐゴシック" charset="0"/>
              </a:rPr>
              <a:t>The Federal Court of Appeal has ruled that a Report may be withdrawn from a proceeding as long as no substantive evidence has been accepted; see </a:t>
            </a:r>
            <a:r>
              <a:rPr lang="en-US" b="1" i="1" dirty="0">
                <a:ea typeface="ＭＳ Ｐゴシック" charset="0"/>
                <a:cs typeface="ＭＳ Ｐゴシック" charset="0"/>
              </a:rPr>
              <a:t>M.C.I v. Sheremetov</a:t>
            </a:r>
            <a:r>
              <a:rPr lang="en-US" b="1" dirty="0">
                <a:ea typeface="ＭＳ Ｐゴシック" charset="0"/>
                <a:cs typeface="ＭＳ Ｐゴシック" charset="0"/>
              </a:rPr>
              <a:t> 2004 FCA 373. In the present case the Minister discovered an obvious error in the Report and withdrew it under Rule 5(2) of the </a:t>
            </a:r>
            <a:r>
              <a:rPr lang="en-US" b="1" i="1" dirty="0">
                <a:ea typeface="ＭＳ Ｐゴシック" charset="0"/>
                <a:cs typeface="ＭＳ Ｐゴシック" charset="0"/>
              </a:rPr>
              <a:t>ID Rules</a:t>
            </a:r>
            <a:r>
              <a:rPr lang="en-US" b="1" dirty="0">
                <a:ea typeface="ＭＳ Ｐゴシック" charset="0"/>
                <a:cs typeface="ＭＳ Ｐゴシック" charset="0"/>
              </a:rPr>
              <a:t> before any hearing took place or any evidence was received</a:t>
            </a:r>
            <a:r>
              <a:rPr lang="en-US" b="1" i="1" dirty="0">
                <a:ea typeface="ＭＳ Ｐゴシック" charset="0"/>
                <a:cs typeface="ＭＳ Ｐゴシック" charset="0"/>
              </a:rPr>
              <a:t>. </a:t>
            </a:r>
            <a:r>
              <a:rPr lang="en-US" b="1" dirty="0">
                <a:solidFill>
                  <a:srgbClr val="FF0000"/>
                </a:solidFill>
                <a:ea typeface="ＭＳ Ｐゴシック" charset="0"/>
                <a:cs typeface="ＭＳ Ｐゴシック" charset="0"/>
              </a:rPr>
              <a:t>Thus, I conclude that the Minister had discretion to withdraw the Report. </a:t>
            </a:r>
          </a:p>
          <a:p>
            <a:pPr eaLnBrk="1" hangingPunct="1">
              <a:lnSpc>
                <a:spcPct val="90000"/>
              </a:lnSpc>
              <a:buFont typeface="Wingdings" charset="0"/>
              <a:buNone/>
            </a:pPr>
            <a:r>
              <a:rPr lang="en-US" b="1" dirty="0">
                <a:solidFill>
                  <a:srgbClr val="FF0000"/>
                </a:solidFill>
                <a:latin typeface="Arial" charset="0"/>
                <a:ea typeface="ＭＳ Ｐゴシック" charset="0"/>
                <a:cs typeface="ＭＳ Ｐゴシック" charset="0"/>
              </a:rPr>
              <a:t>	</a:t>
            </a:r>
            <a:endParaRPr lang="en-US" b="1" dirty="0" smtClean="0">
              <a:solidFill>
                <a:srgbClr val="FF0000"/>
              </a:solidFill>
              <a:latin typeface="Arial" charset="0"/>
              <a:ea typeface="ＭＳ Ｐゴシック" charset="0"/>
              <a:cs typeface="ＭＳ Ｐゴシック" charset="0"/>
            </a:endParaRPr>
          </a:p>
          <a:p>
            <a:pPr eaLnBrk="1" hangingPunct="1">
              <a:lnSpc>
                <a:spcPct val="90000"/>
              </a:lnSpc>
              <a:buFont typeface="Wingdings" charset="0"/>
              <a:buNone/>
            </a:pPr>
            <a:r>
              <a:rPr lang="en-US" b="1" dirty="0">
                <a:solidFill>
                  <a:srgbClr val="FF0000"/>
                </a:solidFill>
                <a:latin typeface="Arial" charset="0"/>
                <a:ea typeface="ＭＳ Ｐゴシック" charset="0"/>
                <a:cs typeface="ＭＳ Ｐゴシック" charset="0"/>
              </a:rPr>
              <a:t>	</a:t>
            </a:r>
            <a:r>
              <a:rPr lang="en-US" b="1" dirty="0" smtClean="0">
                <a:solidFill>
                  <a:srgbClr val="FF0000"/>
                </a:solidFill>
                <a:latin typeface="Arial" charset="0"/>
                <a:ea typeface="ＭＳ Ｐゴシック" charset="0"/>
                <a:cs typeface="ＭＳ Ｐゴシック" charset="0"/>
              </a:rPr>
              <a:t>Avoid the big reveal approach</a:t>
            </a:r>
            <a:endParaRPr lang="en-US" b="1" dirty="0">
              <a:solidFill>
                <a:srgbClr val="FF0000"/>
              </a:solidFill>
              <a:latin typeface="Arial" charset="0"/>
              <a:ea typeface="ＭＳ Ｐゴシック" charset="0"/>
              <a:cs typeface="ＭＳ Ｐゴシック" charset="0"/>
            </a:endParaRPr>
          </a:p>
        </p:txBody>
      </p:sp>
      <p:sp>
        <p:nvSpPr>
          <p:cNvPr id="2" name="Slide Number Placeholder 1"/>
          <p:cNvSpPr>
            <a:spLocks noGrp="1"/>
          </p:cNvSpPr>
          <p:nvPr>
            <p:ph type="sldNum" sz="quarter" idx="12"/>
          </p:nvPr>
        </p:nvSpPr>
        <p:spPr/>
        <p:txBody>
          <a:bodyPr/>
          <a:lstStyle/>
          <a:p>
            <a:pPr>
              <a:defRPr/>
            </a:pPr>
            <a:fld id="{66106653-BA0C-4F96-9E4C-EA309638BAA5}" type="slidenum">
              <a:rPr lang="en-US" smtClean="0"/>
              <a:pPr>
                <a:defRPr/>
              </a:pPr>
              <a:t>36</a:t>
            </a:fld>
            <a:endParaRPr lang="en-US" dirty="0"/>
          </a:p>
        </p:txBody>
      </p:sp>
    </p:spTree>
    <p:extLst>
      <p:ext uri="{BB962C8B-B14F-4D97-AF65-F5344CB8AC3E}">
        <p14:creationId xmlns:p14="http://schemas.microsoft.com/office/powerpoint/2010/main" val="191497639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a:bodyPr>
          <a:lstStyle/>
          <a:p>
            <a:pPr eaLnBrk="1" hangingPunct="1"/>
            <a:r>
              <a:rPr lang="en-US" sz="5400" b="1" dirty="0">
                <a:latin typeface="+mn-lt"/>
                <a:ea typeface="ＭＳ Ｐゴシック" charset="0"/>
                <a:cs typeface="ＭＳ Ｐゴシック" charset="0"/>
              </a:rPr>
              <a:t>Context first; point first</a:t>
            </a:r>
          </a:p>
        </p:txBody>
      </p:sp>
      <p:sp>
        <p:nvSpPr>
          <p:cNvPr id="30723" name="Rectangle 3"/>
          <p:cNvSpPr>
            <a:spLocks noGrp="1" noChangeArrowheads="1"/>
          </p:cNvSpPr>
          <p:nvPr>
            <p:ph type="body" idx="1"/>
          </p:nvPr>
        </p:nvSpPr>
        <p:spPr/>
        <p:txBody>
          <a:bodyPr/>
          <a:lstStyle/>
          <a:p>
            <a:pPr eaLnBrk="1" hangingPunct="1">
              <a:lnSpc>
                <a:spcPct val="90000"/>
              </a:lnSpc>
              <a:buFont typeface="Wingdings" charset="0"/>
              <a:buNone/>
            </a:pPr>
            <a:r>
              <a:rPr lang="en-US" sz="2600" b="1" dirty="0">
                <a:ea typeface="ＭＳ Ｐゴシック" charset="0"/>
                <a:cs typeface="ＭＳ Ｐゴシック" charset="0"/>
              </a:rPr>
              <a:t>	</a:t>
            </a:r>
            <a:r>
              <a:rPr lang="en-US" sz="3200" b="1" dirty="0">
                <a:solidFill>
                  <a:srgbClr val="FF0000"/>
                </a:solidFill>
                <a:ea typeface="ＭＳ Ｐゴシック" charset="0"/>
                <a:cs typeface="ＭＳ Ｐゴシック" charset="0"/>
              </a:rPr>
              <a:t>The issue in this case is whether the Minister had the discretion to withdraw the Report of 17 February 2007. I conclude that he did.</a:t>
            </a:r>
            <a:r>
              <a:rPr lang="en-US" sz="3200" b="1" dirty="0">
                <a:solidFill>
                  <a:schemeClr val="tx2"/>
                </a:solidFill>
                <a:ea typeface="ＭＳ Ｐゴシック" charset="0"/>
                <a:cs typeface="ＭＳ Ｐゴシック" charset="0"/>
              </a:rPr>
              <a:t> </a:t>
            </a:r>
            <a:r>
              <a:rPr lang="en-US" sz="3200" b="1" dirty="0">
                <a:ea typeface="ＭＳ Ｐゴシック" charset="0"/>
                <a:cs typeface="ＭＳ Ｐゴシック" charset="0"/>
              </a:rPr>
              <a:t>The Federal Court of Appeal has ruled that a Report may be withdrawn from a proceeding as long as no substantive evidence has been accepted; see </a:t>
            </a:r>
            <a:r>
              <a:rPr lang="en-US" sz="3200" b="1" i="1" dirty="0">
                <a:ea typeface="ＭＳ Ｐゴシック" charset="0"/>
                <a:cs typeface="ＭＳ Ｐゴシック" charset="0"/>
              </a:rPr>
              <a:t>M.C.I v. Sheremetov</a:t>
            </a:r>
            <a:r>
              <a:rPr lang="en-US" sz="3200" b="1" dirty="0">
                <a:ea typeface="ＭＳ Ｐゴシック" charset="0"/>
                <a:cs typeface="ＭＳ Ｐゴシック" charset="0"/>
              </a:rPr>
              <a:t> 2004 FCA 373. In the present case the Minister discovered an obvious error in the Report and withdrew it under Rule 5(2) of the </a:t>
            </a:r>
            <a:r>
              <a:rPr lang="en-US" sz="3200" b="1" i="1" dirty="0">
                <a:ea typeface="ＭＳ Ｐゴシック" charset="0"/>
                <a:cs typeface="ＭＳ Ｐゴシック" charset="0"/>
              </a:rPr>
              <a:t>ID Rules</a:t>
            </a:r>
            <a:r>
              <a:rPr lang="en-US" sz="3200" b="1" dirty="0">
                <a:ea typeface="ＭＳ Ｐゴシック" charset="0"/>
                <a:cs typeface="ＭＳ Ｐゴシック" charset="0"/>
              </a:rPr>
              <a:t> before any hearing took place or any evidence was received</a:t>
            </a:r>
            <a:r>
              <a:rPr lang="en-US" sz="3200" b="1" i="1" dirty="0">
                <a:ea typeface="ＭＳ Ｐゴシック" charset="0"/>
                <a:cs typeface="ＭＳ Ｐゴシック" charset="0"/>
              </a:rPr>
              <a:t>. </a:t>
            </a:r>
            <a:endParaRPr lang="en-US" sz="3200" b="1" dirty="0">
              <a:ea typeface="ＭＳ Ｐゴシック" charset="0"/>
              <a:cs typeface="ＭＳ Ｐゴシック" charset="0"/>
            </a:endParaRPr>
          </a:p>
        </p:txBody>
      </p:sp>
      <p:sp>
        <p:nvSpPr>
          <p:cNvPr id="2" name="Slide Number Placeholder 1"/>
          <p:cNvSpPr>
            <a:spLocks noGrp="1"/>
          </p:cNvSpPr>
          <p:nvPr>
            <p:ph type="sldNum" sz="quarter" idx="12"/>
          </p:nvPr>
        </p:nvSpPr>
        <p:spPr/>
        <p:txBody>
          <a:bodyPr/>
          <a:lstStyle/>
          <a:p>
            <a:pPr>
              <a:defRPr/>
            </a:pPr>
            <a:fld id="{66106653-BA0C-4F96-9E4C-EA309638BAA5}" type="slidenum">
              <a:rPr lang="en-US" smtClean="0"/>
              <a:pPr>
                <a:defRPr/>
              </a:pPr>
              <a:t>37</a:t>
            </a:fld>
            <a:endParaRPr lang="en-US" dirty="0"/>
          </a:p>
        </p:txBody>
      </p:sp>
    </p:spTree>
    <p:extLst>
      <p:ext uri="{BB962C8B-B14F-4D97-AF65-F5344CB8AC3E}">
        <p14:creationId xmlns:p14="http://schemas.microsoft.com/office/powerpoint/2010/main" val="202330513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5400" b="1" dirty="0">
                <a:latin typeface="+mn-lt"/>
              </a:rPr>
              <a:t>What are the advantages of an issue- driven structure?</a:t>
            </a:r>
          </a:p>
        </p:txBody>
      </p:sp>
      <p:sp>
        <p:nvSpPr>
          <p:cNvPr id="3" name="Content Placeholder 2"/>
          <p:cNvSpPr>
            <a:spLocks noGrp="1"/>
          </p:cNvSpPr>
          <p:nvPr>
            <p:ph idx="1"/>
          </p:nvPr>
        </p:nvSpPr>
        <p:spPr/>
        <p:txBody>
          <a:bodyPr/>
          <a:lstStyle/>
          <a:p>
            <a:r>
              <a:rPr lang="en-CA" b="1" dirty="0" smtClean="0"/>
              <a:t>clearer </a:t>
            </a:r>
            <a:r>
              <a:rPr lang="en-CA" b="1" dirty="0"/>
              <a:t>for your readers and listeners, </a:t>
            </a:r>
            <a:endParaRPr lang="en-CA" b="1" dirty="0" smtClean="0"/>
          </a:p>
          <a:p>
            <a:r>
              <a:rPr lang="en-CA" b="1" dirty="0" smtClean="0"/>
              <a:t>because </a:t>
            </a:r>
            <a:r>
              <a:rPr lang="en-CA" b="1" dirty="0"/>
              <a:t>the organization of the evidence meshes with the issues, and </a:t>
            </a:r>
            <a:endParaRPr lang="en-CA" b="1" dirty="0" smtClean="0"/>
          </a:p>
          <a:p>
            <a:r>
              <a:rPr lang="en-CA" b="1" dirty="0" smtClean="0"/>
              <a:t>information </a:t>
            </a:r>
            <a:r>
              <a:rPr lang="en-CA" b="1" dirty="0"/>
              <a:t>that belongs together is found </a:t>
            </a:r>
            <a:r>
              <a:rPr lang="en-CA" b="1" dirty="0" smtClean="0"/>
              <a:t>together</a:t>
            </a:r>
          </a:p>
          <a:p>
            <a:r>
              <a:rPr lang="en-CA" b="1" dirty="0" smtClean="0"/>
              <a:t>reasoning </a:t>
            </a:r>
            <a:r>
              <a:rPr lang="en-CA" b="1" dirty="0"/>
              <a:t>is more concise, because you will omit evidence and facts not needed to discuss the issue you must resolve, </a:t>
            </a:r>
            <a:endParaRPr lang="en-CA" b="1" dirty="0" smtClean="0"/>
          </a:p>
          <a:p>
            <a:r>
              <a:rPr lang="en-CA" b="1" dirty="0" smtClean="0"/>
              <a:t>minimize repetitions</a:t>
            </a:r>
          </a:p>
          <a:p>
            <a:r>
              <a:rPr lang="en-CA" b="1" dirty="0" smtClean="0"/>
              <a:t>acute </a:t>
            </a:r>
            <a:r>
              <a:rPr lang="en-CA" b="1" dirty="0"/>
              <a:t>focus is likely to produce a better reasoned </a:t>
            </a:r>
            <a:r>
              <a:rPr lang="en-CA" b="1" dirty="0" smtClean="0"/>
              <a:t>decision</a:t>
            </a:r>
          </a:p>
          <a:p>
            <a:r>
              <a:rPr lang="en-CA" b="1" dirty="0" smtClean="0"/>
              <a:t>once </a:t>
            </a:r>
            <a:r>
              <a:rPr lang="en-CA" b="1" dirty="0"/>
              <a:t>you get used to it, it is easier to do.</a:t>
            </a:r>
          </a:p>
        </p:txBody>
      </p:sp>
      <p:sp>
        <p:nvSpPr>
          <p:cNvPr id="4" name="Slide Number Placeholder 3"/>
          <p:cNvSpPr>
            <a:spLocks noGrp="1"/>
          </p:cNvSpPr>
          <p:nvPr>
            <p:ph type="sldNum" sz="quarter" idx="12"/>
          </p:nvPr>
        </p:nvSpPr>
        <p:spPr/>
        <p:txBody>
          <a:bodyPr/>
          <a:lstStyle/>
          <a:p>
            <a:fld id="{69A0BA54-8ECD-4177-865E-9E3612A3BCF6}" type="slidenum">
              <a:rPr lang="en-CA" smtClean="0"/>
              <a:t>38</a:t>
            </a:fld>
            <a:endParaRPr lang="en-CA"/>
          </a:p>
        </p:txBody>
      </p:sp>
    </p:spTree>
    <p:extLst>
      <p:ext uri="{BB962C8B-B14F-4D97-AF65-F5344CB8AC3E}">
        <p14:creationId xmlns:p14="http://schemas.microsoft.com/office/powerpoint/2010/main" val="7634701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5400" b="1" dirty="0" smtClean="0">
                <a:latin typeface="+mn-lt"/>
              </a:rPr>
              <a:t>Three </a:t>
            </a:r>
            <a:r>
              <a:rPr lang="en-CA" sz="5400" b="1" dirty="0">
                <a:latin typeface="+mn-lt"/>
              </a:rPr>
              <a:t>questions</a:t>
            </a:r>
          </a:p>
        </p:txBody>
      </p:sp>
      <p:sp>
        <p:nvSpPr>
          <p:cNvPr id="3" name="Content Placeholder 2"/>
          <p:cNvSpPr>
            <a:spLocks noGrp="1"/>
          </p:cNvSpPr>
          <p:nvPr>
            <p:ph idx="1"/>
          </p:nvPr>
        </p:nvSpPr>
        <p:spPr/>
        <p:txBody>
          <a:bodyPr/>
          <a:lstStyle/>
          <a:p>
            <a:pPr lvl="0"/>
            <a:r>
              <a:rPr lang="en-CA" sz="3200" b="1" dirty="0"/>
              <a:t>What structure should I use to organize the evidence?</a:t>
            </a:r>
          </a:p>
          <a:p>
            <a:pPr lvl="0"/>
            <a:r>
              <a:rPr lang="en-CA" sz="3200" b="1" dirty="0"/>
              <a:t>If I use an issue-driven structure, what evidence, if any, should I put in the “background facts” section of my decision, and what evidence should I save for the “analysis” section? You will be feeling your way on this in every case.</a:t>
            </a:r>
          </a:p>
          <a:p>
            <a:pPr lvl="0"/>
            <a:r>
              <a:rPr lang="en-CA" sz="3200" b="1" dirty="0"/>
              <a:t>Where should I put the submissions of the parties? You must lay them out or the parties will think they have not been heard.</a:t>
            </a:r>
          </a:p>
          <a:p>
            <a:endParaRPr lang="en-CA" dirty="0"/>
          </a:p>
        </p:txBody>
      </p:sp>
      <p:sp>
        <p:nvSpPr>
          <p:cNvPr id="4" name="Slide Number Placeholder 3"/>
          <p:cNvSpPr>
            <a:spLocks noGrp="1"/>
          </p:cNvSpPr>
          <p:nvPr>
            <p:ph type="sldNum" sz="quarter" idx="12"/>
          </p:nvPr>
        </p:nvSpPr>
        <p:spPr/>
        <p:txBody>
          <a:bodyPr/>
          <a:lstStyle/>
          <a:p>
            <a:fld id="{69A0BA54-8ECD-4177-865E-9E3612A3BCF6}" type="slidenum">
              <a:rPr lang="en-CA" smtClean="0"/>
              <a:t>39</a:t>
            </a:fld>
            <a:endParaRPr lang="en-CA"/>
          </a:p>
        </p:txBody>
      </p:sp>
    </p:spTree>
    <p:extLst>
      <p:ext uri="{BB962C8B-B14F-4D97-AF65-F5344CB8AC3E}">
        <p14:creationId xmlns:p14="http://schemas.microsoft.com/office/powerpoint/2010/main" val="2520120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b="1" dirty="0" smtClean="0">
                <a:latin typeface="+mn-lt"/>
              </a:rPr>
              <a:t>1.Why are reasons necessary?</a:t>
            </a:r>
            <a:endParaRPr lang="en-CA" b="1" dirty="0">
              <a:latin typeface="+mn-lt"/>
            </a:endParaRPr>
          </a:p>
        </p:txBody>
      </p:sp>
      <p:sp>
        <p:nvSpPr>
          <p:cNvPr id="3" name="Subtitle 2"/>
          <p:cNvSpPr>
            <a:spLocks noGrp="1"/>
          </p:cNvSpPr>
          <p:nvPr>
            <p:ph type="subTitle" idx="1"/>
          </p:nvPr>
        </p:nvSpPr>
        <p:spPr/>
        <p:txBody>
          <a:bodyPr/>
          <a:lstStyle/>
          <a:p>
            <a:endParaRPr lang="en-CA"/>
          </a:p>
        </p:txBody>
      </p:sp>
      <p:sp>
        <p:nvSpPr>
          <p:cNvPr id="4" name="Slide Number Placeholder 3"/>
          <p:cNvSpPr>
            <a:spLocks noGrp="1"/>
          </p:cNvSpPr>
          <p:nvPr>
            <p:ph type="sldNum" sz="quarter" idx="12"/>
          </p:nvPr>
        </p:nvSpPr>
        <p:spPr/>
        <p:txBody>
          <a:bodyPr/>
          <a:lstStyle/>
          <a:p>
            <a:fld id="{69A0BA54-8ECD-4177-865E-9E3612A3BCF6}" type="slidenum">
              <a:rPr lang="en-CA" smtClean="0"/>
              <a:t>4</a:t>
            </a:fld>
            <a:endParaRPr lang="en-CA"/>
          </a:p>
        </p:txBody>
      </p:sp>
    </p:spTree>
    <p:extLst>
      <p:ext uri="{BB962C8B-B14F-4D97-AF65-F5344CB8AC3E}">
        <p14:creationId xmlns:p14="http://schemas.microsoft.com/office/powerpoint/2010/main" val="12201083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 y="396298"/>
            <a:ext cx="11567160" cy="1325563"/>
          </a:xfrm>
        </p:spPr>
        <p:txBody>
          <a:bodyPr>
            <a:normAutofit/>
          </a:bodyPr>
          <a:lstStyle/>
          <a:p>
            <a:pPr lvl="0"/>
            <a:r>
              <a:rPr lang="en-CA" sz="4800" b="1" dirty="0" smtClean="0">
                <a:latin typeface="+mn-lt"/>
              </a:rPr>
              <a:t>5. Setting </a:t>
            </a:r>
            <a:r>
              <a:rPr lang="en-CA" sz="4800" b="1" dirty="0">
                <a:latin typeface="+mn-lt"/>
              </a:rPr>
              <a:t>out the Evidence of Witnesses</a:t>
            </a:r>
          </a:p>
        </p:txBody>
      </p:sp>
      <p:sp>
        <p:nvSpPr>
          <p:cNvPr id="3" name="Content Placeholder 2"/>
          <p:cNvSpPr>
            <a:spLocks noGrp="1"/>
          </p:cNvSpPr>
          <p:nvPr>
            <p:ph idx="1"/>
          </p:nvPr>
        </p:nvSpPr>
        <p:spPr/>
        <p:txBody>
          <a:bodyPr/>
          <a:lstStyle/>
          <a:p>
            <a:pPr lvl="0"/>
            <a:r>
              <a:rPr lang="en-CA" sz="4800" b="1" dirty="0" smtClean="0"/>
              <a:t>Three approaches</a:t>
            </a:r>
          </a:p>
          <a:p>
            <a:pPr lvl="0"/>
            <a:endParaRPr lang="en-CA" b="1" dirty="0"/>
          </a:p>
          <a:p>
            <a:pPr lvl="0"/>
            <a:r>
              <a:rPr lang="en-CA" sz="4400" b="1" dirty="0" smtClean="0"/>
              <a:t>Witness </a:t>
            </a:r>
            <a:r>
              <a:rPr lang="en-CA" sz="4400" b="1" dirty="0"/>
              <a:t>by witness</a:t>
            </a:r>
          </a:p>
          <a:p>
            <a:pPr lvl="0"/>
            <a:r>
              <a:rPr lang="en-CA" sz="4400" b="1" dirty="0"/>
              <a:t>Chronological</a:t>
            </a:r>
          </a:p>
          <a:p>
            <a:pPr lvl="0"/>
            <a:r>
              <a:rPr lang="en-CA" sz="4400" b="1" dirty="0"/>
              <a:t>Issue-driven</a:t>
            </a:r>
          </a:p>
        </p:txBody>
      </p:sp>
      <p:sp>
        <p:nvSpPr>
          <p:cNvPr id="4" name="Slide Number Placeholder 3"/>
          <p:cNvSpPr>
            <a:spLocks noGrp="1"/>
          </p:cNvSpPr>
          <p:nvPr>
            <p:ph type="sldNum" sz="quarter" idx="12"/>
          </p:nvPr>
        </p:nvSpPr>
        <p:spPr/>
        <p:txBody>
          <a:bodyPr/>
          <a:lstStyle/>
          <a:p>
            <a:fld id="{69A0BA54-8ECD-4177-865E-9E3612A3BCF6}" type="slidenum">
              <a:rPr lang="en-CA" smtClean="0"/>
              <a:t>40</a:t>
            </a:fld>
            <a:endParaRPr lang="en-CA"/>
          </a:p>
        </p:txBody>
      </p:sp>
    </p:spTree>
    <p:extLst>
      <p:ext uri="{BB962C8B-B14F-4D97-AF65-F5344CB8AC3E}">
        <p14:creationId xmlns:p14="http://schemas.microsoft.com/office/powerpoint/2010/main" val="28268085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6000" b="1" dirty="0">
                <a:latin typeface="+mn-lt"/>
              </a:rPr>
              <a:t>The witness by witness approach</a:t>
            </a:r>
            <a:r>
              <a:rPr lang="en-CA" dirty="0"/>
              <a:t/>
            </a:r>
            <a:br>
              <a:rPr lang="en-CA" dirty="0"/>
            </a:br>
            <a:endParaRPr lang="en-CA" dirty="0"/>
          </a:p>
        </p:txBody>
      </p:sp>
      <p:sp>
        <p:nvSpPr>
          <p:cNvPr id="3" name="Content Placeholder 2"/>
          <p:cNvSpPr>
            <a:spLocks noGrp="1"/>
          </p:cNvSpPr>
          <p:nvPr>
            <p:ph idx="1"/>
          </p:nvPr>
        </p:nvSpPr>
        <p:spPr/>
        <p:txBody>
          <a:bodyPr>
            <a:normAutofit/>
          </a:bodyPr>
          <a:lstStyle/>
          <a:p>
            <a:pPr lvl="0"/>
            <a:r>
              <a:rPr lang="en-CA" sz="4400" dirty="0"/>
              <a:t>Jim Smith testified…</a:t>
            </a:r>
          </a:p>
          <a:p>
            <a:pPr lvl="0"/>
            <a:r>
              <a:rPr lang="en-CA" sz="4400" dirty="0"/>
              <a:t>Sarah Jones gave evidence…</a:t>
            </a:r>
          </a:p>
        </p:txBody>
      </p:sp>
      <p:sp>
        <p:nvSpPr>
          <p:cNvPr id="4" name="Slide Number Placeholder 3"/>
          <p:cNvSpPr>
            <a:spLocks noGrp="1"/>
          </p:cNvSpPr>
          <p:nvPr>
            <p:ph type="sldNum" sz="quarter" idx="12"/>
          </p:nvPr>
        </p:nvSpPr>
        <p:spPr/>
        <p:txBody>
          <a:bodyPr/>
          <a:lstStyle/>
          <a:p>
            <a:fld id="{69A0BA54-8ECD-4177-865E-9E3612A3BCF6}" type="slidenum">
              <a:rPr lang="en-CA" smtClean="0"/>
              <a:t>41</a:t>
            </a:fld>
            <a:endParaRPr lang="en-CA"/>
          </a:p>
        </p:txBody>
      </p:sp>
    </p:spTree>
    <p:extLst>
      <p:ext uri="{BB962C8B-B14F-4D97-AF65-F5344CB8AC3E}">
        <p14:creationId xmlns:p14="http://schemas.microsoft.com/office/powerpoint/2010/main" val="30275101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6000" b="1" dirty="0">
                <a:latin typeface="+mn-lt"/>
              </a:rPr>
              <a:t>The chronological approach</a:t>
            </a:r>
            <a:r>
              <a:rPr lang="en-CA" sz="5400" dirty="0"/>
              <a:t/>
            </a:r>
            <a:br>
              <a:rPr lang="en-CA" sz="5400" dirty="0"/>
            </a:br>
            <a:endParaRPr lang="en-CA" sz="5400" dirty="0"/>
          </a:p>
        </p:txBody>
      </p:sp>
      <p:sp>
        <p:nvSpPr>
          <p:cNvPr id="3" name="Content Placeholder 2"/>
          <p:cNvSpPr>
            <a:spLocks noGrp="1"/>
          </p:cNvSpPr>
          <p:nvPr>
            <p:ph idx="1"/>
          </p:nvPr>
        </p:nvSpPr>
        <p:spPr/>
        <p:txBody>
          <a:bodyPr>
            <a:normAutofit/>
          </a:bodyPr>
          <a:lstStyle/>
          <a:p>
            <a:pPr lvl="0"/>
            <a:r>
              <a:rPr lang="en-CA" sz="5400" dirty="0"/>
              <a:t>Once upon a time…</a:t>
            </a:r>
          </a:p>
        </p:txBody>
      </p:sp>
      <p:sp>
        <p:nvSpPr>
          <p:cNvPr id="4" name="Slide Number Placeholder 3"/>
          <p:cNvSpPr>
            <a:spLocks noGrp="1"/>
          </p:cNvSpPr>
          <p:nvPr>
            <p:ph type="sldNum" sz="quarter" idx="12"/>
          </p:nvPr>
        </p:nvSpPr>
        <p:spPr/>
        <p:txBody>
          <a:bodyPr/>
          <a:lstStyle/>
          <a:p>
            <a:fld id="{69A0BA54-8ECD-4177-865E-9E3612A3BCF6}" type="slidenum">
              <a:rPr lang="en-CA" smtClean="0"/>
              <a:t>42</a:t>
            </a:fld>
            <a:endParaRPr lang="en-CA"/>
          </a:p>
        </p:txBody>
      </p:sp>
    </p:spTree>
    <p:extLst>
      <p:ext uri="{BB962C8B-B14F-4D97-AF65-F5344CB8AC3E}">
        <p14:creationId xmlns:p14="http://schemas.microsoft.com/office/powerpoint/2010/main" val="10570223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5400" b="1" dirty="0">
                <a:latin typeface="+mn-lt"/>
              </a:rPr>
              <a:t>The issue-driven approach</a:t>
            </a:r>
          </a:p>
        </p:txBody>
      </p:sp>
      <p:sp>
        <p:nvSpPr>
          <p:cNvPr id="3" name="Content Placeholder 2"/>
          <p:cNvSpPr>
            <a:spLocks noGrp="1"/>
          </p:cNvSpPr>
          <p:nvPr>
            <p:ph idx="1"/>
          </p:nvPr>
        </p:nvSpPr>
        <p:spPr/>
        <p:txBody>
          <a:bodyPr>
            <a:normAutofit fontScale="92500" lnSpcReduction="10000"/>
          </a:bodyPr>
          <a:lstStyle/>
          <a:p>
            <a:r>
              <a:rPr lang="en-CA" sz="3200" b="1" dirty="0"/>
              <a:t>group information and evidence under topics or themes important to the </a:t>
            </a:r>
            <a:r>
              <a:rPr lang="en-CA" sz="3200" b="1" dirty="0" smtClean="0"/>
              <a:t>issue</a:t>
            </a:r>
          </a:p>
          <a:p>
            <a:r>
              <a:rPr lang="en-CA" sz="3200" b="1" dirty="0"/>
              <a:t>the issue-driven approach does not force you to entirely abandon the witness by witness or the chronological </a:t>
            </a:r>
            <a:r>
              <a:rPr lang="en-CA" sz="3200" b="1" dirty="0" smtClean="0"/>
              <a:t>approach</a:t>
            </a:r>
          </a:p>
          <a:p>
            <a:r>
              <a:rPr lang="en-CA" sz="3200" b="1" dirty="0" smtClean="0"/>
              <a:t>within </a:t>
            </a:r>
            <a:r>
              <a:rPr lang="en-CA" sz="3200" b="1" dirty="0"/>
              <a:t>each issue you can mix or match these approaches to suit the </a:t>
            </a:r>
            <a:r>
              <a:rPr lang="en-CA" sz="3200" b="1" dirty="0" smtClean="0"/>
              <a:t>material</a:t>
            </a:r>
          </a:p>
          <a:p>
            <a:r>
              <a:rPr lang="en-CA" sz="3200" b="1" dirty="0"/>
              <a:t>y</a:t>
            </a:r>
            <a:r>
              <a:rPr lang="en-CA" sz="3200" b="1" dirty="0" smtClean="0"/>
              <a:t>ou </a:t>
            </a:r>
            <a:r>
              <a:rPr lang="en-CA" sz="3200" b="1" dirty="0"/>
              <a:t>can preserve the narrative or story in relevant </a:t>
            </a:r>
            <a:r>
              <a:rPr lang="en-CA" sz="3200" b="1" dirty="0" smtClean="0"/>
              <a:t>chunks</a:t>
            </a:r>
          </a:p>
          <a:p>
            <a:endParaRPr lang="en-US" sz="3200" b="1" dirty="0" smtClean="0"/>
          </a:p>
          <a:p>
            <a:r>
              <a:rPr lang="en-US" sz="3200" b="1" dirty="0" smtClean="0"/>
              <a:t>How </a:t>
            </a:r>
            <a:r>
              <a:rPr lang="en-US" sz="3200" b="1" dirty="0"/>
              <a:t>much evidence goes into the reasons?</a:t>
            </a:r>
            <a:endParaRPr lang="en-CA" sz="3200" dirty="0"/>
          </a:p>
          <a:p>
            <a:endParaRPr lang="en-CA" dirty="0"/>
          </a:p>
        </p:txBody>
      </p:sp>
      <p:sp>
        <p:nvSpPr>
          <p:cNvPr id="4" name="Slide Number Placeholder 3"/>
          <p:cNvSpPr>
            <a:spLocks noGrp="1"/>
          </p:cNvSpPr>
          <p:nvPr>
            <p:ph type="sldNum" sz="quarter" idx="12"/>
          </p:nvPr>
        </p:nvSpPr>
        <p:spPr/>
        <p:txBody>
          <a:bodyPr/>
          <a:lstStyle/>
          <a:p>
            <a:fld id="{69A0BA54-8ECD-4177-865E-9E3612A3BCF6}" type="slidenum">
              <a:rPr lang="en-CA" smtClean="0"/>
              <a:t>43</a:t>
            </a:fld>
            <a:endParaRPr lang="en-CA"/>
          </a:p>
        </p:txBody>
      </p:sp>
    </p:spTree>
    <p:extLst>
      <p:ext uri="{BB962C8B-B14F-4D97-AF65-F5344CB8AC3E}">
        <p14:creationId xmlns:p14="http://schemas.microsoft.com/office/powerpoint/2010/main" val="8272628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b="1" dirty="0" smtClean="0"/>
              <a:t>6. Sufficiency </a:t>
            </a:r>
            <a:r>
              <a:rPr lang="en-CA" b="1" dirty="0"/>
              <a:t>of Reasons</a:t>
            </a:r>
            <a:endParaRPr lang="en-CA" dirty="0"/>
          </a:p>
        </p:txBody>
      </p:sp>
      <p:sp>
        <p:nvSpPr>
          <p:cNvPr id="3" name="Subtitle 2"/>
          <p:cNvSpPr>
            <a:spLocks noGrp="1"/>
          </p:cNvSpPr>
          <p:nvPr>
            <p:ph type="subTitle" idx="1"/>
          </p:nvPr>
        </p:nvSpPr>
        <p:spPr/>
        <p:txBody>
          <a:bodyPr/>
          <a:lstStyle/>
          <a:p>
            <a:endParaRPr lang="en-CA"/>
          </a:p>
        </p:txBody>
      </p:sp>
      <p:sp>
        <p:nvSpPr>
          <p:cNvPr id="4" name="Slide Number Placeholder 3"/>
          <p:cNvSpPr>
            <a:spLocks noGrp="1"/>
          </p:cNvSpPr>
          <p:nvPr>
            <p:ph type="sldNum" sz="quarter" idx="12"/>
          </p:nvPr>
        </p:nvSpPr>
        <p:spPr/>
        <p:txBody>
          <a:bodyPr/>
          <a:lstStyle/>
          <a:p>
            <a:fld id="{69A0BA54-8ECD-4177-865E-9E3612A3BCF6}" type="slidenum">
              <a:rPr lang="en-CA" smtClean="0"/>
              <a:t>44</a:t>
            </a:fld>
            <a:endParaRPr lang="en-CA"/>
          </a:p>
        </p:txBody>
      </p:sp>
    </p:spTree>
    <p:extLst>
      <p:ext uri="{BB962C8B-B14F-4D97-AF65-F5344CB8AC3E}">
        <p14:creationId xmlns:p14="http://schemas.microsoft.com/office/powerpoint/2010/main" val="36974392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mn-lt"/>
              </a:rPr>
              <a:t>(1) </a:t>
            </a:r>
            <a:r>
              <a:rPr lang="en-US" b="1" dirty="0">
                <a:latin typeface="+mn-lt"/>
              </a:rPr>
              <a:t>Conclusory credibility findings</a:t>
            </a:r>
            <a:r>
              <a:rPr lang="en-CA" sz="4000" dirty="0">
                <a:latin typeface="+mn-lt"/>
              </a:rPr>
              <a:t/>
            </a:r>
            <a:br>
              <a:rPr lang="en-CA" sz="4000" dirty="0">
                <a:latin typeface="+mn-lt"/>
              </a:rPr>
            </a:br>
            <a:r>
              <a:rPr lang="en-US" sz="4000" dirty="0">
                <a:latin typeface="+mn-lt"/>
              </a:rPr>
              <a:t>Example: Law Society v </a:t>
            </a:r>
            <a:r>
              <a:rPr lang="en-US" sz="4000" dirty="0" err="1" smtClean="0">
                <a:latin typeface="+mn-lt"/>
              </a:rPr>
              <a:t>Neinstein</a:t>
            </a:r>
            <a:r>
              <a:rPr lang="en-CA" dirty="0"/>
              <a:t/>
            </a:r>
            <a:br>
              <a:rPr lang="en-CA" dirty="0"/>
            </a:br>
            <a:endParaRPr lang="en-CA" dirty="0"/>
          </a:p>
        </p:txBody>
      </p:sp>
      <p:sp>
        <p:nvSpPr>
          <p:cNvPr id="3" name="Content Placeholder 2"/>
          <p:cNvSpPr>
            <a:spLocks noGrp="1"/>
          </p:cNvSpPr>
          <p:nvPr>
            <p:ph idx="1"/>
          </p:nvPr>
        </p:nvSpPr>
        <p:spPr/>
        <p:txBody>
          <a:bodyPr>
            <a:normAutofit/>
          </a:bodyPr>
          <a:lstStyle/>
          <a:p>
            <a:pPr lvl="0"/>
            <a:r>
              <a:rPr lang="en-US" sz="3200" b="1" dirty="0"/>
              <a:t>There is no analysis of his evidence or the evidence of his witnesses. There is nothing in the content of that evidence or the character of those witnesses that would make the evidence inherently unreliable and justify an outright, unexplained rejection of that evidence without any comment. It can be fairly said that Mr. </a:t>
            </a:r>
            <a:r>
              <a:rPr lang="en-US" sz="3200" b="1" dirty="0" err="1"/>
              <a:t>Neinstein</a:t>
            </a:r>
            <a:r>
              <a:rPr lang="en-US" sz="3200" b="1" dirty="0"/>
              <a:t>, on a reading of the Hearing Panel’s reasons, would have absolutely no idea what, if anything, the Hearing Panel made of his evidence, and that of his supporting witnesses.</a:t>
            </a:r>
            <a:endParaRPr lang="en-CA" sz="3200" b="1" dirty="0"/>
          </a:p>
        </p:txBody>
      </p:sp>
      <p:sp>
        <p:nvSpPr>
          <p:cNvPr id="4" name="Slide Number Placeholder 3"/>
          <p:cNvSpPr>
            <a:spLocks noGrp="1"/>
          </p:cNvSpPr>
          <p:nvPr>
            <p:ph type="sldNum" sz="quarter" idx="12"/>
          </p:nvPr>
        </p:nvSpPr>
        <p:spPr/>
        <p:txBody>
          <a:bodyPr/>
          <a:lstStyle/>
          <a:p>
            <a:fld id="{69A0BA54-8ECD-4177-865E-9E3612A3BCF6}" type="slidenum">
              <a:rPr lang="en-CA" smtClean="0"/>
              <a:t>45</a:t>
            </a:fld>
            <a:endParaRPr lang="en-CA"/>
          </a:p>
        </p:txBody>
      </p:sp>
    </p:spTree>
    <p:extLst>
      <p:ext uri="{BB962C8B-B14F-4D97-AF65-F5344CB8AC3E}">
        <p14:creationId xmlns:p14="http://schemas.microsoft.com/office/powerpoint/2010/main" val="34309380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i="1" dirty="0" smtClean="0"/>
              <a:t>Law Society v </a:t>
            </a:r>
            <a:r>
              <a:rPr lang="en-US" sz="5400" b="1" i="1" dirty="0" err="1" smtClean="0"/>
              <a:t>Neinstein</a:t>
            </a:r>
            <a:endParaRPr lang="en-CA" sz="5400" b="1" i="1" dirty="0"/>
          </a:p>
        </p:txBody>
      </p:sp>
      <p:sp>
        <p:nvSpPr>
          <p:cNvPr id="3" name="Content Placeholder 2"/>
          <p:cNvSpPr>
            <a:spLocks noGrp="1"/>
          </p:cNvSpPr>
          <p:nvPr>
            <p:ph idx="1"/>
          </p:nvPr>
        </p:nvSpPr>
        <p:spPr/>
        <p:txBody>
          <a:bodyPr>
            <a:normAutofit/>
          </a:bodyPr>
          <a:lstStyle/>
          <a:p>
            <a:pPr lvl="0"/>
            <a:r>
              <a:rPr lang="en-US" sz="3200" b="1" dirty="0"/>
              <a:t>The reasons relating to C.T.’s complaints compel the conclusion that those reasons do not address the “why” component required in reasons for judgment. The Hearing Panel’s reasons are a combination of generic generalities (e.g., “gave her evidence in a forthright manner”), unexplained conclusory observations (e.g. “withstood cross-examination well”), material omissions…</a:t>
            </a:r>
            <a:endParaRPr lang="en-CA" sz="3200" b="1" dirty="0"/>
          </a:p>
        </p:txBody>
      </p:sp>
      <p:sp>
        <p:nvSpPr>
          <p:cNvPr id="4" name="Slide Number Placeholder 3"/>
          <p:cNvSpPr>
            <a:spLocks noGrp="1"/>
          </p:cNvSpPr>
          <p:nvPr>
            <p:ph type="sldNum" sz="quarter" idx="12"/>
          </p:nvPr>
        </p:nvSpPr>
        <p:spPr/>
        <p:txBody>
          <a:bodyPr/>
          <a:lstStyle/>
          <a:p>
            <a:fld id="{69A0BA54-8ECD-4177-865E-9E3612A3BCF6}" type="slidenum">
              <a:rPr lang="en-CA" smtClean="0"/>
              <a:t>46</a:t>
            </a:fld>
            <a:endParaRPr lang="en-CA"/>
          </a:p>
        </p:txBody>
      </p:sp>
    </p:spTree>
    <p:extLst>
      <p:ext uri="{BB962C8B-B14F-4D97-AF65-F5344CB8AC3E}">
        <p14:creationId xmlns:p14="http://schemas.microsoft.com/office/powerpoint/2010/main" val="17876725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5907"/>
            <a:ext cx="10515600" cy="1325563"/>
          </a:xfrm>
        </p:spPr>
        <p:txBody>
          <a:bodyPr>
            <a:normAutofit fontScale="90000"/>
          </a:bodyPr>
          <a:lstStyle/>
          <a:p>
            <a:pPr lvl="0"/>
            <a:r>
              <a:rPr lang="en-US" b="1" dirty="0" smtClean="0"/>
              <a:t>(2)</a:t>
            </a:r>
            <a:r>
              <a:rPr lang="en-US" b="1" dirty="0"/>
              <a:t> </a:t>
            </a:r>
            <a:r>
              <a:rPr lang="en-US" b="1" dirty="0">
                <a:latin typeface="+mn-lt"/>
              </a:rPr>
              <a:t>Citing a statutory provision followed by your conclusion</a:t>
            </a:r>
            <a:r>
              <a:rPr lang="en-CA" dirty="0"/>
              <a:t/>
            </a:r>
            <a:br>
              <a:rPr lang="en-CA" dirty="0"/>
            </a:br>
            <a:r>
              <a:rPr lang="en-CA" sz="3600" i="1" dirty="0"/>
              <a:t>Wall v OIPRD, </a:t>
            </a:r>
            <a:r>
              <a:rPr lang="en-CA" sz="3600" dirty="0"/>
              <a:t>2014 ONCA 884</a:t>
            </a:r>
          </a:p>
        </p:txBody>
      </p:sp>
      <p:sp>
        <p:nvSpPr>
          <p:cNvPr id="3" name="Content Placeholder 2"/>
          <p:cNvSpPr>
            <a:spLocks noGrp="1"/>
          </p:cNvSpPr>
          <p:nvPr>
            <p:ph idx="1"/>
          </p:nvPr>
        </p:nvSpPr>
        <p:spPr/>
        <p:txBody>
          <a:bodyPr>
            <a:normAutofit fontScale="92500" lnSpcReduction="10000"/>
          </a:bodyPr>
          <a:lstStyle/>
          <a:p>
            <a:r>
              <a:rPr lang="en-CA" b="1" dirty="0"/>
              <a:t>The Office of the Independent Police Review Director has carefully reviewed the complaint about the conduct of Chief William Blair of the Toronto Police Service</a:t>
            </a:r>
            <a:r>
              <a:rPr lang="en-CA" b="1" dirty="0" smtClean="0"/>
              <a:t>.</a:t>
            </a:r>
            <a:r>
              <a:rPr lang="en-CA" b="1" dirty="0"/>
              <a:t> </a:t>
            </a:r>
          </a:p>
          <a:p>
            <a:r>
              <a:rPr lang="en-CA" b="1" dirty="0"/>
              <a:t>The OIRPD is aware of your concerns. S 60(2) of the </a:t>
            </a:r>
            <a:r>
              <a:rPr lang="en-CA" b="1" i="1" dirty="0"/>
              <a:t>Police Services Act</a:t>
            </a:r>
            <a:r>
              <a:rPr lang="en-CA" b="1" dirty="0"/>
              <a:t> permits the Director not to deal with a complaint if the complaint is made more than six months after the facts on which it is based occurred.</a:t>
            </a:r>
          </a:p>
          <a:p>
            <a:r>
              <a:rPr lang="en-CA" b="1" dirty="0"/>
              <a:t>Taking all the information into consideration, I have decided not to proceed with the complaint as it was made more than six months after the facts on which it is based occurred. (</a:t>
            </a:r>
            <a:r>
              <a:rPr lang="en-CA" b="1" i="1" dirty="0"/>
              <a:t>Wall v OIPRD, </a:t>
            </a:r>
            <a:r>
              <a:rPr lang="en-CA" b="1" dirty="0"/>
              <a:t>2014 ONCA 884)</a:t>
            </a:r>
          </a:p>
          <a:p>
            <a:r>
              <a:rPr lang="en-US" b="1" dirty="0" smtClean="0"/>
              <a:t>Decision quashed for unreasonableness</a:t>
            </a:r>
          </a:p>
          <a:p>
            <a:pPr lvl="1"/>
            <a:r>
              <a:rPr lang="en-US" b="1" dirty="0" smtClean="0"/>
              <a:t>No why</a:t>
            </a:r>
          </a:p>
          <a:p>
            <a:pPr lvl="1"/>
            <a:r>
              <a:rPr lang="en-US" b="1" dirty="0" smtClean="0"/>
              <a:t>No path</a:t>
            </a:r>
            <a:endParaRPr lang="en-CA" b="1" dirty="0"/>
          </a:p>
        </p:txBody>
      </p:sp>
      <p:sp>
        <p:nvSpPr>
          <p:cNvPr id="4" name="Slide Number Placeholder 3"/>
          <p:cNvSpPr>
            <a:spLocks noGrp="1"/>
          </p:cNvSpPr>
          <p:nvPr>
            <p:ph type="sldNum" sz="quarter" idx="12"/>
          </p:nvPr>
        </p:nvSpPr>
        <p:spPr/>
        <p:txBody>
          <a:bodyPr/>
          <a:lstStyle/>
          <a:p>
            <a:fld id="{69A0BA54-8ECD-4177-865E-9E3612A3BCF6}" type="slidenum">
              <a:rPr lang="en-CA" smtClean="0"/>
              <a:t>47</a:t>
            </a:fld>
            <a:endParaRPr lang="en-CA"/>
          </a:p>
        </p:txBody>
      </p:sp>
    </p:spTree>
    <p:extLst>
      <p:ext uri="{BB962C8B-B14F-4D97-AF65-F5344CB8AC3E}">
        <p14:creationId xmlns:p14="http://schemas.microsoft.com/office/powerpoint/2010/main" val="22111220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latin typeface="+mn-lt"/>
              </a:rPr>
              <a:t>(3)</a:t>
            </a:r>
            <a:r>
              <a:rPr lang="en-US" b="1" dirty="0">
                <a:latin typeface="+mn-lt"/>
              </a:rPr>
              <a:t> Saying you have considered the relevant criteria without showing you have</a:t>
            </a:r>
            <a:r>
              <a:rPr lang="en-CA" dirty="0">
                <a:latin typeface="+mn-lt"/>
              </a:rPr>
              <a:t/>
            </a:r>
            <a:br>
              <a:rPr lang="en-CA" dirty="0">
                <a:latin typeface="+mn-lt"/>
              </a:rPr>
            </a:br>
            <a:endParaRPr lang="en-CA" dirty="0">
              <a:latin typeface="+mn-lt"/>
            </a:endParaRPr>
          </a:p>
        </p:txBody>
      </p:sp>
      <p:sp>
        <p:nvSpPr>
          <p:cNvPr id="3" name="Content Placeholder 2"/>
          <p:cNvSpPr>
            <a:spLocks noGrp="1"/>
          </p:cNvSpPr>
          <p:nvPr>
            <p:ph idx="1"/>
          </p:nvPr>
        </p:nvSpPr>
        <p:spPr/>
        <p:txBody>
          <a:bodyPr>
            <a:normAutofit/>
          </a:bodyPr>
          <a:lstStyle/>
          <a:p>
            <a:r>
              <a:rPr lang="en-US" sz="3200" b="1" dirty="0"/>
              <a:t>In rendering this decision, I have considered most extensively all of the above factors and the information on file as a whole. With all the evidence before me, I am not satisfied that the requested exemption is justified by humanitarian and compassionate considerations. (</a:t>
            </a:r>
            <a:r>
              <a:rPr lang="en-US" sz="3200" b="1" dirty="0" err="1"/>
              <a:t>Alwan</a:t>
            </a:r>
            <a:r>
              <a:rPr lang="en-US" sz="3200" b="1" dirty="0"/>
              <a:t> v. Canada, F.C.T.D. 2006</a:t>
            </a:r>
            <a:r>
              <a:rPr lang="en-US" sz="3200" b="1" dirty="0" smtClean="0"/>
              <a:t>)</a:t>
            </a:r>
            <a:endParaRPr lang="en-CA" sz="3200" b="1" dirty="0"/>
          </a:p>
          <a:p>
            <a:r>
              <a:rPr lang="en-US" sz="3200" b="1" dirty="0"/>
              <a:t>Taking all the information into consideration…(</a:t>
            </a:r>
            <a:r>
              <a:rPr lang="en-US" sz="3200" b="1" i="1" dirty="0"/>
              <a:t>Wall</a:t>
            </a:r>
            <a:r>
              <a:rPr lang="en-US" sz="3200" b="1" dirty="0"/>
              <a:t>)</a:t>
            </a:r>
            <a:endParaRPr lang="en-CA" sz="3200" b="1" dirty="0"/>
          </a:p>
          <a:p>
            <a:r>
              <a:rPr lang="en-US" sz="3200" b="1" dirty="0" smtClean="0"/>
              <a:t>Show, don’t tell</a:t>
            </a:r>
            <a:endParaRPr lang="en-CA" sz="3200" b="1" dirty="0"/>
          </a:p>
        </p:txBody>
      </p:sp>
      <p:sp>
        <p:nvSpPr>
          <p:cNvPr id="4" name="Slide Number Placeholder 3"/>
          <p:cNvSpPr>
            <a:spLocks noGrp="1"/>
          </p:cNvSpPr>
          <p:nvPr>
            <p:ph type="sldNum" sz="quarter" idx="12"/>
          </p:nvPr>
        </p:nvSpPr>
        <p:spPr/>
        <p:txBody>
          <a:bodyPr/>
          <a:lstStyle/>
          <a:p>
            <a:fld id="{69A0BA54-8ECD-4177-865E-9E3612A3BCF6}" type="slidenum">
              <a:rPr lang="en-CA" smtClean="0"/>
              <a:t>48</a:t>
            </a:fld>
            <a:endParaRPr lang="en-CA"/>
          </a:p>
        </p:txBody>
      </p:sp>
    </p:spTree>
    <p:extLst>
      <p:ext uri="{BB962C8B-B14F-4D97-AF65-F5344CB8AC3E}">
        <p14:creationId xmlns:p14="http://schemas.microsoft.com/office/powerpoint/2010/main" val="23941077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latin typeface="+mn-lt"/>
              </a:rPr>
              <a:t>(4)</a:t>
            </a:r>
            <a:r>
              <a:rPr lang="en-US" b="1" dirty="0">
                <a:latin typeface="+mn-lt"/>
              </a:rPr>
              <a:t> Failing to analyze the evidence or explain findings</a:t>
            </a:r>
            <a:r>
              <a:rPr lang="en-CA" dirty="0"/>
              <a:t/>
            </a:r>
            <a:br>
              <a:rPr lang="en-CA" dirty="0"/>
            </a:br>
            <a:r>
              <a:rPr lang="en-US" sz="3100" i="1" dirty="0"/>
              <a:t>CAB v. Society of </a:t>
            </a:r>
            <a:r>
              <a:rPr lang="en-US" sz="3100" i="1" dirty="0" smtClean="0"/>
              <a:t>Composers…</a:t>
            </a:r>
            <a:endParaRPr lang="en-CA" sz="3100" dirty="0"/>
          </a:p>
        </p:txBody>
      </p:sp>
      <p:sp>
        <p:nvSpPr>
          <p:cNvPr id="3" name="Content Placeholder 2"/>
          <p:cNvSpPr>
            <a:spLocks noGrp="1"/>
          </p:cNvSpPr>
          <p:nvPr>
            <p:ph idx="1"/>
          </p:nvPr>
        </p:nvSpPr>
        <p:spPr/>
        <p:txBody>
          <a:bodyPr/>
          <a:lstStyle/>
          <a:p>
            <a:endParaRPr lang="en-US" dirty="0" smtClean="0"/>
          </a:p>
          <a:p>
            <a:r>
              <a:rPr lang="en-US" sz="3600" dirty="0"/>
              <a:t>The Board simply states that “based on the evidence taken as a whole, the undervaluation is important and lies in an interval of between 10 and 15 percent.”…It is not enough to say in effect: “We are the experts. This is the figure. Trust us.”</a:t>
            </a:r>
            <a:endParaRPr lang="en-CA" sz="3600" dirty="0"/>
          </a:p>
        </p:txBody>
      </p:sp>
      <p:sp>
        <p:nvSpPr>
          <p:cNvPr id="4" name="Slide Number Placeholder 3"/>
          <p:cNvSpPr>
            <a:spLocks noGrp="1"/>
          </p:cNvSpPr>
          <p:nvPr>
            <p:ph type="sldNum" sz="quarter" idx="12"/>
          </p:nvPr>
        </p:nvSpPr>
        <p:spPr/>
        <p:txBody>
          <a:bodyPr/>
          <a:lstStyle/>
          <a:p>
            <a:fld id="{69A0BA54-8ECD-4177-865E-9E3612A3BCF6}" type="slidenum">
              <a:rPr lang="en-CA" smtClean="0"/>
              <a:t>49</a:t>
            </a:fld>
            <a:endParaRPr lang="en-CA"/>
          </a:p>
        </p:txBody>
      </p:sp>
    </p:spTree>
    <p:extLst>
      <p:ext uri="{BB962C8B-B14F-4D97-AF65-F5344CB8AC3E}">
        <p14:creationId xmlns:p14="http://schemas.microsoft.com/office/powerpoint/2010/main" val="1405135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5400" b="1" dirty="0">
                <a:latin typeface="+mn-lt"/>
              </a:rPr>
              <a:t>Accountability</a:t>
            </a:r>
            <a:endParaRPr lang="en-CA" sz="5400" dirty="0">
              <a:latin typeface="+mn-lt"/>
            </a:endParaRPr>
          </a:p>
        </p:txBody>
      </p:sp>
      <p:sp>
        <p:nvSpPr>
          <p:cNvPr id="3" name="Content Placeholder 2"/>
          <p:cNvSpPr>
            <a:spLocks noGrp="1"/>
          </p:cNvSpPr>
          <p:nvPr>
            <p:ph idx="1"/>
          </p:nvPr>
        </p:nvSpPr>
        <p:spPr/>
        <p:txBody>
          <a:bodyPr>
            <a:normAutofit fontScale="92500"/>
          </a:bodyPr>
          <a:lstStyle/>
          <a:p>
            <a:r>
              <a:rPr lang="en-CA" b="1" i="1" dirty="0" smtClean="0"/>
              <a:t>Sheppard</a:t>
            </a:r>
          </a:p>
          <a:p>
            <a:r>
              <a:rPr lang="en-CA" b="1" dirty="0"/>
              <a:t>The delivery of reasoned decisions is inherent in the judge's role. It is part of his or her accountability for the discharge of the responsibilities of the office. In its most general sense, the obligation to provide reasons for a decision is owed to the public at large.</a:t>
            </a:r>
          </a:p>
          <a:p>
            <a:r>
              <a:rPr lang="en-CA" b="1" dirty="0"/>
              <a:t>The trial judge's duty is satisfied by reasons which are sufficient to serve the purpose for which the duty is imposed, i.e., a decision which, having regard to the particular circumstances of the case, is reasonably intelligible to the parties and provides the basis for meaningful appellate review of the correctness of the trial judge's decision.</a:t>
            </a:r>
          </a:p>
          <a:p>
            <a:endParaRPr lang="en-CA" dirty="0"/>
          </a:p>
        </p:txBody>
      </p:sp>
      <p:sp>
        <p:nvSpPr>
          <p:cNvPr id="4" name="Slide Number Placeholder 3"/>
          <p:cNvSpPr>
            <a:spLocks noGrp="1"/>
          </p:cNvSpPr>
          <p:nvPr>
            <p:ph type="sldNum" sz="quarter" idx="12"/>
          </p:nvPr>
        </p:nvSpPr>
        <p:spPr/>
        <p:txBody>
          <a:bodyPr/>
          <a:lstStyle/>
          <a:p>
            <a:fld id="{69A0BA54-8ECD-4177-865E-9E3612A3BCF6}" type="slidenum">
              <a:rPr lang="en-CA" smtClean="0"/>
              <a:t>5</a:t>
            </a:fld>
            <a:endParaRPr lang="en-CA"/>
          </a:p>
        </p:txBody>
      </p:sp>
    </p:spTree>
    <p:extLst>
      <p:ext uri="{BB962C8B-B14F-4D97-AF65-F5344CB8AC3E}">
        <p14:creationId xmlns:p14="http://schemas.microsoft.com/office/powerpoint/2010/main" val="401921959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i="1" dirty="0">
                <a:latin typeface="+mn-lt"/>
              </a:rPr>
              <a:t>Gray v. Ontario (Disability Support Program, Director)</a:t>
            </a:r>
            <a:r>
              <a:rPr lang="en-CA" b="1" dirty="0">
                <a:latin typeface="+mn-lt"/>
              </a:rPr>
              <a:t> </a:t>
            </a:r>
          </a:p>
        </p:txBody>
      </p:sp>
      <p:sp>
        <p:nvSpPr>
          <p:cNvPr id="3" name="Content Placeholder 2"/>
          <p:cNvSpPr>
            <a:spLocks noGrp="1"/>
          </p:cNvSpPr>
          <p:nvPr>
            <p:ph idx="1"/>
          </p:nvPr>
        </p:nvSpPr>
        <p:spPr/>
        <p:txBody>
          <a:bodyPr>
            <a:normAutofit/>
          </a:bodyPr>
          <a:lstStyle/>
          <a:p>
            <a:r>
              <a:rPr lang="en-CA" sz="3200" b="1" dirty="0"/>
              <a:t>The obligation to provide adequate reasons is not satisfied by merely reciting the submissions and evidence of the parties and stating a conclusion. Rather the decision maker must set out its findings of fact and the principal evidence upon which those findings were based. The reasons must address the major points in issue. The reasoning process followed by the decision maker must be set out and must reflect consideration of the main relevant factors.</a:t>
            </a:r>
          </a:p>
        </p:txBody>
      </p:sp>
      <p:sp>
        <p:nvSpPr>
          <p:cNvPr id="4" name="Slide Number Placeholder 3"/>
          <p:cNvSpPr>
            <a:spLocks noGrp="1"/>
          </p:cNvSpPr>
          <p:nvPr>
            <p:ph type="sldNum" sz="quarter" idx="12"/>
          </p:nvPr>
        </p:nvSpPr>
        <p:spPr/>
        <p:txBody>
          <a:bodyPr/>
          <a:lstStyle/>
          <a:p>
            <a:fld id="{69A0BA54-8ECD-4177-865E-9E3612A3BCF6}" type="slidenum">
              <a:rPr lang="en-CA" smtClean="0"/>
              <a:t>50</a:t>
            </a:fld>
            <a:endParaRPr lang="en-CA"/>
          </a:p>
        </p:txBody>
      </p:sp>
    </p:spTree>
    <p:extLst>
      <p:ext uri="{BB962C8B-B14F-4D97-AF65-F5344CB8AC3E}">
        <p14:creationId xmlns:p14="http://schemas.microsoft.com/office/powerpoint/2010/main" val="22890760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17079"/>
            <a:ext cx="10515600" cy="1325563"/>
          </a:xfrm>
        </p:spPr>
        <p:txBody>
          <a:bodyPr>
            <a:normAutofit/>
          </a:bodyPr>
          <a:lstStyle/>
          <a:p>
            <a:r>
              <a:rPr lang="en-CA" sz="3600" b="1" i="1" dirty="0">
                <a:latin typeface="+mn-lt"/>
              </a:rPr>
              <a:t>Boyle v. New Brunswick (Workplace Health, Safety and Compensation Commission)</a:t>
            </a:r>
            <a:r>
              <a:rPr lang="en-CA" sz="3600" b="1" dirty="0">
                <a:latin typeface="+mn-lt"/>
              </a:rPr>
              <a:t> </a:t>
            </a:r>
            <a:r>
              <a:rPr lang="en-CA" sz="3600" b="1" dirty="0" smtClean="0">
                <a:latin typeface="+mn-lt"/>
              </a:rPr>
              <a:t>(</a:t>
            </a:r>
            <a:r>
              <a:rPr lang="en-CA" sz="3600" b="1" dirty="0">
                <a:latin typeface="+mn-lt"/>
              </a:rPr>
              <a:t>N.B.C.A.)</a:t>
            </a:r>
          </a:p>
        </p:txBody>
      </p:sp>
      <p:sp>
        <p:nvSpPr>
          <p:cNvPr id="3" name="Content Placeholder 2"/>
          <p:cNvSpPr>
            <a:spLocks noGrp="1"/>
          </p:cNvSpPr>
          <p:nvPr>
            <p:ph idx="1"/>
          </p:nvPr>
        </p:nvSpPr>
        <p:spPr/>
        <p:txBody>
          <a:bodyPr>
            <a:normAutofit/>
          </a:bodyPr>
          <a:lstStyle/>
          <a:p>
            <a:r>
              <a:rPr lang="en-CA" sz="4000" b="1" dirty="0"/>
              <a:t>I am of the view that, in the absence of a true analysis of the evidence, the appeal process is frustrated and that the duty to give reasons cannot be met simply by listing the evidence considered.</a:t>
            </a:r>
          </a:p>
        </p:txBody>
      </p:sp>
      <p:sp>
        <p:nvSpPr>
          <p:cNvPr id="4" name="Slide Number Placeholder 3"/>
          <p:cNvSpPr>
            <a:spLocks noGrp="1"/>
          </p:cNvSpPr>
          <p:nvPr>
            <p:ph type="sldNum" sz="quarter" idx="12"/>
          </p:nvPr>
        </p:nvSpPr>
        <p:spPr/>
        <p:txBody>
          <a:bodyPr/>
          <a:lstStyle/>
          <a:p>
            <a:fld id="{69A0BA54-8ECD-4177-865E-9E3612A3BCF6}" type="slidenum">
              <a:rPr lang="en-CA" smtClean="0"/>
              <a:t>51</a:t>
            </a:fld>
            <a:endParaRPr lang="en-CA"/>
          </a:p>
        </p:txBody>
      </p:sp>
    </p:spTree>
    <p:extLst>
      <p:ext uri="{BB962C8B-B14F-4D97-AF65-F5344CB8AC3E}">
        <p14:creationId xmlns:p14="http://schemas.microsoft.com/office/powerpoint/2010/main" val="14505277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latin typeface="+mn-lt"/>
              </a:rPr>
              <a:t>(5)</a:t>
            </a:r>
            <a:r>
              <a:rPr lang="en-US" b="1" dirty="0">
                <a:latin typeface="+mn-lt"/>
              </a:rPr>
              <a:t> Disregarding material evidence or failing to deal with important inconsistencies</a:t>
            </a:r>
            <a:r>
              <a:rPr lang="en-CA" dirty="0">
                <a:latin typeface="+mn-lt"/>
              </a:rPr>
              <a:t/>
            </a:r>
            <a:br>
              <a:rPr lang="en-CA" dirty="0">
                <a:latin typeface="+mn-lt"/>
              </a:rPr>
            </a:br>
            <a:endParaRPr lang="en-CA" dirty="0">
              <a:latin typeface="+mn-lt"/>
            </a:endParaRPr>
          </a:p>
        </p:txBody>
      </p:sp>
      <p:sp>
        <p:nvSpPr>
          <p:cNvPr id="3" name="Content Placeholder 2"/>
          <p:cNvSpPr>
            <a:spLocks noGrp="1"/>
          </p:cNvSpPr>
          <p:nvPr>
            <p:ph idx="1"/>
          </p:nvPr>
        </p:nvSpPr>
        <p:spPr/>
        <p:txBody>
          <a:bodyPr/>
          <a:lstStyle/>
          <a:p>
            <a:r>
              <a:rPr lang="en-CA" sz="3200" b="1" dirty="0"/>
              <a:t>A failure to deal with material evidence or a failure to provide an adequate explanation for rejecting material evidence precludes effective appellate review. </a:t>
            </a:r>
            <a:r>
              <a:rPr lang="en-CA" sz="3200" b="1" i="1" dirty="0"/>
              <a:t>(Barrington v Institute of Chartered Accountants, </a:t>
            </a:r>
            <a:r>
              <a:rPr lang="en-CA" sz="3200" b="1" dirty="0"/>
              <a:t>2011 ONCA 409</a:t>
            </a:r>
            <a:r>
              <a:rPr lang="en-CA" sz="3200" b="1" dirty="0" smtClean="0"/>
              <a:t>).</a:t>
            </a:r>
            <a:endParaRPr lang="en-CA" sz="3200" b="1" dirty="0"/>
          </a:p>
          <a:p>
            <a:pPr lvl="0"/>
            <a:r>
              <a:rPr lang="en-US" sz="3200" b="1" dirty="0"/>
              <a:t>But the complainant gave three different versions of the last two incidents…These were not secondary details… The trial judge had a duty to address these inconsistencies and she failed to do so. (</a:t>
            </a:r>
            <a:r>
              <a:rPr lang="en-US" sz="3200" b="1" i="1" dirty="0"/>
              <a:t>Stark</a:t>
            </a:r>
            <a:r>
              <a:rPr lang="en-US" sz="3200" b="1" dirty="0"/>
              <a:t> (2005), 190 CCC (3</a:t>
            </a:r>
            <a:r>
              <a:rPr lang="en-US" sz="3200" b="1" baseline="30000" dirty="0"/>
              <a:t>rd</a:t>
            </a:r>
            <a:r>
              <a:rPr lang="en-US" sz="3200" b="1" dirty="0"/>
              <a:t>) 502.)</a:t>
            </a:r>
            <a:endParaRPr lang="en-CA" sz="3200" b="1" dirty="0"/>
          </a:p>
          <a:p>
            <a:endParaRPr lang="en-CA" dirty="0"/>
          </a:p>
        </p:txBody>
      </p:sp>
      <p:sp>
        <p:nvSpPr>
          <p:cNvPr id="4" name="Slide Number Placeholder 3"/>
          <p:cNvSpPr>
            <a:spLocks noGrp="1"/>
          </p:cNvSpPr>
          <p:nvPr>
            <p:ph type="sldNum" sz="quarter" idx="12"/>
          </p:nvPr>
        </p:nvSpPr>
        <p:spPr/>
        <p:txBody>
          <a:bodyPr/>
          <a:lstStyle/>
          <a:p>
            <a:fld id="{69A0BA54-8ECD-4177-865E-9E3612A3BCF6}" type="slidenum">
              <a:rPr lang="en-CA" smtClean="0"/>
              <a:t>52</a:t>
            </a:fld>
            <a:endParaRPr lang="en-CA"/>
          </a:p>
        </p:txBody>
      </p:sp>
    </p:spTree>
    <p:extLst>
      <p:ext uri="{BB962C8B-B14F-4D97-AF65-F5344CB8AC3E}">
        <p14:creationId xmlns:p14="http://schemas.microsoft.com/office/powerpoint/2010/main" val="39134881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latin typeface="+mn-lt"/>
              </a:rPr>
              <a:t>The Trouble with Writing</a:t>
            </a:r>
            <a:endParaRPr lang="en-CA" sz="5400" b="1" dirty="0">
              <a:latin typeface="+mn-lt"/>
            </a:endParaRPr>
          </a:p>
        </p:txBody>
      </p:sp>
      <p:sp>
        <p:nvSpPr>
          <p:cNvPr id="3" name="Content Placeholder 2"/>
          <p:cNvSpPr>
            <a:spLocks noGrp="1"/>
          </p:cNvSpPr>
          <p:nvPr>
            <p:ph idx="1"/>
          </p:nvPr>
        </p:nvSpPr>
        <p:spPr/>
        <p:txBody>
          <a:bodyPr>
            <a:normAutofit/>
          </a:bodyPr>
          <a:lstStyle/>
          <a:p>
            <a:pPr lvl="0"/>
            <a:r>
              <a:rPr lang="en-CA" sz="4000" b="1" dirty="0"/>
              <a:t>Easy reading is damn hard writing</a:t>
            </a:r>
            <a:r>
              <a:rPr lang="en-CA" sz="4000" dirty="0"/>
              <a:t>. </a:t>
            </a:r>
          </a:p>
          <a:p>
            <a:pPr lvl="1"/>
            <a:r>
              <a:rPr lang="en-CA" sz="4000" dirty="0"/>
              <a:t>Nathaniel Hawthorne</a:t>
            </a:r>
          </a:p>
          <a:p>
            <a:pPr lvl="0"/>
            <a:r>
              <a:rPr lang="en-CA" sz="4000" b="1" dirty="0"/>
              <a:t>What is written without effort is in general read without pleasure.</a:t>
            </a:r>
          </a:p>
          <a:p>
            <a:pPr lvl="1"/>
            <a:r>
              <a:rPr lang="en-CA" sz="4000" dirty="0"/>
              <a:t>Samuel Johnson</a:t>
            </a:r>
          </a:p>
        </p:txBody>
      </p:sp>
      <p:sp>
        <p:nvSpPr>
          <p:cNvPr id="4" name="Slide Number Placeholder 3"/>
          <p:cNvSpPr>
            <a:spLocks noGrp="1"/>
          </p:cNvSpPr>
          <p:nvPr>
            <p:ph type="sldNum" sz="quarter" idx="12"/>
          </p:nvPr>
        </p:nvSpPr>
        <p:spPr/>
        <p:txBody>
          <a:bodyPr/>
          <a:lstStyle/>
          <a:p>
            <a:fld id="{69A0BA54-8ECD-4177-865E-9E3612A3BCF6}" type="slidenum">
              <a:rPr lang="en-CA" smtClean="0"/>
              <a:t>53</a:t>
            </a:fld>
            <a:endParaRPr lang="en-CA"/>
          </a:p>
        </p:txBody>
      </p:sp>
    </p:spTree>
    <p:extLst>
      <p:ext uri="{BB962C8B-B14F-4D97-AF65-F5344CB8AC3E}">
        <p14:creationId xmlns:p14="http://schemas.microsoft.com/office/powerpoint/2010/main" val="149199843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CA" b="1" dirty="0" smtClean="0">
                <a:latin typeface="+mn-lt"/>
              </a:rPr>
              <a:t>7. Some Dos </a:t>
            </a:r>
            <a:r>
              <a:rPr lang="en-CA" b="1" dirty="0">
                <a:latin typeface="+mn-lt"/>
              </a:rPr>
              <a:t>and Don’ts</a:t>
            </a:r>
            <a:endParaRPr lang="en-CA" dirty="0">
              <a:latin typeface="+mn-lt"/>
            </a:endParaRPr>
          </a:p>
        </p:txBody>
      </p:sp>
      <p:sp>
        <p:nvSpPr>
          <p:cNvPr id="3" name="Content Placeholder 2"/>
          <p:cNvSpPr>
            <a:spLocks noGrp="1"/>
          </p:cNvSpPr>
          <p:nvPr>
            <p:ph idx="1"/>
          </p:nvPr>
        </p:nvSpPr>
        <p:spPr/>
        <p:txBody>
          <a:bodyPr>
            <a:noAutofit/>
          </a:bodyPr>
          <a:lstStyle/>
          <a:p>
            <a:r>
              <a:rPr lang="en-CA" sz="3200" b="1" dirty="0"/>
              <a:t>Do start writing immediately after hearing </a:t>
            </a:r>
            <a:r>
              <a:rPr lang="en-CA" sz="3200" b="1" dirty="0" smtClean="0"/>
              <a:t>arguments</a:t>
            </a:r>
          </a:p>
          <a:p>
            <a:r>
              <a:rPr lang="en-CA" sz="3200" b="1" dirty="0"/>
              <a:t>Do the basic things that reasons must </a:t>
            </a:r>
            <a:r>
              <a:rPr lang="en-CA" sz="3200" b="1" dirty="0" smtClean="0"/>
              <a:t>do</a:t>
            </a:r>
          </a:p>
          <a:p>
            <a:pPr lvl="0"/>
            <a:r>
              <a:rPr lang="en-CA" sz="3200" dirty="0"/>
              <a:t>Find the facts</a:t>
            </a:r>
          </a:p>
          <a:p>
            <a:pPr lvl="0"/>
            <a:r>
              <a:rPr lang="en-CA" sz="3200" dirty="0"/>
              <a:t>Identify the key issues</a:t>
            </a:r>
          </a:p>
          <a:p>
            <a:pPr lvl="0"/>
            <a:r>
              <a:rPr lang="en-CA" sz="3200" dirty="0"/>
              <a:t>Assess credibility and reliability</a:t>
            </a:r>
          </a:p>
          <a:p>
            <a:pPr lvl="0"/>
            <a:r>
              <a:rPr lang="en-CA" sz="3200" dirty="0"/>
              <a:t>Set out your chain of reasoning clearly</a:t>
            </a:r>
          </a:p>
          <a:p>
            <a:pPr lvl="0"/>
            <a:r>
              <a:rPr lang="en-CA" sz="3200" dirty="0"/>
              <a:t>Make the decision</a:t>
            </a:r>
          </a:p>
          <a:p>
            <a:r>
              <a:rPr lang="en-CA" sz="3200" b="1" dirty="0"/>
              <a:t>Do use plain language</a:t>
            </a:r>
            <a:endParaRPr lang="en-CA" sz="3200" dirty="0"/>
          </a:p>
        </p:txBody>
      </p:sp>
      <p:sp>
        <p:nvSpPr>
          <p:cNvPr id="4" name="Slide Number Placeholder 3"/>
          <p:cNvSpPr>
            <a:spLocks noGrp="1"/>
          </p:cNvSpPr>
          <p:nvPr>
            <p:ph type="sldNum" sz="quarter" idx="12"/>
          </p:nvPr>
        </p:nvSpPr>
        <p:spPr/>
        <p:txBody>
          <a:bodyPr/>
          <a:lstStyle/>
          <a:p>
            <a:fld id="{69A0BA54-8ECD-4177-865E-9E3612A3BCF6}" type="slidenum">
              <a:rPr lang="en-CA" smtClean="0"/>
              <a:t>54</a:t>
            </a:fld>
            <a:endParaRPr lang="en-CA"/>
          </a:p>
        </p:txBody>
      </p:sp>
    </p:spTree>
    <p:extLst>
      <p:ext uri="{BB962C8B-B14F-4D97-AF65-F5344CB8AC3E}">
        <p14:creationId xmlns:p14="http://schemas.microsoft.com/office/powerpoint/2010/main" val="499756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5400" b="1" dirty="0" smtClean="0">
                <a:latin typeface="+mn-lt"/>
              </a:rPr>
              <a:t>Some Dos and Don’ts</a:t>
            </a:r>
            <a:endParaRPr lang="en-CA" sz="5400" dirty="0">
              <a:latin typeface="+mn-lt"/>
            </a:endParaRPr>
          </a:p>
        </p:txBody>
      </p:sp>
      <p:sp>
        <p:nvSpPr>
          <p:cNvPr id="3" name="Content Placeholder 2"/>
          <p:cNvSpPr>
            <a:spLocks noGrp="1"/>
          </p:cNvSpPr>
          <p:nvPr>
            <p:ph idx="1"/>
          </p:nvPr>
        </p:nvSpPr>
        <p:spPr/>
        <p:txBody>
          <a:bodyPr>
            <a:normAutofit lnSpcReduction="10000"/>
          </a:bodyPr>
          <a:lstStyle/>
          <a:p>
            <a:r>
              <a:rPr lang="en-CA" sz="3200" b="1" dirty="0"/>
              <a:t>Do use headings, if you have to write something up of any </a:t>
            </a:r>
            <a:r>
              <a:rPr lang="en-CA" sz="3200" b="1" dirty="0" smtClean="0"/>
              <a:t>length</a:t>
            </a:r>
          </a:p>
          <a:p>
            <a:r>
              <a:rPr lang="en-CA" sz="3200" b="1" dirty="0"/>
              <a:t>Don’t use lengthy quotes from legislation, case law or other documents in the </a:t>
            </a:r>
            <a:r>
              <a:rPr lang="en-CA" sz="3200" b="1" dirty="0" smtClean="0"/>
              <a:t>reasons</a:t>
            </a:r>
          </a:p>
          <a:p>
            <a:r>
              <a:rPr lang="en-CA" sz="3200" b="1" dirty="0"/>
              <a:t>Don’t use “boilerplate reasons” or “generic one size fits all” </a:t>
            </a:r>
            <a:r>
              <a:rPr lang="en-CA" sz="3200" b="1" dirty="0" smtClean="0"/>
              <a:t>reasons</a:t>
            </a:r>
          </a:p>
          <a:p>
            <a:r>
              <a:rPr lang="en-US" sz="3200" b="1" dirty="0" smtClean="0"/>
              <a:t>Do edit ruthlessly</a:t>
            </a:r>
            <a:endParaRPr lang="en-CA" sz="3200" b="1" dirty="0" smtClean="0"/>
          </a:p>
          <a:p>
            <a:r>
              <a:rPr lang="en-CA" sz="3200" b="1" dirty="0"/>
              <a:t>Do consider another set of eyes in really difficult situations, if time and circumstances permit</a:t>
            </a:r>
            <a:endParaRPr lang="en-CA" sz="3200" dirty="0"/>
          </a:p>
        </p:txBody>
      </p:sp>
      <p:sp>
        <p:nvSpPr>
          <p:cNvPr id="4" name="Slide Number Placeholder 3"/>
          <p:cNvSpPr>
            <a:spLocks noGrp="1"/>
          </p:cNvSpPr>
          <p:nvPr>
            <p:ph type="sldNum" sz="quarter" idx="12"/>
          </p:nvPr>
        </p:nvSpPr>
        <p:spPr/>
        <p:txBody>
          <a:bodyPr/>
          <a:lstStyle/>
          <a:p>
            <a:fld id="{69A0BA54-8ECD-4177-865E-9E3612A3BCF6}" type="slidenum">
              <a:rPr lang="en-CA" smtClean="0"/>
              <a:t>55</a:t>
            </a:fld>
            <a:endParaRPr lang="en-CA"/>
          </a:p>
        </p:txBody>
      </p:sp>
    </p:spTree>
    <p:extLst>
      <p:ext uri="{BB962C8B-B14F-4D97-AF65-F5344CB8AC3E}">
        <p14:creationId xmlns:p14="http://schemas.microsoft.com/office/powerpoint/2010/main" val="377386510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Fin</a:t>
            </a:r>
            <a:endParaRPr lang="en-CA" b="1" dirty="0">
              <a:latin typeface="+mn-lt"/>
            </a:endParaRPr>
          </a:p>
        </p:txBody>
      </p:sp>
      <p:sp>
        <p:nvSpPr>
          <p:cNvPr id="3" name="Content Placeholder 2"/>
          <p:cNvSpPr>
            <a:spLocks noGrp="1"/>
          </p:cNvSpPr>
          <p:nvPr>
            <p:ph idx="1"/>
          </p:nvPr>
        </p:nvSpPr>
        <p:spPr/>
        <p:txBody>
          <a:bodyPr>
            <a:normAutofit/>
          </a:bodyPr>
          <a:lstStyle/>
          <a:p>
            <a:r>
              <a:rPr lang="en-CA" sz="3600" b="1" dirty="0" smtClean="0"/>
              <a:t>The </a:t>
            </a:r>
            <a:r>
              <a:rPr lang="en-CA" sz="3600" b="1" dirty="0"/>
              <a:t>deceptively simple formula for good decisions and for reasons: </a:t>
            </a:r>
            <a:endParaRPr lang="en-CA" sz="3600" b="1" dirty="0" smtClean="0"/>
          </a:p>
          <a:p>
            <a:r>
              <a:rPr lang="en-CA" sz="3600" b="1" dirty="0" smtClean="0"/>
              <a:t>Do </a:t>
            </a:r>
            <a:r>
              <a:rPr lang="en-CA" sz="3600" b="1" dirty="0"/>
              <a:t>the right thing, </a:t>
            </a:r>
            <a:endParaRPr lang="en-CA" sz="3600" b="1" dirty="0" smtClean="0"/>
          </a:p>
          <a:p>
            <a:r>
              <a:rPr lang="en-CA" sz="3600" b="1" dirty="0" smtClean="0"/>
              <a:t>for </a:t>
            </a:r>
            <a:r>
              <a:rPr lang="en-CA" sz="3600" b="1" dirty="0"/>
              <a:t>the right reason, </a:t>
            </a:r>
            <a:endParaRPr lang="en-CA" sz="3600" b="1" dirty="0" smtClean="0"/>
          </a:p>
          <a:p>
            <a:r>
              <a:rPr lang="en-CA" sz="3600" b="1" dirty="0" smtClean="0"/>
              <a:t>in </a:t>
            </a:r>
            <a:r>
              <a:rPr lang="en-CA" sz="3600" b="1" dirty="0"/>
              <a:t>the right way, </a:t>
            </a:r>
            <a:endParaRPr lang="en-CA" sz="3600" b="1" dirty="0" smtClean="0"/>
          </a:p>
          <a:p>
            <a:r>
              <a:rPr lang="en-CA" sz="3600" b="1" dirty="0" smtClean="0"/>
              <a:t>at </a:t>
            </a:r>
            <a:r>
              <a:rPr lang="en-CA" sz="3600" b="1" dirty="0"/>
              <a:t>the right time, </a:t>
            </a:r>
            <a:endParaRPr lang="en-CA" sz="3600" b="1" dirty="0" smtClean="0"/>
          </a:p>
          <a:p>
            <a:r>
              <a:rPr lang="en-CA" sz="3600" b="1" dirty="0" smtClean="0"/>
              <a:t>in </a:t>
            </a:r>
            <a:r>
              <a:rPr lang="en-CA" sz="3600" b="1" dirty="0"/>
              <a:t>the right words.</a:t>
            </a:r>
          </a:p>
        </p:txBody>
      </p:sp>
      <p:sp>
        <p:nvSpPr>
          <p:cNvPr id="4" name="Slide Number Placeholder 3"/>
          <p:cNvSpPr>
            <a:spLocks noGrp="1"/>
          </p:cNvSpPr>
          <p:nvPr>
            <p:ph type="sldNum" sz="quarter" idx="12"/>
          </p:nvPr>
        </p:nvSpPr>
        <p:spPr/>
        <p:txBody>
          <a:bodyPr/>
          <a:lstStyle/>
          <a:p>
            <a:fld id="{69A0BA54-8ECD-4177-865E-9E3612A3BCF6}" type="slidenum">
              <a:rPr lang="en-CA" smtClean="0"/>
              <a:t>56</a:t>
            </a:fld>
            <a:endParaRPr lang="en-CA"/>
          </a:p>
        </p:txBody>
      </p:sp>
    </p:spTree>
    <p:extLst>
      <p:ext uri="{BB962C8B-B14F-4D97-AF65-F5344CB8AC3E}">
        <p14:creationId xmlns:p14="http://schemas.microsoft.com/office/powerpoint/2010/main" val="721387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5400" b="1" dirty="0">
                <a:latin typeface="+mn-lt"/>
              </a:rPr>
              <a:t>Intelligibility</a:t>
            </a:r>
            <a:endParaRPr lang="en-CA" sz="5400" dirty="0">
              <a:latin typeface="+mn-lt"/>
            </a:endParaRPr>
          </a:p>
        </p:txBody>
      </p:sp>
      <p:sp>
        <p:nvSpPr>
          <p:cNvPr id="3" name="Content Placeholder 2"/>
          <p:cNvSpPr>
            <a:spLocks noGrp="1"/>
          </p:cNvSpPr>
          <p:nvPr>
            <p:ph idx="1"/>
          </p:nvPr>
        </p:nvSpPr>
        <p:spPr/>
        <p:txBody>
          <a:bodyPr/>
          <a:lstStyle/>
          <a:p>
            <a:r>
              <a:rPr lang="en-CA" i="1" dirty="0"/>
              <a:t>R.E.M</a:t>
            </a:r>
            <a:r>
              <a:rPr lang="en-CA" dirty="0" smtClean="0"/>
              <a:t>.</a:t>
            </a:r>
          </a:p>
          <a:p>
            <a:r>
              <a:rPr lang="en-CA" sz="3200" b="1" dirty="0"/>
              <a:t>The basis …must be "intelligible", or capable of being made out. In other words, a logical connection between the verdict and the basis for the verdict must be apparent. </a:t>
            </a:r>
            <a:r>
              <a:rPr lang="en-CA" sz="3200" b="1" dirty="0" smtClean="0"/>
              <a:t> </a:t>
            </a:r>
            <a:endParaRPr lang="en-CA" sz="3200" b="1" dirty="0"/>
          </a:p>
          <a:p>
            <a:r>
              <a:rPr lang="en-CA" sz="3200" b="1" dirty="0"/>
              <a:t>In determining whether the logical connection between the verdict and the basis for the verdict is established, one looks to the evidence, the submissions of counsel and the history of the trial to determine the "live" issues as they emerged during the trial.</a:t>
            </a:r>
          </a:p>
          <a:p>
            <a:endParaRPr lang="en-CA" dirty="0"/>
          </a:p>
        </p:txBody>
      </p:sp>
      <p:sp>
        <p:nvSpPr>
          <p:cNvPr id="4" name="Slide Number Placeholder 3"/>
          <p:cNvSpPr>
            <a:spLocks noGrp="1"/>
          </p:cNvSpPr>
          <p:nvPr>
            <p:ph type="sldNum" sz="quarter" idx="12"/>
          </p:nvPr>
        </p:nvSpPr>
        <p:spPr/>
        <p:txBody>
          <a:bodyPr/>
          <a:lstStyle/>
          <a:p>
            <a:fld id="{69A0BA54-8ECD-4177-865E-9E3612A3BCF6}" type="slidenum">
              <a:rPr lang="en-CA" smtClean="0"/>
              <a:t>6</a:t>
            </a:fld>
            <a:endParaRPr lang="en-CA"/>
          </a:p>
        </p:txBody>
      </p:sp>
    </p:spTree>
    <p:extLst>
      <p:ext uri="{BB962C8B-B14F-4D97-AF65-F5344CB8AC3E}">
        <p14:creationId xmlns:p14="http://schemas.microsoft.com/office/powerpoint/2010/main" val="2528088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 </a:t>
            </a:r>
            <a:br>
              <a:rPr lang="en-CA" dirty="0"/>
            </a:br>
            <a:r>
              <a:rPr lang="en-CA" sz="6000" b="1" dirty="0">
                <a:latin typeface="+mn-lt"/>
              </a:rPr>
              <a:t>Adequacy</a:t>
            </a:r>
            <a:r>
              <a:rPr lang="en-CA" sz="6000" dirty="0"/>
              <a:t/>
            </a:r>
            <a:br>
              <a:rPr lang="en-CA" sz="6000" dirty="0"/>
            </a:br>
            <a:endParaRPr lang="en-CA" sz="6000" dirty="0"/>
          </a:p>
        </p:txBody>
      </p:sp>
      <p:sp>
        <p:nvSpPr>
          <p:cNvPr id="3" name="Content Placeholder 2"/>
          <p:cNvSpPr>
            <a:spLocks noGrp="1"/>
          </p:cNvSpPr>
          <p:nvPr>
            <p:ph idx="1"/>
          </p:nvPr>
        </p:nvSpPr>
        <p:spPr/>
        <p:txBody>
          <a:bodyPr>
            <a:normAutofit/>
          </a:bodyPr>
          <a:lstStyle/>
          <a:p>
            <a:r>
              <a:rPr lang="en-CA" sz="3200" b="1" dirty="0"/>
              <a:t>"Adequacy" is to be assessed in light of the functions performed by reasons: enhancing the quality of decisions, assuring the parties that their submissions have been considered, enabling the decision to be subject to a meaningful judicial review, and providing future guidance to </a:t>
            </a:r>
            <a:r>
              <a:rPr lang="en-CA" sz="3200" b="1" dirty="0" err="1"/>
              <a:t>regulat</a:t>
            </a:r>
            <a:r>
              <a:rPr lang="en-CA" sz="3200" b="1" dirty="0"/>
              <a:t>[</a:t>
            </a:r>
            <a:r>
              <a:rPr lang="en-CA" sz="3200" b="1" dirty="0" err="1"/>
              <a:t>ors</a:t>
            </a:r>
            <a:r>
              <a:rPr lang="en-CA" sz="3200" b="1" dirty="0"/>
              <a:t>]… Equally important, the adequacy of the reasons must be assessed in context, including the agency's record, the issues to which the reasons relate, and the scope of the agency's expertise.</a:t>
            </a:r>
          </a:p>
        </p:txBody>
      </p:sp>
      <p:sp>
        <p:nvSpPr>
          <p:cNvPr id="4" name="Slide Number Placeholder 3"/>
          <p:cNvSpPr>
            <a:spLocks noGrp="1"/>
          </p:cNvSpPr>
          <p:nvPr>
            <p:ph type="sldNum" sz="quarter" idx="12"/>
          </p:nvPr>
        </p:nvSpPr>
        <p:spPr/>
        <p:txBody>
          <a:bodyPr/>
          <a:lstStyle/>
          <a:p>
            <a:fld id="{69A0BA54-8ECD-4177-865E-9E3612A3BCF6}" type="slidenum">
              <a:rPr lang="en-CA" smtClean="0"/>
              <a:t>7</a:t>
            </a:fld>
            <a:endParaRPr lang="en-CA"/>
          </a:p>
        </p:txBody>
      </p:sp>
    </p:spTree>
    <p:extLst>
      <p:ext uri="{BB962C8B-B14F-4D97-AF65-F5344CB8AC3E}">
        <p14:creationId xmlns:p14="http://schemas.microsoft.com/office/powerpoint/2010/main" val="1934669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3561"/>
            <a:ext cx="10515600" cy="1325563"/>
          </a:xfrm>
        </p:spPr>
        <p:txBody>
          <a:bodyPr>
            <a:noAutofit/>
          </a:bodyPr>
          <a:lstStyle/>
          <a:p>
            <a:r>
              <a:rPr lang="en-CA" sz="4800" b="1" dirty="0">
                <a:latin typeface="+mn-lt"/>
              </a:rPr>
              <a:t>Transparency</a:t>
            </a:r>
            <a:r>
              <a:rPr lang="en-CA" sz="4800" dirty="0">
                <a:latin typeface="+mn-lt"/>
              </a:rPr>
              <a:t/>
            </a:r>
            <a:br>
              <a:rPr lang="en-CA" sz="4800" dirty="0">
                <a:latin typeface="+mn-lt"/>
              </a:rPr>
            </a:br>
            <a:endParaRPr lang="en-CA" sz="4800" dirty="0">
              <a:latin typeface="+mn-lt"/>
            </a:endParaRPr>
          </a:p>
        </p:txBody>
      </p:sp>
      <p:sp>
        <p:nvSpPr>
          <p:cNvPr id="3" name="Content Placeholder 2"/>
          <p:cNvSpPr>
            <a:spLocks noGrp="1"/>
          </p:cNvSpPr>
          <p:nvPr>
            <p:ph idx="1"/>
          </p:nvPr>
        </p:nvSpPr>
        <p:spPr/>
        <p:txBody>
          <a:bodyPr/>
          <a:lstStyle/>
          <a:p>
            <a:r>
              <a:rPr lang="en-CA" i="1" dirty="0" smtClean="0"/>
              <a:t>Baker</a:t>
            </a:r>
          </a:p>
          <a:p>
            <a:r>
              <a:rPr lang="en-CA" b="1" dirty="0"/>
              <a:t>Reasons… foster better decision making by ensuring that issues and reasoning are well articulated and, therefore, more carefully thought out.  The process of writing reasons for decision by itself may be a guarantee of a better decision.  Reasons also allow parties to see that the applicable issues have been carefully considered, and are invaluable if a decision is to be appealed, questioned, or considered on judicial review: …those affected may be more likely to feel they were treated fairly and appropriately if reasons are given</a:t>
            </a:r>
          </a:p>
        </p:txBody>
      </p:sp>
      <p:sp>
        <p:nvSpPr>
          <p:cNvPr id="4" name="Slide Number Placeholder 3"/>
          <p:cNvSpPr>
            <a:spLocks noGrp="1"/>
          </p:cNvSpPr>
          <p:nvPr>
            <p:ph type="sldNum" sz="quarter" idx="12"/>
          </p:nvPr>
        </p:nvSpPr>
        <p:spPr/>
        <p:txBody>
          <a:bodyPr/>
          <a:lstStyle/>
          <a:p>
            <a:fld id="{69A0BA54-8ECD-4177-865E-9E3612A3BCF6}" type="slidenum">
              <a:rPr lang="en-CA" smtClean="0"/>
              <a:t>8</a:t>
            </a:fld>
            <a:endParaRPr lang="en-CA"/>
          </a:p>
        </p:txBody>
      </p:sp>
    </p:spTree>
    <p:extLst>
      <p:ext uri="{BB962C8B-B14F-4D97-AF65-F5344CB8AC3E}">
        <p14:creationId xmlns:p14="http://schemas.microsoft.com/office/powerpoint/2010/main" val="1897079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a:bodyPr>
          <a:lstStyle/>
          <a:p>
            <a:r>
              <a:rPr lang="en-CA" sz="5400" dirty="0" smtClean="0">
                <a:solidFill>
                  <a:srgbClr val="FF0000"/>
                </a:solidFill>
                <a:latin typeface="+mn-lt"/>
              </a:rPr>
              <a:t>Why do we write reasons?</a:t>
            </a:r>
          </a:p>
        </p:txBody>
      </p:sp>
      <p:sp>
        <p:nvSpPr>
          <p:cNvPr id="7171" name="Content Placeholder 2"/>
          <p:cNvSpPr>
            <a:spLocks noGrp="1"/>
          </p:cNvSpPr>
          <p:nvPr>
            <p:ph idx="1"/>
          </p:nvPr>
        </p:nvSpPr>
        <p:spPr/>
        <p:txBody>
          <a:bodyPr>
            <a:normAutofit/>
          </a:bodyPr>
          <a:lstStyle/>
          <a:p>
            <a:r>
              <a:rPr lang="en-CA" sz="3200" b="1" dirty="0" smtClean="0"/>
              <a:t>Tell the parties affected by the decision why the decision was made</a:t>
            </a:r>
          </a:p>
          <a:p>
            <a:r>
              <a:rPr lang="en-CA" sz="3200" b="1" dirty="0" smtClean="0"/>
              <a:t>Show that the evidence and arguments were considered</a:t>
            </a:r>
          </a:p>
          <a:p>
            <a:r>
              <a:rPr lang="en-CA" sz="3200" b="1" dirty="0" smtClean="0"/>
              <a:t>Provide public accountability: justice is not only done, but is seen to be done</a:t>
            </a:r>
          </a:p>
          <a:p>
            <a:r>
              <a:rPr lang="en-CA" sz="3200" b="1" dirty="0" smtClean="0"/>
              <a:t>Permit effective appellate review</a:t>
            </a:r>
          </a:p>
          <a:p>
            <a:r>
              <a:rPr lang="en-US" sz="3200" b="1" dirty="0" smtClean="0"/>
              <a:t>To discipline our reasoning</a:t>
            </a:r>
            <a:endParaRPr lang="en-CA" sz="3200" b="1" dirty="0" smtClean="0"/>
          </a:p>
          <a:p>
            <a:r>
              <a:rPr lang="en-CA" sz="3200" b="1" dirty="0" smtClean="0"/>
              <a:t>“Sometimes it just won’t write”</a:t>
            </a:r>
          </a:p>
        </p:txBody>
      </p:sp>
      <p:sp>
        <p:nvSpPr>
          <p:cNvPr id="2" name="Slide Number Placeholder 1"/>
          <p:cNvSpPr>
            <a:spLocks noGrp="1"/>
          </p:cNvSpPr>
          <p:nvPr>
            <p:ph type="sldNum" sz="quarter" idx="12"/>
          </p:nvPr>
        </p:nvSpPr>
        <p:spPr/>
        <p:txBody>
          <a:bodyPr/>
          <a:lstStyle/>
          <a:p>
            <a:fld id="{01B9EFE8-7DF7-4A43-B903-6FAB8AF3F345}" type="slidenum">
              <a:rPr lang="en-CA" smtClean="0"/>
              <a:t>9</a:t>
            </a:fld>
            <a:endParaRPr lang="en-CA"/>
          </a:p>
        </p:txBody>
      </p:sp>
    </p:spTree>
    <p:extLst>
      <p:ext uri="{BB962C8B-B14F-4D97-AF65-F5344CB8AC3E}">
        <p14:creationId xmlns:p14="http://schemas.microsoft.com/office/powerpoint/2010/main" val="38854918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1437</TotalTime>
  <Words>2764</Words>
  <Application>Microsoft Office PowerPoint</Application>
  <PresentationFormat>Widescreen</PresentationFormat>
  <Paragraphs>340</Paragraphs>
  <Slides>56</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56</vt:i4>
      </vt:variant>
    </vt:vector>
  </HeadingPairs>
  <TitlesOfParts>
    <vt:vector size="65" baseType="lpstr">
      <vt:lpstr>MS PGothic</vt:lpstr>
      <vt:lpstr>MS PGothic</vt:lpstr>
      <vt:lpstr>Arial</vt:lpstr>
      <vt:lpstr>Calibri</vt:lpstr>
      <vt:lpstr>Calibri Light</vt:lpstr>
      <vt:lpstr>Tahoma</vt:lpstr>
      <vt:lpstr>Times New Roman</vt:lpstr>
      <vt:lpstr>Wingdings</vt:lpstr>
      <vt:lpstr>Office Theme</vt:lpstr>
      <vt:lpstr>    Perspectives and Reflections on Decision Writing- What is it We Do? </vt:lpstr>
      <vt:lpstr>A Deceptively Simple Formula</vt:lpstr>
      <vt:lpstr>Two Observations and Two Perspectives</vt:lpstr>
      <vt:lpstr>1.Why are reasons necessary?</vt:lpstr>
      <vt:lpstr>Accountability</vt:lpstr>
      <vt:lpstr>Intelligibility</vt:lpstr>
      <vt:lpstr>  Adequacy </vt:lpstr>
      <vt:lpstr>Transparency </vt:lpstr>
      <vt:lpstr>Why do we write reasons?</vt:lpstr>
      <vt:lpstr>Chief Justice McLachlin</vt:lpstr>
      <vt:lpstr>2. The standard of review</vt:lpstr>
      <vt:lpstr>Dunsmuir on Reasonableness</vt:lpstr>
      <vt:lpstr>3. The Essential Content of Reasons for Decision </vt:lpstr>
      <vt:lpstr>Nicholson v. Halliday</vt:lpstr>
      <vt:lpstr>Clifford v. OMERS</vt:lpstr>
      <vt:lpstr>Oral decisions</vt:lpstr>
      <vt:lpstr>4. The Format of Reasons for Decision</vt:lpstr>
      <vt:lpstr>Old Format</vt:lpstr>
      <vt:lpstr>Issue Driven Template</vt:lpstr>
      <vt:lpstr>Issue Driven Template</vt:lpstr>
      <vt:lpstr>(1) Introduction or overview </vt:lpstr>
      <vt:lpstr>The definition of  “deep issue”</vt:lpstr>
      <vt:lpstr>A Bad Example </vt:lpstr>
      <vt:lpstr>A Good Example </vt:lpstr>
      <vt:lpstr>(2) The factual context </vt:lpstr>
      <vt:lpstr>(3) The issues</vt:lpstr>
      <vt:lpstr>(4) Discussion or analysis </vt:lpstr>
      <vt:lpstr>PowerPoint Presentation</vt:lpstr>
      <vt:lpstr>An example: a human rights complaint</vt:lpstr>
      <vt:lpstr>The Deep Issues</vt:lpstr>
      <vt:lpstr>The issue-driven template</vt:lpstr>
      <vt:lpstr>The issue-driven template</vt:lpstr>
      <vt:lpstr>The issue-driven template</vt:lpstr>
      <vt:lpstr>The issue-driven template</vt:lpstr>
      <vt:lpstr>The issue-driven template</vt:lpstr>
      <vt:lpstr>Context first; point last</vt:lpstr>
      <vt:lpstr>Context first; point first</vt:lpstr>
      <vt:lpstr>What are the advantages of an issue- driven structure?</vt:lpstr>
      <vt:lpstr>Three questions</vt:lpstr>
      <vt:lpstr>5. Setting out the Evidence of Witnesses</vt:lpstr>
      <vt:lpstr>The witness by witness approach </vt:lpstr>
      <vt:lpstr>The chronological approach </vt:lpstr>
      <vt:lpstr>The issue-driven approach</vt:lpstr>
      <vt:lpstr>6. Sufficiency of Reasons</vt:lpstr>
      <vt:lpstr>(1) Conclusory credibility findings Example: Law Society v Neinstein </vt:lpstr>
      <vt:lpstr>Law Society v Neinstein</vt:lpstr>
      <vt:lpstr>(2) Citing a statutory provision followed by your conclusion Wall v OIPRD, 2014 ONCA 884</vt:lpstr>
      <vt:lpstr>(3) Saying you have considered the relevant criteria without showing you have </vt:lpstr>
      <vt:lpstr>(4) Failing to analyze the evidence or explain findings CAB v. Society of Composers…</vt:lpstr>
      <vt:lpstr>Gray v. Ontario (Disability Support Program, Director) </vt:lpstr>
      <vt:lpstr>Boyle v. New Brunswick (Workplace Health, Safety and Compensation Commission) (N.B.C.A.)</vt:lpstr>
      <vt:lpstr>(5) Disregarding material evidence or failing to deal with important inconsistencies </vt:lpstr>
      <vt:lpstr>The Trouble with Writing</vt:lpstr>
      <vt:lpstr>7. Some Dos and Don’ts</vt:lpstr>
      <vt:lpstr>Some Dos and Don’ts</vt:lpstr>
      <vt:lpstr>Fin</vt:lpstr>
    </vt:vector>
  </TitlesOfParts>
  <Company>Government of Ontario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Perspectives and Reflections on Decision Writing- What is it We Do?</dc:title>
  <dc:creator>Lauwers, Peter (OCA)</dc:creator>
  <cp:lastModifiedBy>Daphne Simon</cp:lastModifiedBy>
  <cp:revision>29</cp:revision>
  <cp:lastPrinted>2016-10-31T23:47:16Z</cp:lastPrinted>
  <dcterms:created xsi:type="dcterms:W3CDTF">2016-10-31T18:19:37Z</dcterms:created>
  <dcterms:modified xsi:type="dcterms:W3CDTF">2016-11-02T17:01:39Z</dcterms:modified>
</cp:coreProperties>
</file>