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handoutMasterIdLst>
    <p:handoutMasterId r:id="rId18"/>
  </p:handoutMasterIdLst>
  <p:sldIdLst>
    <p:sldId id="262" r:id="rId2"/>
    <p:sldId id="263" r:id="rId3"/>
    <p:sldId id="268" r:id="rId4"/>
    <p:sldId id="264" r:id="rId5"/>
    <p:sldId id="265" r:id="rId6"/>
    <p:sldId id="266" r:id="rId7"/>
    <p:sldId id="267" r:id="rId8"/>
    <p:sldId id="269" r:id="rId9"/>
    <p:sldId id="270" r:id="rId10"/>
    <p:sldId id="271" r:id="rId11"/>
    <p:sldId id="272" r:id="rId12"/>
    <p:sldId id="273" r:id="rId13"/>
    <p:sldId id="274" r:id="rId14"/>
    <p:sldId id="275" r:id="rId15"/>
    <p:sldId id="276"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D" initials="ND" lastIdx="1" clrIdx="0"/>
  <p:cmAuthor id="1" name="Scott Hutchison" initials="SCH"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9" autoAdjust="0"/>
    <p:restoredTop sz="86437" autoAdjust="0"/>
  </p:normalViewPr>
  <p:slideViewPr>
    <p:cSldViewPr>
      <p:cViewPr varScale="1">
        <p:scale>
          <a:sx n="48" d="100"/>
          <a:sy n="48" d="100"/>
        </p:scale>
        <p:origin x="-7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F635620-88A9-4A1E-8A4B-9A951B33DBD4}" type="datetimeFigureOut">
              <a:rPr lang="en-CA" smtClean="0"/>
              <a:pPr/>
              <a:t>02/11/2015</a:t>
            </a:fld>
            <a:endParaRPr lang="en-CA"/>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25FB4C6-6FD8-4A8E-9E60-0C881D5A7854}" type="slidenum">
              <a:rPr lang="en-CA" smtClean="0"/>
              <a:pPr/>
              <a:t>‹#›</a:t>
            </a:fld>
            <a:endParaRPr lang="en-CA"/>
          </a:p>
        </p:txBody>
      </p:sp>
    </p:spTree>
    <p:extLst>
      <p:ext uri="{BB962C8B-B14F-4D97-AF65-F5344CB8AC3E}">
        <p14:creationId xmlns:p14="http://schemas.microsoft.com/office/powerpoint/2010/main" val="2527666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DC75918-FD6A-4686-BD33-D0D04D134177}" type="datetimeFigureOut">
              <a:rPr lang="en-CA" smtClean="0"/>
              <a:pPr/>
              <a:t>02/11/2015</a:t>
            </a:fld>
            <a:endParaRPr lang="en-CA"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072F921-DF8F-47CE-9CBF-0302BCB3C9E2}" type="slidenum">
              <a:rPr lang="en-CA" smtClean="0"/>
              <a:pPr/>
              <a:t>‹#›</a:t>
            </a:fld>
            <a:endParaRPr lang="en-CA" dirty="0"/>
          </a:p>
        </p:txBody>
      </p:sp>
    </p:spTree>
    <p:extLst>
      <p:ext uri="{BB962C8B-B14F-4D97-AF65-F5344CB8AC3E}">
        <p14:creationId xmlns:p14="http://schemas.microsoft.com/office/powerpoint/2010/main" val="428008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70C4B75-CF47-4777-8CA3-A1F672F766EA}" type="slidenum">
              <a:rPr lang="en-CA" smtClean="0"/>
              <a:pPr/>
              <a:t>1</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87DD08-512B-4E23-A301-AFD93EEC1F09}" type="datetime1">
              <a:rPr lang="en-CA" smtClean="0"/>
              <a:pPr/>
              <a:t>02/11/2015</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094818E-41D7-4954-A704-B506014F49F9}" type="slidenum">
              <a:rPr lang="en-CA" smtClean="0"/>
              <a:pPr/>
              <a:t>‹#›</a:t>
            </a:fld>
            <a:endParaRPr lang="en-CA"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14" name="Picture 13" descr="stockwoods-K-300"/>
          <p:cNvPicPr/>
          <p:nvPr userDrawn="1"/>
        </p:nvPicPr>
        <p:blipFill>
          <a:blip r:embed="rId2" cstate="print"/>
          <a:srcRect/>
          <a:stretch>
            <a:fillRect/>
          </a:stretch>
        </p:blipFill>
        <p:spPr bwMode="auto">
          <a:xfrm>
            <a:off x="971600" y="6237312"/>
            <a:ext cx="1995805" cy="37719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10BAB-0244-4A5C-A0F2-AB84E17EB37B}" type="datetime1">
              <a:rPr lang="en-CA" smtClean="0"/>
              <a:pPr/>
              <a:t>02/11/2015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094818E-41D7-4954-A704-B506014F49F9}"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36CB1-8466-4074-9ED1-37ECBE78E753}" type="datetime1">
              <a:rPr lang="en-CA" smtClean="0"/>
              <a:pPr/>
              <a:t>02/11/2015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094818E-41D7-4954-A704-B506014F49F9}" type="slidenum">
              <a:rPr lang="en-CA" smtClean="0"/>
              <a:pPr/>
              <a:t>‹#›</a:t>
            </a:fld>
            <a:endParaRPr lang="en-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5E105F0-5406-462C-BF77-69FDD59A90AE}" type="datetime1">
              <a:rPr lang="en-CA" smtClean="0"/>
              <a:pPr/>
              <a:t>02/11/2015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094818E-41D7-4954-A704-B506014F49F9}"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094818E-41D7-4954-A704-B506014F49F9}" type="slidenum">
              <a:rPr lang="en-CA" smtClean="0"/>
              <a:pPr/>
              <a:t>‹#›</a:t>
            </a:fld>
            <a:endParaRPr lang="en-CA" dirty="0"/>
          </a:p>
        </p:txBody>
      </p:sp>
      <p:sp>
        <p:nvSpPr>
          <p:cNvPr id="8" name="Content Placeholder 7"/>
          <p:cNvSpPr>
            <a:spLocks noGrp="1"/>
          </p:cNvSpPr>
          <p:nvPr>
            <p:ph sz="quarter" idx="1"/>
          </p:nvPr>
        </p:nvSpPr>
        <p:spPr>
          <a:xfrm>
            <a:off x="914400" y="1447800"/>
            <a:ext cx="7772400" cy="4572000"/>
          </a:xfrm>
        </p:spPr>
        <p:txBody>
          <a:bodyPr vert="horz"/>
          <a:lstStyle>
            <a:lvl1pPr algn="just">
              <a:defRPr/>
            </a:lvl1pPr>
            <a:lvl2pPr algn="just">
              <a:defRPr/>
            </a:lvl2pPr>
            <a:lvl3pPr algn="just">
              <a:defRPr/>
            </a:lvl3pPr>
            <a:lvl4pPr algn="just">
              <a:defRPr/>
            </a:lvl4pPr>
            <a:lvl5pPr algn="jus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pic>
        <p:nvPicPr>
          <p:cNvPr id="7" name="Picture 6" descr="stockwoods-K-300"/>
          <p:cNvPicPr/>
          <p:nvPr userDrawn="1"/>
        </p:nvPicPr>
        <p:blipFill>
          <a:blip r:embed="rId2" cstate="print"/>
          <a:srcRect/>
          <a:stretch>
            <a:fillRect/>
          </a:stretch>
        </p:blipFill>
        <p:spPr bwMode="auto">
          <a:xfrm>
            <a:off x="971600" y="6237312"/>
            <a:ext cx="1995805" cy="37719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C65E57-E923-49BF-9F31-4603A6B2277F}" type="datetime1">
              <a:rPr lang="en-CA" smtClean="0"/>
              <a:pPr/>
              <a:t>02/11/2015</a:t>
            </a:fld>
            <a:endParaRPr lang="en-CA" dirty="0"/>
          </a:p>
        </p:txBody>
      </p:sp>
      <p:sp>
        <p:nvSpPr>
          <p:cNvPr id="5" name="Footer Placeholder 4"/>
          <p:cNvSpPr>
            <a:spLocks noGrp="1"/>
          </p:cNvSpPr>
          <p:nvPr>
            <p:ph type="ftr" sz="quarter" idx="11"/>
          </p:nvPr>
        </p:nvSpPr>
        <p:spPr>
          <a:xfrm>
            <a:off x="800100" y="6172200"/>
            <a:ext cx="4000500" cy="457200"/>
          </a:xfrm>
        </p:spPr>
        <p:txBody>
          <a:bodyPr/>
          <a:lstStyle/>
          <a:p>
            <a:endParaRPr lang="en-C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5094818E-41D7-4954-A704-B506014F49F9}"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E86FE3-0194-4083-BF7B-9CB6C24380D0}" type="datetime1">
              <a:rPr lang="en-CA" smtClean="0"/>
              <a:pPr/>
              <a:t>02/11/2015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094818E-41D7-4954-A704-B506014F49F9}" type="slidenum">
              <a:rPr lang="en-CA" smtClean="0"/>
              <a:pPr/>
              <a:t>‹#›</a:t>
            </a:fld>
            <a:endParaRPr lang="en-C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4BCF25-D84C-4D81-9CA4-4FB7DA8CB864}" type="datetime1">
              <a:rPr lang="en-CA" smtClean="0"/>
              <a:pPr/>
              <a:t>02/11/2015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094818E-41D7-4954-A704-B506014F49F9}" type="slidenum">
              <a:rPr lang="en-CA" smtClean="0"/>
              <a:pPr/>
              <a:t>‹#›</a:t>
            </a:fld>
            <a:endParaRPr lang="en-C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4F74AF-D8CB-4E5F-8976-DF546F88708C}" type="datetime1">
              <a:rPr lang="en-CA" smtClean="0"/>
              <a:pPr/>
              <a:t>02/11/2015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094818E-41D7-4954-A704-B506014F49F9}"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EEC21-2C33-4576-8E47-48DCB78616E7}" type="datetime1">
              <a:rPr lang="en-CA" smtClean="0"/>
              <a:pPr/>
              <a:t>02/11/2015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90CA96-13F9-4D7D-8F42-9E15DC3CE598}" type="datetime1">
              <a:rPr lang="en-CA" smtClean="0"/>
              <a:pPr/>
              <a:t>02/11/2015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094818E-41D7-4954-A704-B506014F49F9}" type="slidenum">
              <a:rPr lang="en-CA" smtClean="0"/>
              <a:pPr/>
              <a:t>‹#›</a:t>
            </a:fld>
            <a:endParaRPr lang="en-C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DF68BC-7265-4804-AFB9-375375934C40}" type="datetime1">
              <a:rPr lang="en-CA" smtClean="0"/>
              <a:pPr/>
              <a:t>02/11/2015</a:t>
            </a:fld>
            <a:endParaRPr lang="en-CA" dirty="0"/>
          </a:p>
        </p:txBody>
      </p:sp>
      <p:sp>
        <p:nvSpPr>
          <p:cNvPr id="6" name="Footer Placeholder 5"/>
          <p:cNvSpPr>
            <a:spLocks noGrp="1"/>
          </p:cNvSpPr>
          <p:nvPr>
            <p:ph type="ftr" sz="quarter" idx="11"/>
          </p:nvPr>
        </p:nvSpPr>
        <p:spPr>
          <a:xfrm>
            <a:off x="914400" y="6172200"/>
            <a:ext cx="3886200" cy="457200"/>
          </a:xfrm>
        </p:spPr>
        <p:txBody>
          <a:bodyPr/>
          <a:lstStyle/>
          <a:p>
            <a:endParaRPr lang="en-CA" dirty="0"/>
          </a:p>
        </p:txBody>
      </p:sp>
      <p:sp>
        <p:nvSpPr>
          <p:cNvPr id="7" name="Slide Number Placeholder 6"/>
          <p:cNvSpPr>
            <a:spLocks noGrp="1"/>
          </p:cNvSpPr>
          <p:nvPr>
            <p:ph type="sldNum" sz="quarter" idx="12"/>
          </p:nvPr>
        </p:nvSpPr>
        <p:spPr>
          <a:xfrm>
            <a:off x="146304" y="6208776"/>
            <a:ext cx="457200" cy="457200"/>
          </a:xfrm>
        </p:spPr>
        <p:txBody>
          <a:bodyPr/>
          <a:lstStyle/>
          <a:p>
            <a:fld id="{5094818E-41D7-4954-A704-B506014F49F9}" type="slidenum">
              <a:rPr lang="en-CA" smtClean="0"/>
              <a:pPr/>
              <a:t>‹#›</a:t>
            </a:fld>
            <a:endParaRPr lang="en-C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E105F0-5406-462C-BF77-69FDD59A90AE}" type="datetime1">
              <a:rPr lang="en-CA" smtClean="0"/>
              <a:pPr/>
              <a:t>02/11/2015</a:t>
            </a:fld>
            <a:endParaRPr lang="en-CA"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094818E-41D7-4954-A704-B506014F49F9}"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3200" dirty="0" smtClean="0">
                <a:solidFill>
                  <a:schemeClr val="tx1"/>
                </a:solidFill>
              </a:rPr>
              <a:t>French Language Obligations of Administrative Tribunals in Ontario</a:t>
            </a:r>
            <a:endParaRPr lang="en-CA" sz="3200" dirty="0">
              <a:solidFill>
                <a:schemeClr val="tx1"/>
              </a:solidFill>
            </a:endParaRPr>
          </a:p>
        </p:txBody>
      </p:sp>
      <p:sp>
        <p:nvSpPr>
          <p:cNvPr id="3" name="Subtitle 2"/>
          <p:cNvSpPr>
            <a:spLocks noGrp="1"/>
          </p:cNvSpPr>
          <p:nvPr>
            <p:ph type="subTitle" idx="1"/>
          </p:nvPr>
        </p:nvSpPr>
        <p:spPr/>
        <p:txBody>
          <a:bodyPr>
            <a:normAutofit/>
          </a:bodyPr>
          <a:lstStyle/>
          <a:p>
            <a:endParaRPr lang="en-US" sz="2000" dirty="0" smtClean="0">
              <a:solidFill>
                <a:schemeClr val="tx1"/>
              </a:solidFill>
            </a:endParaRPr>
          </a:p>
          <a:p>
            <a:endParaRPr lang="en-US" sz="2000" dirty="0" smtClean="0">
              <a:solidFill>
                <a:schemeClr val="tx1"/>
              </a:solidFill>
            </a:endParaRPr>
          </a:p>
          <a:p>
            <a:r>
              <a:rPr lang="en-CA" sz="2800" dirty="0" smtClean="0">
                <a:solidFill>
                  <a:schemeClr val="tx1"/>
                </a:solidFill>
                <a:latin typeface="Franklin Gothic Book" panose="020B0503020102020204" pitchFamily="34" charset="0"/>
              </a:rPr>
              <a:t>Paul Le Vay</a:t>
            </a:r>
            <a:endParaRPr lang="en-CA" sz="2800" dirty="0" smtClean="0">
              <a:solidFill>
                <a:schemeClr val="tx1"/>
              </a:solidFill>
              <a:latin typeface="Franklin Gothic Book" panose="020B0503020102020204" pitchFamily="34" charset="0"/>
            </a:endParaRPr>
          </a:p>
        </p:txBody>
      </p:sp>
      <p:sp>
        <p:nvSpPr>
          <p:cNvPr id="4" name="Slide Number Placeholder 3"/>
          <p:cNvSpPr>
            <a:spLocks noGrp="1"/>
          </p:cNvSpPr>
          <p:nvPr>
            <p:ph type="sldNum" sz="quarter" idx="12"/>
          </p:nvPr>
        </p:nvSpPr>
        <p:spPr/>
        <p:txBody>
          <a:bodyPr/>
          <a:lstStyle/>
          <a:p>
            <a:fld id="{DAE85DC9-82AB-488C-8D0E-AF2CBAB49C9A}" type="slidenum">
              <a:rPr lang="en-CA" smtClean="0"/>
              <a:pPr/>
              <a:t>1</a:t>
            </a:fld>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Rights and the Courts</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10</a:t>
            </a:fld>
            <a:endParaRPr lang="en-CA" dirty="0"/>
          </a:p>
        </p:txBody>
      </p:sp>
      <p:sp>
        <p:nvSpPr>
          <p:cNvPr id="5" name="Content Placeholder 4"/>
          <p:cNvSpPr>
            <a:spLocks noGrp="1"/>
          </p:cNvSpPr>
          <p:nvPr>
            <p:ph sz="quarter" idx="1"/>
          </p:nvPr>
        </p:nvSpPr>
        <p:spPr/>
        <p:txBody>
          <a:bodyPr>
            <a:normAutofit/>
          </a:bodyPr>
          <a:lstStyle/>
          <a:p>
            <a:r>
              <a:rPr lang="en-US" dirty="0" smtClean="0"/>
              <a:t>S. 530 of Criminal Code provides right to trial before judge and/or jury which speak the official language of the accused or both official languages – includes preliminary inquiry</a:t>
            </a:r>
          </a:p>
          <a:p>
            <a:r>
              <a:rPr lang="en-US" dirty="0" smtClean="0"/>
              <a:t>Where there is more than one accused and they choose different languages, the proceeding must be bilingual</a:t>
            </a:r>
          </a:p>
          <a:p>
            <a:r>
              <a:rPr lang="en-US" dirty="0" smtClean="0"/>
              <a:t>Per </a:t>
            </a:r>
            <a:r>
              <a:rPr lang="en-US" i="1" dirty="0" smtClean="0"/>
              <a:t>R v. </a:t>
            </a:r>
            <a:r>
              <a:rPr lang="en-US" i="1" dirty="0" err="1" smtClean="0"/>
              <a:t>Munkonda</a:t>
            </a:r>
            <a:r>
              <a:rPr lang="en-US" i="1" dirty="0" smtClean="0"/>
              <a:t> 2015 </a:t>
            </a:r>
            <a:r>
              <a:rPr lang="en-US" dirty="0" smtClean="0"/>
              <a:t>Ontario Court of Appeal this means </a:t>
            </a:r>
            <a:endParaRPr lang="en-US" dirty="0"/>
          </a:p>
          <a:p>
            <a:pPr lvl="1"/>
            <a:r>
              <a:rPr lang="en-US" dirty="0"/>
              <a:t>Accused </a:t>
            </a:r>
            <a:r>
              <a:rPr lang="en-US" dirty="0" smtClean="0"/>
              <a:t>retains right </a:t>
            </a:r>
            <a:r>
              <a:rPr lang="en-US" dirty="0"/>
              <a:t>to equal access to proceedings in </a:t>
            </a:r>
            <a:r>
              <a:rPr lang="en-US" dirty="0" smtClean="0"/>
              <a:t>his </a:t>
            </a:r>
            <a:r>
              <a:rPr lang="en-US" dirty="0"/>
              <a:t>language notwithstanding </a:t>
            </a:r>
            <a:r>
              <a:rPr lang="en-US" dirty="0" smtClean="0"/>
              <a:t>imposition </a:t>
            </a:r>
            <a:r>
              <a:rPr lang="en-US" dirty="0"/>
              <a:t>of </a:t>
            </a:r>
            <a:r>
              <a:rPr lang="en-US" dirty="0" smtClean="0"/>
              <a:t>bilingual </a:t>
            </a:r>
            <a:r>
              <a:rPr lang="en-US" dirty="0"/>
              <a:t>proceeding; and </a:t>
            </a:r>
            <a:endParaRPr lang="en-US" dirty="0" smtClean="0"/>
          </a:p>
          <a:p>
            <a:pPr lvl="1"/>
            <a:r>
              <a:rPr lang="en-US" dirty="0" smtClean="0"/>
              <a:t>The </a:t>
            </a:r>
            <a:r>
              <a:rPr lang="en-US" dirty="0"/>
              <a:t>court and the prosecution must be bilingual and must not </a:t>
            </a:r>
            <a:r>
              <a:rPr lang="en-US" dirty="0" err="1"/>
              <a:t>favour</a:t>
            </a:r>
            <a:r>
              <a:rPr lang="en-US" dirty="0"/>
              <a:t> either of the official languages. </a:t>
            </a:r>
          </a:p>
          <a:p>
            <a:endParaRPr lang="en-US" dirty="0"/>
          </a:p>
        </p:txBody>
      </p:sp>
    </p:spTree>
    <p:extLst>
      <p:ext uri="{BB962C8B-B14F-4D97-AF65-F5344CB8AC3E}">
        <p14:creationId xmlns:p14="http://schemas.microsoft.com/office/powerpoint/2010/main" val="423179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Rights and the Courts</a:t>
            </a:r>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11</a:t>
            </a:fld>
            <a:endParaRPr lang="en-CA" dirty="0"/>
          </a:p>
        </p:txBody>
      </p:sp>
      <p:sp>
        <p:nvSpPr>
          <p:cNvPr id="5" name="Content Placeholder 4"/>
          <p:cNvSpPr>
            <a:spLocks noGrp="1"/>
          </p:cNvSpPr>
          <p:nvPr>
            <p:ph sz="quarter" idx="1"/>
          </p:nvPr>
        </p:nvSpPr>
        <p:spPr/>
        <p:txBody>
          <a:bodyPr/>
          <a:lstStyle/>
          <a:p>
            <a:r>
              <a:rPr lang="en-US" dirty="0" smtClean="0"/>
              <a:t>In civil cases per s. 125 of </a:t>
            </a:r>
            <a:r>
              <a:rPr lang="en-US" i="1" dirty="0" smtClean="0"/>
              <a:t>Courts of Justice Act </a:t>
            </a:r>
            <a:r>
              <a:rPr lang="en-US" dirty="0" smtClean="0"/>
              <a:t>French and English are the official languages of Ontario Courts BUT English is the usual language, French the exception</a:t>
            </a:r>
          </a:p>
          <a:p>
            <a:r>
              <a:rPr lang="en-US" dirty="0" smtClean="0"/>
              <a:t>Section 126 of </a:t>
            </a:r>
            <a:r>
              <a:rPr lang="en-US" i="1" dirty="0" smtClean="0"/>
              <a:t>CJA</a:t>
            </a:r>
            <a:r>
              <a:rPr lang="en-US" dirty="0" smtClean="0"/>
              <a:t> allows a French speaker to require that a proceeding be conducted as bilingual, this means:</a:t>
            </a:r>
          </a:p>
          <a:p>
            <a:pPr lvl="1"/>
            <a:r>
              <a:rPr lang="en-US" dirty="0" smtClean="0"/>
              <a:t>Judge speaks English and French</a:t>
            </a:r>
          </a:p>
          <a:p>
            <a:pPr lvl="1"/>
            <a:r>
              <a:rPr lang="en-US" dirty="0" smtClean="0"/>
              <a:t>Interpretation of oral proceedings provided</a:t>
            </a:r>
          </a:p>
          <a:p>
            <a:pPr lvl="1"/>
            <a:r>
              <a:rPr lang="en-US" dirty="0" smtClean="0"/>
              <a:t>French documents may be filed in Family Court, Ontario Court and Small Claims – translations will be provided on request</a:t>
            </a:r>
          </a:p>
          <a:p>
            <a:pPr lvl="1"/>
            <a:r>
              <a:rPr lang="en-US" dirty="0" smtClean="0"/>
              <a:t>Bilingual juries and right to file pleadings in French in regions designated under the Act</a:t>
            </a:r>
            <a:endParaRPr lang="en-US" dirty="0"/>
          </a:p>
        </p:txBody>
      </p:sp>
    </p:spTree>
    <p:extLst>
      <p:ext uri="{BB962C8B-B14F-4D97-AF65-F5344CB8AC3E}">
        <p14:creationId xmlns:p14="http://schemas.microsoft.com/office/powerpoint/2010/main" val="206185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Rights and the Courts</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12</a:t>
            </a:fld>
            <a:endParaRPr lang="en-CA" dirty="0"/>
          </a:p>
        </p:txBody>
      </p:sp>
      <p:sp>
        <p:nvSpPr>
          <p:cNvPr id="5" name="Content Placeholder 4"/>
          <p:cNvSpPr>
            <a:spLocks noGrp="1"/>
          </p:cNvSpPr>
          <p:nvPr>
            <p:ph sz="quarter" idx="1"/>
          </p:nvPr>
        </p:nvSpPr>
        <p:spPr/>
        <p:txBody>
          <a:bodyPr/>
          <a:lstStyle/>
          <a:p>
            <a:r>
              <a:rPr lang="en-US" dirty="0" smtClean="0"/>
              <a:t>s. 5(1) of FLSA governs right to deal with MAG court administration re filing of documents, obtaining court dates and receiving basic information from court staff</a:t>
            </a:r>
          </a:p>
          <a:p>
            <a:r>
              <a:rPr lang="en-US" dirty="0" smtClean="0"/>
              <a:t>To obtain these services in French, Court office must be located in a designated area:   10% of population/5,000 residents must be French speaking</a:t>
            </a:r>
          </a:p>
          <a:p>
            <a:r>
              <a:rPr lang="en-US" dirty="0" smtClean="0"/>
              <a:t>25 designated areas – covering 85% of French speakers in Province</a:t>
            </a:r>
          </a:p>
          <a:p>
            <a:r>
              <a:rPr lang="en-US" dirty="0" smtClean="0"/>
              <a:t>FLSA areas do not completely overlap with CJA designated areas</a:t>
            </a:r>
            <a:endParaRPr lang="en-US" dirty="0"/>
          </a:p>
        </p:txBody>
      </p:sp>
    </p:spTree>
    <p:extLst>
      <p:ext uri="{BB962C8B-B14F-4D97-AF65-F5344CB8AC3E}">
        <p14:creationId xmlns:p14="http://schemas.microsoft.com/office/powerpoint/2010/main" val="191429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Justice in French report 		</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13</a:t>
            </a:fld>
            <a:endParaRPr lang="en-CA" dirty="0"/>
          </a:p>
        </p:txBody>
      </p:sp>
      <p:sp>
        <p:nvSpPr>
          <p:cNvPr id="5" name="Content Placeholder 4"/>
          <p:cNvSpPr>
            <a:spLocks noGrp="1"/>
          </p:cNvSpPr>
          <p:nvPr>
            <p:ph sz="quarter" idx="1"/>
          </p:nvPr>
        </p:nvSpPr>
        <p:spPr/>
        <p:txBody>
          <a:bodyPr/>
          <a:lstStyle/>
          <a:p>
            <a:r>
              <a:rPr lang="en-US" dirty="0" smtClean="0"/>
              <a:t>In response to recommendation by French Language Services Commissioner, Attorney-General appointed a bench and bar committee to examine specific questions concerning access to justice in French before courts – reported in 2012</a:t>
            </a:r>
          </a:p>
          <a:p>
            <a:r>
              <a:rPr lang="en-US" dirty="0" smtClean="0"/>
              <a:t>Some principal findings</a:t>
            </a:r>
          </a:p>
          <a:p>
            <a:pPr lvl="1"/>
            <a:r>
              <a:rPr lang="en-US" dirty="0" smtClean="0"/>
              <a:t>Stakeholders not informed about rights and responsibilities</a:t>
            </a:r>
          </a:p>
          <a:p>
            <a:pPr lvl="1"/>
            <a:r>
              <a:rPr lang="en-US" dirty="0" smtClean="0"/>
              <a:t>Early awareness and access at all points of contact was key</a:t>
            </a:r>
          </a:p>
          <a:p>
            <a:pPr lvl="1"/>
            <a:r>
              <a:rPr lang="en-US" dirty="0" smtClean="0"/>
              <a:t>Proceeding in French took longer and was more expensive</a:t>
            </a:r>
          </a:p>
          <a:p>
            <a:pPr lvl="1"/>
            <a:r>
              <a:rPr lang="en-US" dirty="0" smtClean="0"/>
              <a:t>Coordination of efforts between court staff, judiciary and lawyers necessary</a:t>
            </a:r>
            <a:endParaRPr lang="en-US" dirty="0"/>
          </a:p>
        </p:txBody>
      </p:sp>
    </p:spTree>
    <p:extLst>
      <p:ext uri="{BB962C8B-B14F-4D97-AF65-F5344CB8AC3E}">
        <p14:creationId xmlns:p14="http://schemas.microsoft.com/office/powerpoint/2010/main" val="226333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Justice in French</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14</a:t>
            </a:fld>
            <a:endParaRPr lang="en-CA" dirty="0"/>
          </a:p>
        </p:txBody>
      </p:sp>
      <p:sp>
        <p:nvSpPr>
          <p:cNvPr id="5" name="Content Placeholder 4"/>
          <p:cNvSpPr>
            <a:spLocks noGrp="1"/>
          </p:cNvSpPr>
          <p:nvPr>
            <p:ph sz="quarter" idx="1"/>
          </p:nvPr>
        </p:nvSpPr>
        <p:spPr/>
        <p:txBody>
          <a:bodyPr/>
          <a:lstStyle/>
          <a:p>
            <a:r>
              <a:rPr lang="en-US" dirty="0" smtClean="0"/>
              <a:t>Two objectives essential for equal justice:</a:t>
            </a:r>
          </a:p>
          <a:p>
            <a:pPr lvl="1"/>
            <a:r>
              <a:rPr lang="en-US" dirty="0"/>
              <a:t>Clear service objective:</a:t>
            </a:r>
          </a:p>
          <a:p>
            <a:pPr lvl="2"/>
            <a:r>
              <a:rPr lang="en-US" dirty="0"/>
              <a:t>Equivalent quality to English proceedings</a:t>
            </a:r>
          </a:p>
          <a:p>
            <a:pPr lvl="2"/>
            <a:r>
              <a:rPr lang="en-US" dirty="0"/>
              <a:t>Ability to use French throughout process</a:t>
            </a:r>
          </a:p>
          <a:p>
            <a:pPr lvl="2"/>
            <a:r>
              <a:rPr lang="en-US" dirty="0"/>
              <a:t>Equivalent cost an timeliness</a:t>
            </a:r>
          </a:p>
          <a:p>
            <a:pPr lvl="1"/>
            <a:r>
              <a:rPr lang="en-US" dirty="0"/>
              <a:t>Services must be actively offered</a:t>
            </a:r>
          </a:p>
          <a:p>
            <a:pPr lvl="2"/>
            <a:r>
              <a:rPr lang="en-US" dirty="0"/>
              <a:t>Clearly visible, readily accessible, well publicized and high </a:t>
            </a:r>
            <a:r>
              <a:rPr lang="en-US" dirty="0" smtClean="0"/>
              <a:t>quality</a:t>
            </a:r>
          </a:p>
          <a:p>
            <a:r>
              <a:rPr lang="en-US" dirty="0" smtClean="0"/>
              <a:t>39 recommendations made in a total of 9 different areas</a:t>
            </a:r>
          </a:p>
          <a:p>
            <a:r>
              <a:rPr lang="en-US" dirty="0" smtClean="0"/>
              <a:t>Holistic approach with focus on litigants and on participation by all stakeholders and coordination of efforts</a:t>
            </a:r>
          </a:p>
          <a:p>
            <a:pPr marL="594360" lvl="2" indent="0">
              <a:buNone/>
            </a:pPr>
            <a:endParaRPr lang="en-US" dirty="0" smtClean="0"/>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2208304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report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15</a:t>
            </a:fld>
            <a:endParaRPr lang="en-CA" dirty="0"/>
          </a:p>
        </p:txBody>
      </p:sp>
      <p:sp>
        <p:nvSpPr>
          <p:cNvPr id="5" name="Content Placeholder 4"/>
          <p:cNvSpPr>
            <a:spLocks noGrp="1"/>
          </p:cNvSpPr>
          <p:nvPr>
            <p:ph sz="quarter" idx="1"/>
          </p:nvPr>
        </p:nvSpPr>
        <p:spPr/>
        <p:txBody>
          <a:bodyPr/>
          <a:lstStyle/>
          <a:p>
            <a:r>
              <a:rPr lang="en-US" dirty="0" smtClean="0"/>
              <a:t>AG and FLS Commissioner announced second committee to report on how to </a:t>
            </a:r>
            <a:r>
              <a:rPr lang="en-US" dirty="0"/>
              <a:t>i</a:t>
            </a:r>
            <a:r>
              <a:rPr lang="en-US" dirty="0" smtClean="0"/>
              <a:t>mplement recommendations</a:t>
            </a:r>
          </a:p>
          <a:p>
            <a:r>
              <a:rPr lang="en-US" dirty="0" smtClean="0"/>
              <a:t>Reported to AG mid 2015</a:t>
            </a:r>
          </a:p>
          <a:p>
            <a:r>
              <a:rPr lang="en-US" dirty="0" smtClean="0"/>
              <a:t>Pilot project launched in Ottawa and region to put recommendations into practice</a:t>
            </a:r>
          </a:p>
          <a:p>
            <a:r>
              <a:rPr lang="en-US" dirty="0" smtClean="0"/>
              <a:t>Goal is to then roll out across province</a:t>
            </a:r>
          </a:p>
          <a:p>
            <a:r>
              <a:rPr lang="en-US" dirty="0" smtClean="0"/>
              <a:t>What lessons for administrative tribunals?</a:t>
            </a:r>
          </a:p>
          <a:p>
            <a:pPr lvl="1"/>
            <a:r>
              <a:rPr lang="en-US" dirty="0" smtClean="0"/>
              <a:t>They carry an increasing share of dispute resolution and policy making load + are often designed for direct citizen participation</a:t>
            </a:r>
          </a:p>
          <a:p>
            <a:pPr lvl="1"/>
            <a:r>
              <a:rPr lang="en-US" dirty="0" smtClean="0"/>
              <a:t>Likely to be subject of increased scrutiny re French services</a:t>
            </a:r>
          </a:p>
        </p:txBody>
      </p:sp>
    </p:spTree>
    <p:extLst>
      <p:ext uri="{BB962C8B-B14F-4D97-AF65-F5344CB8AC3E}">
        <p14:creationId xmlns:p14="http://schemas.microsoft.com/office/powerpoint/2010/main" val="2815220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Language Services Act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2</a:t>
            </a:fld>
            <a:endParaRPr lang="en-CA" dirty="0"/>
          </a:p>
        </p:txBody>
      </p:sp>
      <p:sp>
        <p:nvSpPr>
          <p:cNvPr id="5" name="Content Placeholder 4"/>
          <p:cNvSpPr>
            <a:spLocks noGrp="1"/>
          </p:cNvSpPr>
          <p:nvPr>
            <p:ph sz="quarter" idx="1"/>
          </p:nvPr>
        </p:nvSpPr>
        <p:spPr/>
        <p:txBody>
          <a:bodyPr>
            <a:normAutofit/>
          </a:bodyPr>
          <a:lstStyle/>
          <a:p>
            <a:pPr marL="0" indent="0">
              <a:buNone/>
            </a:pPr>
            <a:r>
              <a:rPr lang="en-US" u="sng" dirty="0" smtClean="0"/>
              <a:t>Preamble</a:t>
            </a:r>
          </a:p>
          <a:p>
            <a:r>
              <a:rPr lang="en-US" dirty="0" smtClean="0"/>
              <a:t>Acknowledges the historic </a:t>
            </a:r>
            <a:r>
              <a:rPr lang="en-US" dirty="0"/>
              <a:t>and </a:t>
            </a:r>
            <a:r>
              <a:rPr lang="en-US" dirty="0" err="1"/>
              <a:t>honoured</a:t>
            </a:r>
            <a:r>
              <a:rPr lang="en-US" dirty="0"/>
              <a:t> </a:t>
            </a:r>
            <a:r>
              <a:rPr lang="en-US" dirty="0" smtClean="0"/>
              <a:t>status of the French language </a:t>
            </a:r>
            <a:r>
              <a:rPr lang="en-US" dirty="0"/>
              <a:t>in </a:t>
            </a:r>
            <a:r>
              <a:rPr lang="en-US" dirty="0" smtClean="0"/>
              <a:t>Ontario; </a:t>
            </a:r>
          </a:p>
          <a:p>
            <a:r>
              <a:rPr lang="en-US" dirty="0" smtClean="0"/>
              <a:t>French is an </a:t>
            </a:r>
            <a:r>
              <a:rPr lang="en-US" dirty="0"/>
              <a:t>official language in the courts and in </a:t>
            </a:r>
            <a:r>
              <a:rPr lang="en-US" dirty="0" smtClean="0"/>
              <a:t>education in the province; </a:t>
            </a:r>
          </a:p>
          <a:p>
            <a:r>
              <a:rPr lang="en-US" dirty="0"/>
              <a:t>R</a:t>
            </a:r>
            <a:r>
              <a:rPr lang="en-US" dirty="0" smtClean="0"/>
              <a:t>ecognizes </a:t>
            </a:r>
            <a:r>
              <a:rPr lang="en-US" dirty="0"/>
              <a:t>the </a:t>
            </a:r>
            <a:r>
              <a:rPr lang="en-US" dirty="0" smtClean="0"/>
              <a:t>goal of preserving </a:t>
            </a:r>
            <a:r>
              <a:rPr lang="en-US" dirty="0"/>
              <a:t>the cultural heritage of the French speaking population </a:t>
            </a:r>
            <a:r>
              <a:rPr lang="en-US" dirty="0" smtClean="0"/>
              <a:t>for </a:t>
            </a:r>
            <a:r>
              <a:rPr lang="en-US" dirty="0"/>
              <a:t>future generations; and </a:t>
            </a:r>
            <a:endParaRPr lang="en-US" dirty="0" smtClean="0"/>
          </a:p>
          <a:p>
            <a:r>
              <a:rPr lang="en-US" dirty="0"/>
              <a:t>D</a:t>
            </a:r>
            <a:r>
              <a:rPr lang="en-US" dirty="0" smtClean="0"/>
              <a:t>esirable </a:t>
            </a:r>
            <a:r>
              <a:rPr lang="en-US" dirty="0"/>
              <a:t>to guarantee the use of the French language in institutions of the Legislature and the Government of </a:t>
            </a:r>
            <a:r>
              <a:rPr lang="en-US" dirty="0" smtClean="0"/>
              <a:t>Ontario.</a:t>
            </a:r>
            <a:endParaRPr lang="en-US" dirty="0"/>
          </a:p>
        </p:txBody>
      </p:sp>
    </p:spTree>
    <p:extLst>
      <p:ext uri="{BB962C8B-B14F-4D97-AF65-F5344CB8AC3E}">
        <p14:creationId xmlns:p14="http://schemas.microsoft.com/office/powerpoint/2010/main" val="355299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Language Services Act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3</a:t>
            </a:fld>
            <a:endParaRPr lang="en-CA" dirty="0"/>
          </a:p>
        </p:txBody>
      </p:sp>
      <p:sp>
        <p:nvSpPr>
          <p:cNvPr id="5" name="Content Placeholder 4"/>
          <p:cNvSpPr>
            <a:spLocks noGrp="1"/>
          </p:cNvSpPr>
          <p:nvPr>
            <p:ph sz="quarter" idx="1"/>
          </p:nvPr>
        </p:nvSpPr>
        <p:spPr/>
        <p:txBody>
          <a:bodyPr>
            <a:normAutofit/>
          </a:bodyPr>
          <a:lstStyle/>
          <a:p>
            <a:r>
              <a:rPr lang="en-US" dirty="0" smtClean="0"/>
              <a:t>Per Court of Appeal in </a:t>
            </a:r>
            <a:r>
              <a:rPr lang="en-US" i="1" dirty="0" err="1" smtClean="0"/>
              <a:t>Lalonde</a:t>
            </a:r>
            <a:r>
              <a:rPr lang="en-US" i="1" dirty="0" smtClean="0"/>
              <a:t> v. Ontario </a:t>
            </a:r>
            <a:r>
              <a:rPr lang="en-US" dirty="0"/>
              <a:t>(Montfort Hospital case</a:t>
            </a:r>
            <a:r>
              <a:rPr lang="en-US" dirty="0" smtClean="0"/>
              <a:t>): The FLSA</a:t>
            </a:r>
            <a:r>
              <a:rPr lang="en-US" dirty="0"/>
              <a:t>. is an example of the </a:t>
            </a:r>
            <a:r>
              <a:rPr lang="en-US" dirty="0" smtClean="0"/>
              <a:t>provincial legislature </a:t>
            </a:r>
            <a:r>
              <a:rPr lang="en-US" dirty="0"/>
              <a:t>of Ontario using s. 16(3) </a:t>
            </a:r>
            <a:r>
              <a:rPr lang="en-US" dirty="0" smtClean="0"/>
              <a:t>of the Charter to </a:t>
            </a:r>
            <a:r>
              <a:rPr lang="en-US" dirty="0"/>
              <a:t>build on the </a:t>
            </a:r>
            <a:r>
              <a:rPr lang="en-US" dirty="0" smtClean="0"/>
              <a:t>language rights </a:t>
            </a:r>
            <a:r>
              <a:rPr lang="en-US" dirty="0"/>
              <a:t>contained in the Constitution Act, 1867 and the </a:t>
            </a:r>
            <a:r>
              <a:rPr lang="en-US" dirty="0" smtClean="0"/>
              <a:t>Charter to </a:t>
            </a:r>
            <a:r>
              <a:rPr lang="en-US" dirty="0"/>
              <a:t>advance the equality of status or use of the </a:t>
            </a:r>
            <a:r>
              <a:rPr lang="en-US" dirty="0" smtClean="0"/>
              <a:t>French language</a:t>
            </a:r>
            <a:r>
              <a:rPr lang="en-US" dirty="0"/>
              <a:t>. The aspirational element contained in s. </a:t>
            </a:r>
            <a:r>
              <a:rPr lang="en-US" dirty="0" smtClean="0"/>
              <a:t>16(3) advancing </a:t>
            </a:r>
            <a:r>
              <a:rPr lang="en-US" dirty="0"/>
              <a:t>the French language toward substantive </a:t>
            </a:r>
            <a:r>
              <a:rPr lang="en-US" dirty="0" smtClean="0"/>
              <a:t>equality with </a:t>
            </a:r>
            <a:r>
              <a:rPr lang="en-US" dirty="0"/>
              <a:t>the English language in Ontario -- is of significance </a:t>
            </a:r>
            <a:r>
              <a:rPr lang="en-US" dirty="0" smtClean="0"/>
              <a:t>in interpreting </a:t>
            </a:r>
            <a:r>
              <a:rPr lang="en-US" dirty="0"/>
              <a:t>the </a:t>
            </a:r>
            <a:r>
              <a:rPr lang="en-US" dirty="0" smtClean="0"/>
              <a:t>FLSA – it ought to be given a large and liberal interpretation.</a:t>
            </a:r>
            <a:endParaRPr lang="en-US" dirty="0"/>
          </a:p>
        </p:txBody>
      </p:sp>
    </p:spTree>
    <p:extLst>
      <p:ext uri="{BB962C8B-B14F-4D97-AF65-F5344CB8AC3E}">
        <p14:creationId xmlns:p14="http://schemas.microsoft.com/office/powerpoint/2010/main" val="405990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Language Services Act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4</a:t>
            </a:fld>
            <a:endParaRPr lang="en-CA" dirty="0"/>
          </a:p>
        </p:txBody>
      </p:sp>
      <p:sp>
        <p:nvSpPr>
          <p:cNvPr id="5" name="Content Placeholder 4"/>
          <p:cNvSpPr>
            <a:spLocks noGrp="1"/>
          </p:cNvSpPr>
          <p:nvPr>
            <p:ph sz="quarter" idx="1"/>
          </p:nvPr>
        </p:nvSpPr>
        <p:spPr/>
        <p:txBody>
          <a:bodyPr/>
          <a:lstStyle/>
          <a:p>
            <a:pPr marL="0" indent="0">
              <a:buNone/>
            </a:pPr>
            <a:r>
              <a:rPr lang="en-US" dirty="0" smtClean="0"/>
              <a:t>s. 5 (1) A </a:t>
            </a:r>
            <a:r>
              <a:rPr lang="en-US" dirty="0"/>
              <a:t>person has the right in accordance with this Act to communicate in French with, and to receive available services in French from, any head or central office of a government agency or institution of the Legislature, and has the same right in respect of any other office of such agency or institution that is </a:t>
            </a:r>
            <a:r>
              <a:rPr lang="en-US" dirty="0" smtClean="0"/>
              <a:t>located </a:t>
            </a:r>
            <a:r>
              <a:rPr lang="en-US" dirty="0"/>
              <a:t>in or serves an area designated in the Schedule</a:t>
            </a:r>
            <a:r>
              <a:rPr lang="en-US" dirty="0" smtClean="0"/>
              <a:t>.</a:t>
            </a:r>
          </a:p>
          <a:p>
            <a:pPr marL="0" indent="0">
              <a:buNone/>
            </a:pPr>
            <a:endParaRPr lang="en-US" dirty="0"/>
          </a:p>
          <a:p>
            <a:pPr marL="0" indent="0">
              <a:buNone/>
            </a:pPr>
            <a:r>
              <a:rPr lang="en-US" dirty="0" smtClean="0"/>
              <a:t>Per s. 1:  </a:t>
            </a:r>
            <a:r>
              <a:rPr lang="en-US" dirty="0"/>
              <a:t>“government agency” </a:t>
            </a:r>
            <a:r>
              <a:rPr lang="en-US" dirty="0" smtClean="0"/>
              <a:t>means….</a:t>
            </a:r>
            <a:r>
              <a:rPr lang="en-US" dirty="0"/>
              <a:t> </a:t>
            </a:r>
            <a:r>
              <a:rPr lang="en-US" dirty="0" smtClean="0"/>
              <a:t>“(</a:t>
            </a:r>
            <a:r>
              <a:rPr lang="en-US" dirty="0"/>
              <a:t>b) a board, commission or corporation the majority of whose members or directors are appointed by the Lieutenant Governor in </a:t>
            </a:r>
            <a:r>
              <a:rPr lang="en-US" dirty="0" smtClean="0"/>
              <a:t>Council”</a:t>
            </a:r>
            <a:endParaRPr lang="en-US" dirty="0"/>
          </a:p>
        </p:txBody>
      </p:sp>
    </p:spTree>
    <p:extLst>
      <p:ext uri="{BB962C8B-B14F-4D97-AF65-F5344CB8AC3E}">
        <p14:creationId xmlns:p14="http://schemas.microsoft.com/office/powerpoint/2010/main" val="421800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Language Services Act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5</a:t>
            </a:fld>
            <a:endParaRPr lang="en-CA" dirty="0"/>
          </a:p>
        </p:txBody>
      </p:sp>
      <p:sp>
        <p:nvSpPr>
          <p:cNvPr id="5" name="Content Placeholder 4"/>
          <p:cNvSpPr>
            <a:spLocks noGrp="1"/>
          </p:cNvSpPr>
          <p:nvPr>
            <p:ph sz="quarter" idx="1"/>
          </p:nvPr>
        </p:nvSpPr>
        <p:spPr/>
        <p:txBody>
          <a:bodyPr>
            <a:normAutofit/>
          </a:bodyPr>
          <a:lstStyle/>
          <a:p>
            <a:r>
              <a:rPr lang="en-US" dirty="0" smtClean="0"/>
              <a:t>Includes </a:t>
            </a:r>
            <a:r>
              <a:rPr lang="en-US" dirty="0"/>
              <a:t>both the services provided to the public by the administrative tribunal’s secretariat and the proceedings conducted by an agency, board or commission </a:t>
            </a:r>
            <a:endParaRPr lang="en-US" dirty="0" smtClean="0"/>
          </a:p>
          <a:p>
            <a:r>
              <a:rPr lang="en-US" dirty="0" smtClean="0"/>
              <a:t>Re designated areas:</a:t>
            </a:r>
            <a:r>
              <a:rPr lang="en-US" dirty="0"/>
              <a:t> in most cases, the services of an administrative tribunal are only offered in one location, </a:t>
            </a:r>
            <a:r>
              <a:rPr lang="en-US" dirty="0" smtClean="0"/>
              <a:t>therefore French </a:t>
            </a:r>
            <a:r>
              <a:rPr lang="en-US" dirty="0"/>
              <a:t>must be offered </a:t>
            </a:r>
            <a:r>
              <a:rPr lang="en-US" dirty="0" smtClean="0"/>
              <a:t>whether or not it is </a:t>
            </a:r>
            <a:r>
              <a:rPr lang="en-US" dirty="0"/>
              <a:t>not located in a designated </a:t>
            </a:r>
            <a:r>
              <a:rPr lang="en-US" dirty="0" smtClean="0"/>
              <a:t>area</a:t>
            </a:r>
          </a:p>
          <a:p>
            <a:r>
              <a:rPr lang="en-US" dirty="0" smtClean="0"/>
              <a:t>Costs </a:t>
            </a:r>
            <a:r>
              <a:rPr lang="en-US" dirty="0"/>
              <a:t>attributable to meeting linguistic requirements must be paid by agencies, boards and commissions and cannot be passed along to </a:t>
            </a:r>
            <a:r>
              <a:rPr lang="en-US" dirty="0" smtClean="0"/>
              <a:t>parties</a:t>
            </a:r>
            <a:endParaRPr lang="en-US" dirty="0"/>
          </a:p>
        </p:txBody>
      </p:sp>
    </p:spTree>
    <p:extLst>
      <p:ext uri="{BB962C8B-B14F-4D97-AF65-F5344CB8AC3E}">
        <p14:creationId xmlns:p14="http://schemas.microsoft.com/office/powerpoint/2010/main" val="69686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Language Services Act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6</a:t>
            </a:fld>
            <a:endParaRPr lang="en-CA" dirty="0"/>
          </a:p>
        </p:txBody>
      </p:sp>
      <p:sp>
        <p:nvSpPr>
          <p:cNvPr id="5" name="Content Placeholder 4"/>
          <p:cNvSpPr>
            <a:spLocks noGrp="1"/>
          </p:cNvSpPr>
          <p:nvPr>
            <p:ph sz="quarter" idx="1"/>
          </p:nvPr>
        </p:nvSpPr>
        <p:spPr/>
        <p:txBody>
          <a:bodyPr>
            <a:normAutofit/>
          </a:bodyPr>
          <a:lstStyle/>
          <a:p>
            <a:r>
              <a:rPr lang="en-US" dirty="0" smtClean="0"/>
              <a:t>s. 7: The </a:t>
            </a:r>
            <a:r>
              <a:rPr lang="en-US" dirty="0"/>
              <a:t>obligations of government agencies and institutions of the Legislature under this Act are subject to such limits as circumstances make reasonable and necessary, if all reasonable measures and plans for compliance with this Act have been taken or made</a:t>
            </a:r>
            <a:r>
              <a:rPr lang="en-US" dirty="0" smtClean="0"/>
              <a:t>.</a:t>
            </a:r>
          </a:p>
          <a:p>
            <a:r>
              <a:rPr lang="en-US" dirty="0" smtClean="0"/>
              <a:t>Per </a:t>
            </a:r>
            <a:r>
              <a:rPr lang="en-US" i="1" dirty="0" err="1" smtClean="0"/>
              <a:t>Lalonde</a:t>
            </a:r>
            <a:r>
              <a:rPr lang="en-US" i="1" dirty="0" smtClean="0"/>
              <a:t> v. Ontario </a:t>
            </a:r>
            <a:r>
              <a:rPr lang="en-US" dirty="0" smtClean="0"/>
              <a:t>: “The word "necessary" means that services can only be limited when this is the only course of action that can be taken…at </a:t>
            </a:r>
            <a:r>
              <a:rPr lang="en-US" dirty="0"/>
              <a:t>a minimum they require </a:t>
            </a:r>
            <a:r>
              <a:rPr lang="en-US" dirty="0" smtClean="0"/>
              <a:t>some justification </a:t>
            </a:r>
            <a:r>
              <a:rPr lang="en-US" dirty="0"/>
              <a:t>or </a:t>
            </a:r>
            <a:r>
              <a:rPr lang="en-US" dirty="0" smtClean="0"/>
              <a:t>explanation…it </a:t>
            </a:r>
            <a:r>
              <a:rPr lang="en-US" dirty="0"/>
              <a:t>cannot simply </a:t>
            </a:r>
            <a:r>
              <a:rPr lang="en-US" dirty="0" smtClean="0"/>
              <a:t>invoke administrative </a:t>
            </a:r>
            <a:r>
              <a:rPr lang="en-US" dirty="0"/>
              <a:t>convenience and vague funding concerns as </a:t>
            </a:r>
            <a:r>
              <a:rPr lang="en-US" dirty="0" smtClean="0"/>
              <a:t>the reasons </a:t>
            </a:r>
            <a:r>
              <a:rPr lang="en-US" dirty="0"/>
              <a:t>for doing </a:t>
            </a:r>
            <a:r>
              <a:rPr lang="en-US" dirty="0" smtClean="0"/>
              <a:t>so”</a:t>
            </a:r>
            <a:endParaRPr lang="en-US" dirty="0"/>
          </a:p>
        </p:txBody>
      </p:sp>
    </p:spTree>
    <p:extLst>
      <p:ext uri="{BB962C8B-B14F-4D97-AF65-F5344CB8AC3E}">
        <p14:creationId xmlns:p14="http://schemas.microsoft.com/office/powerpoint/2010/main" val="222101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French Language rights</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7</a:t>
            </a:fld>
            <a:endParaRPr lang="en-CA" dirty="0"/>
          </a:p>
        </p:txBody>
      </p:sp>
      <p:sp>
        <p:nvSpPr>
          <p:cNvPr id="5" name="Content Placeholder 4"/>
          <p:cNvSpPr>
            <a:spLocks noGrp="1"/>
          </p:cNvSpPr>
          <p:nvPr>
            <p:ph sz="quarter" idx="1"/>
          </p:nvPr>
        </p:nvSpPr>
        <p:spPr/>
        <p:txBody>
          <a:bodyPr>
            <a:normAutofit fontScale="92500" lnSpcReduction="20000"/>
          </a:bodyPr>
          <a:lstStyle/>
          <a:p>
            <a:r>
              <a:rPr lang="en-US" dirty="0" smtClean="0"/>
              <a:t>Driven by choice of the parties – choose whether they wish to be heard in French</a:t>
            </a:r>
          </a:p>
          <a:p>
            <a:r>
              <a:rPr lang="en-US" dirty="0" smtClean="0"/>
              <a:t>Little case law on what is specifically required for compliance with s. 5 (1) BUT nature of rights and purpose of FLSA means expansive interpretation</a:t>
            </a:r>
          </a:p>
          <a:p>
            <a:r>
              <a:rPr lang="en-US" dirty="0" smtClean="0"/>
              <a:t>Adjudicators and tribunal support personnel must be able to understand parties in language of their choice – using interpreter would NOT comply with s. 5 and unlikely in most cases to  meet the test for a s. 7 exemption</a:t>
            </a:r>
          </a:p>
          <a:p>
            <a:r>
              <a:rPr lang="en-US" dirty="0"/>
              <a:t>Signs, literature, information and advice should be available in </a:t>
            </a:r>
            <a:r>
              <a:rPr lang="en-US" dirty="0" smtClean="0"/>
              <a:t>French</a:t>
            </a:r>
          </a:p>
          <a:p>
            <a:r>
              <a:rPr lang="en-US" dirty="0"/>
              <a:t>French-speaking staff </a:t>
            </a:r>
            <a:r>
              <a:rPr lang="en-US" dirty="0" smtClean="0"/>
              <a:t>should be </a:t>
            </a:r>
            <a:r>
              <a:rPr lang="en-US" dirty="0"/>
              <a:t>available on a permanent and reliable basis </a:t>
            </a:r>
            <a:endParaRPr lang="en-US" dirty="0" smtClean="0"/>
          </a:p>
          <a:p>
            <a:endParaRPr lang="en-US" dirty="0"/>
          </a:p>
        </p:txBody>
      </p:sp>
    </p:spTree>
    <p:extLst>
      <p:ext uri="{BB962C8B-B14F-4D97-AF65-F5344CB8AC3E}">
        <p14:creationId xmlns:p14="http://schemas.microsoft.com/office/powerpoint/2010/main" val="999567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French Language rights</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8</a:t>
            </a:fld>
            <a:endParaRPr lang="en-CA" dirty="0"/>
          </a:p>
        </p:txBody>
      </p:sp>
      <p:sp>
        <p:nvSpPr>
          <p:cNvPr id="5" name="Content Placeholder 4"/>
          <p:cNvSpPr>
            <a:spLocks noGrp="1"/>
          </p:cNvSpPr>
          <p:nvPr>
            <p:ph sz="quarter" idx="1"/>
          </p:nvPr>
        </p:nvSpPr>
        <p:spPr/>
        <p:txBody>
          <a:bodyPr>
            <a:normAutofit lnSpcReduction="10000"/>
          </a:bodyPr>
          <a:lstStyle/>
          <a:p>
            <a:r>
              <a:rPr lang="en-US" dirty="0" smtClean="0"/>
              <a:t>Notice of proceedings in language of choice - therefore the </a:t>
            </a:r>
            <a:r>
              <a:rPr lang="en-US" dirty="0"/>
              <a:t>most effective notification will be in both </a:t>
            </a:r>
            <a:r>
              <a:rPr lang="en-US" dirty="0" smtClean="0"/>
              <a:t>languages. </a:t>
            </a:r>
          </a:p>
          <a:p>
            <a:r>
              <a:rPr lang="en-US" dirty="0"/>
              <a:t>F</a:t>
            </a:r>
            <a:r>
              <a:rPr lang="en-US" dirty="0" smtClean="0"/>
              <a:t>iling </a:t>
            </a:r>
            <a:r>
              <a:rPr lang="en-US" dirty="0"/>
              <a:t>and exchanging documents </a:t>
            </a:r>
            <a:r>
              <a:rPr lang="en-US" dirty="0" smtClean="0"/>
              <a:t>in language of parties’ choice </a:t>
            </a:r>
          </a:p>
          <a:p>
            <a:r>
              <a:rPr lang="en-US" dirty="0"/>
              <a:t>T</a:t>
            </a:r>
            <a:r>
              <a:rPr lang="en-US" dirty="0" smtClean="0"/>
              <a:t>he </a:t>
            </a:r>
            <a:r>
              <a:rPr lang="en-US" dirty="0"/>
              <a:t>provision of linguistic assistance or the translation of documents </a:t>
            </a:r>
            <a:r>
              <a:rPr lang="en-US" dirty="0" smtClean="0"/>
              <a:t>is by the tribunal  is best practice </a:t>
            </a:r>
          </a:p>
          <a:p>
            <a:r>
              <a:rPr lang="en-US" dirty="0" smtClean="0"/>
              <a:t>BUT the </a:t>
            </a:r>
            <a:r>
              <a:rPr lang="en-US" dirty="0"/>
              <a:t>tribunal's responsibility </a:t>
            </a:r>
            <a:r>
              <a:rPr lang="en-US" dirty="0" smtClean="0"/>
              <a:t>may be limited </a:t>
            </a:r>
            <a:r>
              <a:rPr lang="en-US" dirty="0"/>
              <a:t>to </a:t>
            </a:r>
            <a:r>
              <a:rPr lang="en-US" dirty="0" smtClean="0"/>
              <a:t>providing documents that it is </a:t>
            </a:r>
            <a:r>
              <a:rPr lang="en-US" dirty="0"/>
              <a:t>producing </a:t>
            </a:r>
            <a:r>
              <a:rPr lang="en-US" dirty="0" smtClean="0"/>
              <a:t>in the language(s) chosen by the parties</a:t>
            </a:r>
          </a:p>
          <a:p>
            <a:r>
              <a:rPr lang="en-US" dirty="0" smtClean="0"/>
              <a:t>Reasons should be delivered in language(s) chosen </a:t>
            </a:r>
            <a:r>
              <a:rPr lang="en-US" dirty="0" err="1" smtClean="0"/>
              <a:t>pby</a:t>
            </a:r>
            <a:r>
              <a:rPr lang="en-US" dirty="0" smtClean="0"/>
              <a:t> parties</a:t>
            </a:r>
            <a:endParaRPr lang="en-US" dirty="0"/>
          </a:p>
          <a:p>
            <a:endParaRPr lang="en-US" dirty="0"/>
          </a:p>
        </p:txBody>
      </p:sp>
    </p:spTree>
    <p:extLst>
      <p:ext uri="{BB962C8B-B14F-4D97-AF65-F5344CB8AC3E}">
        <p14:creationId xmlns:p14="http://schemas.microsoft.com/office/powerpoint/2010/main" val="165739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LSUC Rules of Professional Conduct</a:t>
            </a:r>
            <a:endParaRPr lang="en-US"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094818E-41D7-4954-A704-B506014F49F9}" type="slidenum">
              <a:rPr lang="en-CA" smtClean="0"/>
              <a:pPr/>
              <a:t>9</a:t>
            </a:fld>
            <a:endParaRPr lang="en-CA" dirty="0"/>
          </a:p>
        </p:txBody>
      </p:sp>
      <p:sp>
        <p:nvSpPr>
          <p:cNvPr id="5" name="Content Placeholder 4"/>
          <p:cNvSpPr>
            <a:spLocks noGrp="1"/>
          </p:cNvSpPr>
          <p:nvPr>
            <p:ph sz="quarter" idx="1"/>
          </p:nvPr>
        </p:nvSpPr>
        <p:spPr/>
        <p:txBody>
          <a:bodyPr/>
          <a:lstStyle/>
          <a:p>
            <a:r>
              <a:rPr lang="en-US" dirty="0" smtClean="0"/>
              <a:t>3.2-2A Obliges lawyer to advise </a:t>
            </a:r>
            <a:r>
              <a:rPr lang="en-US" dirty="0"/>
              <a:t>a client of the client’s language rights, including the right to proceed in the official language of the client’s choice. </a:t>
            </a:r>
            <a:endParaRPr lang="en-US" dirty="0" smtClean="0"/>
          </a:p>
          <a:p>
            <a:r>
              <a:rPr lang="en-US" dirty="0" smtClean="0"/>
              <a:t>3.2-2B The </a:t>
            </a:r>
            <a:r>
              <a:rPr lang="en-US" dirty="0"/>
              <a:t>lawyer shall not undertake the matter unless the lawyer is competent to provide the required services in </a:t>
            </a:r>
            <a:r>
              <a:rPr lang="en-US" dirty="0" smtClean="0"/>
              <a:t>the official language of the client’s choice</a:t>
            </a:r>
          </a:p>
          <a:p>
            <a:r>
              <a:rPr lang="en-US" dirty="0" smtClean="0"/>
              <a:t>Commentary provides that lawyers must be aware of constitutional and legislated language rights, that they must be explained to the client as soon as possible and that the lawyer must be competent in the chosen language </a:t>
            </a:r>
            <a:endParaRPr lang="en-US" dirty="0"/>
          </a:p>
        </p:txBody>
      </p:sp>
    </p:spTree>
    <p:extLst>
      <p:ext uri="{BB962C8B-B14F-4D97-AF65-F5344CB8AC3E}">
        <p14:creationId xmlns:p14="http://schemas.microsoft.com/office/powerpoint/2010/main" val="2314434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1105_SOAR_Overvi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20151105_SOAR_Overview</Template>
  <TotalTime>726</TotalTime>
  <Words>1267</Words>
  <Application>Microsoft Office PowerPoint</Application>
  <PresentationFormat>On-screen Show (4:3)</PresentationFormat>
  <Paragraphs>100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20151105_SOAR_Overview</vt:lpstr>
      <vt:lpstr>French Language Obligations of Administrative Tribunals in Ontario</vt:lpstr>
      <vt:lpstr>French Language Services Act</vt:lpstr>
      <vt:lpstr>French Language Services Act</vt:lpstr>
      <vt:lpstr>French Language Services Act</vt:lpstr>
      <vt:lpstr>French Language Services Act</vt:lpstr>
      <vt:lpstr>French Language Services Act</vt:lpstr>
      <vt:lpstr>Scope of French Language rights</vt:lpstr>
      <vt:lpstr>Scope of French Language rights</vt:lpstr>
      <vt:lpstr>LSUC Rules of Professional Conduct</vt:lpstr>
      <vt:lpstr>Language Rights and the Courts</vt:lpstr>
      <vt:lpstr>Language Rights and the Courts</vt:lpstr>
      <vt:lpstr>Language Rights and the Courts</vt:lpstr>
      <vt:lpstr>Access to Justice in French report   </vt:lpstr>
      <vt:lpstr>Access to Justice in French</vt:lpstr>
      <vt:lpstr>Implementation report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Language Obligations of Administrative Tribunals in Ontario</dc:title>
  <dc:creator>Paul Le Vay</dc:creator>
  <cp:lastModifiedBy>Paul Le Vay</cp:lastModifiedBy>
  <cp:revision>22</cp:revision>
  <dcterms:created xsi:type="dcterms:W3CDTF">2015-11-02T16:46:50Z</dcterms:created>
  <dcterms:modified xsi:type="dcterms:W3CDTF">2015-11-03T04:53:39Z</dcterms:modified>
</cp:coreProperties>
</file>