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8" r:id="rId1"/>
  </p:sldMasterIdLst>
  <p:notesMasterIdLst>
    <p:notesMasterId r:id="rId8"/>
  </p:notesMasterIdLst>
  <p:handoutMasterIdLst>
    <p:handoutMasterId r:id="rId9"/>
  </p:handoutMasterIdLst>
  <p:sldIdLst>
    <p:sldId id="256" r:id="rId2"/>
    <p:sldId id="278" r:id="rId3"/>
    <p:sldId id="279" r:id="rId4"/>
    <p:sldId id="280" r:id="rId5"/>
    <p:sldId id="281" r:id="rId6"/>
    <p:sldId id="282" r:id="rId7"/>
  </p:sldIdLst>
  <p:sldSz cx="9144000" cy="6858000" type="screen4x3"/>
  <p:notesSz cx="7023100" cy="93091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n Koleoglu" initials="GK" lastIdx="9" clrIdx="0"/>
  <p:cmAuthor id="1" name="Chung, Kathryn (MAG)" initials="K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FFFF00"/>
    <a:srgbClr val="FF33CC"/>
    <a:srgbClr val="008000"/>
    <a:srgbClr val="33CC33"/>
    <a:srgbClr val="000000"/>
    <a:srgbClr val="DDDDDD"/>
    <a:srgbClr val="B2B2B2"/>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33" autoAdjust="0"/>
    <p:restoredTop sz="72114" autoAdjust="0"/>
  </p:normalViewPr>
  <p:slideViewPr>
    <p:cSldViewPr>
      <p:cViewPr varScale="1">
        <p:scale>
          <a:sx n="54" d="100"/>
          <a:sy n="54" d="100"/>
        </p:scale>
        <p:origin x="1878" y="60"/>
      </p:cViewPr>
      <p:guideLst>
        <p:guide orient="horz" pos="2160"/>
        <p:guide pos="2880"/>
      </p:guideLst>
    </p:cSldViewPr>
  </p:slideViewPr>
  <p:notesTextViewPr>
    <p:cViewPr>
      <p:scale>
        <a:sx n="125" d="100"/>
        <a:sy n="125" d="100"/>
      </p:scale>
      <p:origin x="0" y="0"/>
    </p:cViewPr>
  </p:notesTextViewPr>
  <p:sorterViewPr>
    <p:cViewPr>
      <p:scale>
        <a:sx n="130" d="100"/>
        <a:sy n="130" d="100"/>
      </p:scale>
      <p:origin x="0" y="0"/>
    </p:cViewPr>
  </p:sorterViewPr>
  <p:notesViewPr>
    <p:cSldViewPr>
      <p:cViewPr>
        <p:scale>
          <a:sx n="100" d="100"/>
          <a:sy n="100" d="100"/>
        </p:scale>
        <p:origin x="-3504" y="297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2" y="1"/>
            <a:ext cx="3043979" cy="46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9" tIns="46650" rIns="93299" bIns="46650" numCol="1" anchor="t" anchorCtr="0" compatLnSpc="1">
            <a:prstTxWarp prst="textNoShape">
              <a:avLst/>
            </a:prstTxWarp>
          </a:bodyPr>
          <a:lstStyle>
            <a:lvl1pPr>
              <a:defRPr sz="1200"/>
            </a:lvl1pPr>
          </a:lstStyle>
          <a:p>
            <a:pPr>
              <a:defRPr/>
            </a:pPr>
            <a:endParaRPr lang="en-CA" dirty="0"/>
          </a:p>
        </p:txBody>
      </p:sp>
      <p:sp>
        <p:nvSpPr>
          <p:cNvPr id="11267" name="Rectangle 3"/>
          <p:cNvSpPr>
            <a:spLocks noGrp="1" noChangeArrowheads="1"/>
          </p:cNvSpPr>
          <p:nvPr>
            <p:ph type="dt" sz="quarter" idx="1"/>
          </p:nvPr>
        </p:nvSpPr>
        <p:spPr bwMode="auto">
          <a:xfrm>
            <a:off x="3977532" y="1"/>
            <a:ext cx="3043979" cy="46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9" tIns="46650" rIns="93299" bIns="46650" numCol="1" anchor="t" anchorCtr="0" compatLnSpc="1">
            <a:prstTxWarp prst="textNoShape">
              <a:avLst/>
            </a:prstTxWarp>
          </a:bodyPr>
          <a:lstStyle>
            <a:lvl1pPr algn="r">
              <a:defRPr sz="1200"/>
            </a:lvl1pPr>
          </a:lstStyle>
          <a:p>
            <a:pPr>
              <a:defRPr/>
            </a:pPr>
            <a:endParaRPr lang="en-CA" dirty="0"/>
          </a:p>
        </p:txBody>
      </p:sp>
      <p:sp>
        <p:nvSpPr>
          <p:cNvPr id="11268" name="Rectangle 4"/>
          <p:cNvSpPr>
            <a:spLocks noGrp="1" noChangeArrowheads="1"/>
          </p:cNvSpPr>
          <p:nvPr>
            <p:ph type="ftr" sz="quarter" idx="2"/>
          </p:nvPr>
        </p:nvSpPr>
        <p:spPr bwMode="auto">
          <a:xfrm>
            <a:off x="2" y="8841885"/>
            <a:ext cx="3043979" cy="46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9" tIns="46650" rIns="93299" bIns="46650" numCol="1" anchor="b" anchorCtr="0" compatLnSpc="1">
            <a:prstTxWarp prst="textNoShape">
              <a:avLst/>
            </a:prstTxWarp>
          </a:bodyPr>
          <a:lstStyle>
            <a:lvl1pPr>
              <a:defRPr sz="1200"/>
            </a:lvl1pPr>
          </a:lstStyle>
          <a:p>
            <a:pPr>
              <a:defRPr/>
            </a:pPr>
            <a:endParaRPr lang="en-CA" dirty="0"/>
          </a:p>
        </p:txBody>
      </p:sp>
      <p:sp>
        <p:nvSpPr>
          <p:cNvPr id="11269" name="Rectangle 5"/>
          <p:cNvSpPr>
            <a:spLocks noGrp="1" noChangeArrowheads="1"/>
          </p:cNvSpPr>
          <p:nvPr>
            <p:ph type="sldNum" sz="quarter" idx="3"/>
          </p:nvPr>
        </p:nvSpPr>
        <p:spPr bwMode="auto">
          <a:xfrm>
            <a:off x="3977532" y="8841885"/>
            <a:ext cx="3043979" cy="465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9" tIns="46650" rIns="93299" bIns="46650" numCol="1" anchor="b" anchorCtr="0" compatLnSpc="1">
            <a:prstTxWarp prst="textNoShape">
              <a:avLst/>
            </a:prstTxWarp>
          </a:bodyPr>
          <a:lstStyle>
            <a:lvl1pPr algn="r">
              <a:defRPr sz="1200"/>
            </a:lvl1pPr>
          </a:lstStyle>
          <a:p>
            <a:pPr>
              <a:defRPr/>
            </a:pPr>
            <a:fld id="{2DEEE218-9E21-4086-9458-BFCFFFF7B11B}" type="slidenum">
              <a:rPr lang="en-CA"/>
              <a:pPr>
                <a:defRPr/>
              </a:pPr>
              <a:t>‹#›</a:t>
            </a:fld>
            <a:endParaRPr lang="en-CA" dirty="0"/>
          </a:p>
        </p:txBody>
      </p:sp>
    </p:spTree>
    <p:extLst>
      <p:ext uri="{BB962C8B-B14F-4D97-AF65-F5344CB8AC3E}">
        <p14:creationId xmlns:p14="http://schemas.microsoft.com/office/powerpoint/2010/main" val="261941919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43979" cy="465616"/>
          </a:xfrm>
          <a:prstGeom prst="rect">
            <a:avLst/>
          </a:prstGeom>
        </p:spPr>
        <p:txBody>
          <a:bodyPr vert="horz" lIns="93311" tIns="46655" rIns="93311" bIns="46655" rtlCol="0"/>
          <a:lstStyle>
            <a:lvl1pPr algn="l">
              <a:defRPr sz="1200"/>
            </a:lvl1pPr>
          </a:lstStyle>
          <a:p>
            <a:pPr>
              <a:defRPr/>
            </a:pPr>
            <a:endParaRPr lang="en-CA" dirty="0"/>
          </a:p>
        </p:txBody>
      </p:sp>
      <p:sp>
        <p:nvSpPr>
          <p:cNvPr id="3" name="Date Placeholder 2"/>
          <p:cNvSpPr>
            <a:spLocks noGrp="1"/>
          </p:cNvSpPr>
          <p:nvPr>
            <p:ph type="dt" idx="1"/>
          </p:nvPr>
        </p:nvSpPr>
        <p:spPr>
          <a:xfrm>
            <a:off x="3977532" y="1"/>
            <a:ext cx="3043979" cy="465616"/>
          </a:xfrm>
          <a:prstGeom prst="rect">
            <a:avLst/>
          </a:prstGeom>
        </p:spPr>
        <p:txBody>
          <a:bodyPr vert="horz" lIns="93311" tIns="46655" rIns="93311" bIns="46655" rtlCol="0"/>
          <a:lstStyle>
            <a:lvl1pPr algn="r">
              <a:defRPr sz="1200"/>
            </a:lvl1pPr>
          </a:lstStyle>
          <a:p>
            <a:pPr>
              <a:defRPr/>
            </a:pPr>
            <a:fld id="{D677C880-C083-4306-8956-D7B832398A3D}" type="datetimeFigureOut">
              <a:rPr lang="en-CA"/>
              <a:pPr>
                <a:defRPr/>
              </a:pPr>
              <a:t>2016-10-28</a:t>
            </a:fld>
            <a:endParaRPr lang="en-CA" dirty="0"/>
          </a:p>
        </p:txBody>
      </p:sp>
      <p:sp>
        <p:nvSpPr>
          <p:cNvPr id="4" name="Slide Image Placeholder 3"/>
          <p:cNvSpPr>
            <a:spLocks noGrp="1" noRot="1" noChangeAspect="1"/>
          </p:cNvSpPr>
          <p:nvPr>
            <p:ph type="sldImg" idx="2"/>
          </p:nvPr>
        </p:nvSpPr>
        <p:spPr>
          <a:xfrm>
            <a:off x="1182688" y="696913"/>
            <a:ext cx="4657725" cy="3492500"/>
          </a:xfrm>
          <a:prstGeom prst="rect">
            <a:avLst/>
          </a:prstGeom>
          <a:noFill/>
          <a:ln w="12700">
            <a:solidFill>
              <a:prstClr val="black"/>
            </a:solidFill>
          </a:ln>
        </p:spPr>
        <p:txBody>
          <a:bodyPr vert="horz" lIns="93311" tIns="46655" rIns="93311" bIns="46655" rtlCol="0" anchor="ctr"/>
          <a:lstStyle/>
          <a:p>
            <a:pPr lvl="0"/>
            <a:endParaRPr lang="en-CA" noProof="0" dirty="0" smtClean="0"/>
          </a:p>
        </p:txBody>
      </p:sp>
      <p:sp>
        <p:nvSpPr>
          <p:cNvPr id="5" name="Notes Placeholder 4"/>
          <p:cNvSpPr>
            <a:spLocks noGrp="1"/>
          </p:cNvSpPr>
          <p:nvPr>
            <p:ph type="body" sz="quarter" idx="3"/>
          </p:nvPr>
        </p:nvSpPr>
        <p:spPr>
          <a:xfrm>
            <a:off x="702946" y="4422543"/>
            <a:ext cx="5617208" cy="4188935"/>
          </a:xfrm>
          <a:prstGeom prst="rect">
            <a:avLst/>
          </a:prstGeom>
        </p:spPr>
        <p:txBody>
          <a:bodyPr vert="horz" lIns="93311" tIns="46655" rIns="93311" bIns="4665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2" y="8841885"/>
            <a:ext cx="3043979" cy="465616"/>
          </a:xfrm>
          <a:prstGeom prst="rect">
            <a:avLst/>
          </a:prstGeom>
        </p:spPr>
        <p:txBody>
          <a:bodyPr vert="horz" lIns="93311" tIns="46655" rIns="93311" bIns="46655" rtlCol="0" anchor="b"/>
          <a:lstStyle>
            <a:lvl1pPr algn="l">
              <a:defRPr sz="1200"/>
            </a:lvl1pPr>
          </a:lstStyle>
          <a:p>
            <a:pPr>
              <a:defRPr/>
            </a:pPr>
            <a:endParaRPr lang="en-CA" dirty="0"/>
          </a:p>
        </p:txBody>
      </p:sp>
      <p:sp>
        <p:nvSpPr>
          <p:cNvPr id="7" name="Slide Number Placeholder 6"/>
          <p:cNvSpPr>
            <a:spLocks noGrp="1"/>
          </p:cNvSpPr>
          <p:nvPr>
            <p:ph type="sldNum" sz="quarter" idx="5"/>
          </p:nvPr>
        </p:nvSpPr>
        <p:spPr>
          <a:xfrm>
            <a:off x="3977532" y="8841885"/>
            <a:ext cx="3043979" cy="465616"/>
          </a:xfrm>
          <a:prstGeom prst="rect">
            <a:avLst/>
          </a:prstGeom>
        </p:spPr>
        <p:txBody>
          <a:bodyPr vert="horz" lIns="93311" tIns="46655" rIns="93311" bIns="46655" rtlCol="0" anchor="b"/>
          <a:lstStyle>
            <a:lvl1pPr algn="r">
              <a:defRPr sz="1200"/>
            </a:lvl1pPr>
          </a:lstStyle>
          <a:p>
            <a:pPr>
              <a:defRPr/>
            </a:pPr>
            <a:fld id="{7F8275CE-C440-49EA-AA15-DEC548B5CE02}" type="slidenum">
              <a:rPr lang="en-CA"/>
              <a:pPr>
                <a:defRPr/>
              </a:pPr>
              <a:t>‹#›</a:t>
            </a:fld>
            <a:endParaRPr lang="en-CA" dirty="0"/>
          </a:p>
        </p:txBody>
      </p:sp>
    </p:spTree>
    <p:extLst>
      <p:ext uri="{BB962C8B-B14F-4D97-AF65-F5344CB8AC3E}">
        <p14:creationId xmlns:p14="http://schemas.microsoft.com/office/powerpoint/2010/main" val="50373316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798" indent="-287230" eaLnBrk="0" hangingPunct="0">
              <a:defRPr>
                <a:solidFill>
                  <a:schemeClr val="tx1"/>
                </a:solidFill>
                <a:latin typeface="Arial" charset="0"/>
              </a:defRPr>
            </a:lvl2pPr>
            <a:lvl3pPr marL="1148922" indent="-229784" eaLnBrk="0" hangingPunct="0">
              <a:defRPr>
                <a:solidFill>
                  <a:schemeClr val="tx1"/>
                </a:solidFill>
                <a:latin typeface="Arial" charset="0"/>
              </a:defRPr>
            </a:lvl3pPr>
            <a:lvl4pPr marL="1608489" indent="-229784" eaLnBrk="0" hangingPunct="0">
              <a:defRPr>
                <a:solidFill>
                  <a:schemeClr val="tx1"/>
                </a:solidFill>
                <a:latin typeface="Arial" charset="0"/>
              </a:defRPr>
            </a:lvl4pPr>
            <a:lvl5pPr marL="2068057" indent="-229784" eaLnBrk="0" hangingPunct="0">
              <a:defRPr>
                <a:solidFill>
                  <a:schemeClr val="tx1"/>
                </a:solidFill>
                <a:latin typeface="Arial" charset="0"/>
              </a:defRPr>
            </a:lvl5pPr>
            <a:lvl6pPr marL="2527625" indent="-229784" eaLnBrk="0" fontAlgn="base" hangingPunct="0">
              <a:spcBef>
                <a:spcPct val="0"/>
              </a:spcBef>
              <a:spcAft>
                <a:spcPct val="0"/>
              </a:spcAft>
              <a:defRPr>
                <a:solidFill>
                  <a:schemeClr val="tx1"/>
                </a:solidFill>
                <a:latin typeface="Arial" charset="0"/>
              </a:defRPr>
            </a:lvl6pPr>
            <a:lvl7pPr marL="2987194" indent="-229784" eaLnBrk="0" fontAlgn="base" hangingPunct="0">
              <a:spcBef>
                <a:spcPct val="0"/>
              </a:spcBef>
              <a:spcAft>
                <a:spcPct val="0"/>
              </a:spcAft>
              <a:defRPr>
                <a:solidFill>
                  <a:schemeClr val="tx1"/>
                </a:solidFill>
                <a:latin typeface="Arial" charset="0"/>
              </a:defRPr>
            </a:lvl7pPr>
            <a:lvl8pPr marL="3446763" indent="-229784" eaLnBrk="0" fontAlgn="base" hangingPunct="0">
              <a:spcBef>
                <a:spcPct val="0"/>
              </a:spcBef>
              <a:spcAft>
                <a:spcPct val="0"/>
              </a:spcAft>
              <a:defRPr>
                <a:solidFill>
                  <a:schemeClr val="tx1"/>
                </a:solidFill>
                <a:latin typeface="Arial" charset="0"/>
              </a:defRPr>
            </a:lvl8pPr>
            <a:lvl9pPr marL="3906330" indent="-229784" eaLnBrk="0" fontAlgn="base" hangingPunct="0">
              <a:spcBef>
                <a:spcPct val="0"/>
              </a:spcBef>
              <a:spcAft>
                <a:spcPct val="0"/>
              </a:spcAft>
              <a:defRPr>
                <a:solidFill>
                  <a:schemeClr val="tx1"/>
                </a:solidFill>
                <a:latin typeface="Arial" charset="0"/>
              </a:defRPr>
            </a:lvl9pPr>
          </a:lstStyle>
          <a:p>
            <a:pPr eaLnBrk="1" hangingPunct="1"/>
            <a:fld id="{CDC9C8DF-544F-4872-93AF-9A8BBC13D69C}" type="slidenum">
              <a:rPr lang="en-CA" smtClean="0"/>
              <a:pPr eaLnBrk="1" hangingPunct="1"/>
              <a:t>1</a:t>
            </a:fld>
            <a:endParaRPr lang="en-CA" dirty="0" smtClean="0"/>
          </a:p>
        </p:txBody>
      </p:sp>
      <p:sp>
        <p:nvSpPr>
          <p:cNvPr id="2" name="Date Placeholder 1"/>
          <p:cNvSpPr>
            <a:spLocks noGrp="1"/>
          </p:cNvSpPr>
          <p:nvPr>
            <p:ph type="dt" idx="10"/>
          </p:nvPr>
        </p:nvSpPr>
        <p:spPr/>
        <p:txBody>
          <a:bodyPr/>
          <a:lstStyle/>
          <a:p>
            <a:pPr>
              <a:defRPr/>
            </a:pPr>
            <a:fld id="{DA507470-1EED-43D1-A37D-BF210C12E4A6}" type="datetime1">
              <a:rPr lang="en-CA" smtClean="0"/>
              <a:t>2016-10-28</a:t>
            </a:fld>
            <a:endParaRPr lang="en-CA" dirty="0"/>
          </a:p>
        </p:txBody>
      </p:sp>
    </p:spTree>
    <p:extLst>
      <p:ext uri="{BB962C8B-B14F-4D97-AF65-F5344CB8AC3E}">
        <p14:creationId xmlns:p14="http://schemas.microsoft.com/office/powerpoint/2010/main" val="375915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smtClean="0"/>
          </a:p>
        </p:txBody>
      </p:sp>
      <p:sp>
        <p:nvSpPr>
          <p:cNvPr id="4" name="Date Placeholder 3"/>
          <p:cNvSpPr>
            <a:spLocks noGrp="1"/>
          </p:cNvSpPr>
          <p:nvPr>
            <p:ph type="dt" idx="10"/>
          </p:nvPr>
        </p:nvSpPr>
        <p:spPr/>
        <p:txBody>
          <a:bodyPr/>
          <a:lstStyle/>
          <a:p>
            <a:pPr>
              <a:defRPr/>
            </a:pPr>
            <a:fld id="{440173D5-16E1-4535-9B6A-645EECC31BC9}" type="datetime1">
              <a:rPr lang="en-CA" smtClean="0"/>
              <a:t>2016-10-28</a:t>
            </a:fld>
            <a:endParaRPr lang="en-CA" dirty="0"/>
          </a:p>
        </p:txBody>
      </p:sp>
      <p:sp>
        <p:nvSpPr>
          <p:cNvPr id="5" name="Slide Number Placeholder 4"/>
          <p:cNvSpPr>
            <a:spLocks noGrp="1"/>
          </p:cNvSpPr>
          <p:nvPr>
            <p:ph type="sldNum" sz="quarter" idx="11"/>
          </p:nvPr>
        </p:nvSpPr>
        <p:spPr/>
        <p:txBody>
          <a:bodyPr/>
          <a:lstStyle/>
          <a:p>
            <a:pPr>
              <a:defRPr/>
            </a:pPr>
            <a:fld id="{7F8275CE-C440-49EA-AA15-DEC548B5CE02}" type="slidenum">
              <a:rPr lang="en-CA" smtClean="0"/>
              <a:pPr>
                <a:defRPr/>
              </a:pPr>
              <a:t>2</a:t>
            </a:fld>
            <a:endParaRPr lang="en-CA" dirty="0"/>
          </a:p>
        </p:txBody>
      </p:sp>
    </p:spTree>
    <p:extLst>
      <p:ext uri="{BB962C8B-B14F-4D97-AF65-F5344CB8AC3E}">
        <p14:creationId xmlns:p14="http://schemas.microsoft.com/office/powerpoint/2010/main" val="3319346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BD52A850-24EB-4FEC-B4D9-06DFD15EC619}" type="datetime1">
              <a:rPr lang="en-CA" smtClean="0"/>
              <a:t>2016-10-28</a:t>
            </a:fld>
            <a:endParaRPr lang="en-CA" dirty="0"/>
          </a:p>
        </p:txBody>
      </p:sp>
      <p:sp>
        <p:nvSpPr>
          <p:cNvPr id="5" name="Slide Number Placeholder 4"/>
          <p:cNvSpPr>
            <a:spLocks noGrp="1"/>
          </p:cNvSpPr>
          <p:nvPr>
            <p:ph type="sldNum" sz="quarter" idx="11"/>
          </p:nvPr>
        </p:nvSpPr>
        <p:spPr/>
        <p:txBody>
          <a:bodyPr/>
          <a:lstStyle/>
          <a:p>
            <a:pPr>
              <a:defRPr/>
            </a:pPr>
            <a:fld id="{7F8275CE-C440-49EA-AA15-DEC548B5CE02}" type="slidenum">
              <a:rPr lang="en-CA" smtClean="0"/>
              <a:pPr>
                <a:defRPr/>
              </a:pPr>
              <a:t>3</a:t>
            </a:fld>
            <a:endParaRPr lang="en-CA" dirty="0"/>
          </a:p>
        </p:txBody>
      </p:sp>
    </p:spTree>
    <p:extLst>
      <p:ext uri="{BB962C8B-B14F-4D97-AF65-F5344CB8AC3E}">
        <p14:creationId xmlns:p14="http://schemas.microsoft.com/office/powerpoint/2010/main" val="1916290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D2F2FC5D-FC96-4762-94D9-8014786D0DE1}" type="datetime1">
              <a:rPr lang="en-CA" smtClean="0"/>
              <a:t>2016-10-28</a:t>
            </a:fld>
            <a:endParaRPr lang="en-CA" dirty="0"/>
          </a:p>
        </p:txBody>
      </p:sp>
      <p:sp>
        <p:nvSpPr>
          <p:cNvPr id="5" name="Slide Number Placeholder 4"/>
          <p:cNvSpPr>
            <a:spLocks noGrp="1"/>
          </p:cNvSpPr>
          <p:nvPr>
            <p:ph type="sldNum" sz="quarter" idx="11"/>
          </p:nvPr>
        </p:nvSpPr>
        <p:spPr/>
        <p:txBody>
          <a:bodyPr/>
          <a:lstStyle/>
          <a:p>
            <a:pPr>
              <a:defRPr/>
            </a:pPr>
            <a:fld id="{7F8275CE-C440-49EA-AA15-DEC548B5CE02}" type="slidenum">
              <a:rPr lang="en-CA" smtClean="0"/>
              <a:pPr>
                <a:defRPr/>
              </a:pPr>
              <a:t>4</a:t>
            </a:fld>
            <a:endParaRPr lang="en-CA" dirty="0"/>
          </a:p>
        </p:txBody>
      </p:sp>
    </p:spTree>
    <p:extLst>
      <p:ext uri="{BB962C8B-B14F-4D97-AF65-F5344CB8AC3E}">
        <p14:creationId xmlns:p14="http://schemas.microsoft.com/office/powerpoint/2010/main" val="3263254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D2F2FC5D-FC96-4762-94D9-8014786D0DE1}" type="datetime1">
              <a:rPr lang="en-CA" smtClean="0"/>
              <a:t>2016-10-28</a:t>
            </a:fld>
            <a:endParaRPr lang="en-CA" dirty="0"/>
          </a:p>
        </p:txBody>
      </p:sp>
      <p:sp>
        <p:nvSpPr>
          <p:cNvPr id="5" name="Slide Number Placeholder 4"/>
          <p:cNvSpPr>
            <a:spLocks noGrp="1"/>
          </p:cNvSpPr>
          <p:nvPr>
            <p:ph type="sldNum" sz="quarter" idx="11"/>
          </p:nvPr>
        </p:nvSpPr>
        <p:spPr/>
        <p:txBody>
          <a:bodyPr/>
          <a:lstStyle/>
          <a:p>
            <a:pPr>
              <a:defRPr/>
            </a:pPr>
            <a:fld id="{7F8275CE-C440-49EA-AA15-DEC548B5CE02}" type="slidenum">
              <a:rPr lang="en-CA" smtClean="0"/>
              <a:pPr>
                <a:defRPr/>
              </a:pPr>
              <a:t>5</a:t>
            </a:fld>
            <a:endParaRPr lang="en-CA" dirty="0"/>
          </a:p>
        </p:txBody>
      </p:sp>
    </p:spTree>
    <p:extLst>
      <p:ext uri="{BB962C8B-B14F-4D97-AF65-F5344CB8AC3E}">
        <p14:creationId xmlns:p14="http://schemas.microsoft.com/office/powerpoint/2010/main" val="3263254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D2F2FC5D-FC96-4762-94D9-8014786D0DE1}" type="datetime1">
              <a:rPr lang="en-CA" smtClean="0"/>
              <a:t>2016-10-28</a:t>
            </a:fld>
            <a:endParaRPr lang="en-CA" dirty="0"/>
          </a:p>
        </p:txBody>
      </p:sp>
      <p:sp>
        <p:nvSpPr>
          <p:cNvPr id="5" name="Slide Number Placeholder 4"/>
          <p:cNvSpPr>
            <a:spLocks noGrp="1"/>
          </p:cNvSpPr>
          <p:nvPr>
            <p:ph type="sldNum" sz="quarter" idx="11"/>
          </p:nvPr>
        </p:nvSpPr>
        <p:spPr/>
        <p:txBody>
          <a:bodyPr/>
          <a:lstStyle/>
          <a:p>
            <a:pPr>
              <a:defRPr/>
            </a:pPr>
            <a:fld id="{7F8275CE-C440-49EA-AA15-DEC548B5CE02}" type="slidenum">
              <a:rPr lang="en-CA" smtClean="0"/>
              <a:pPr>
                <a:defRPr/>
              </a:pPr>
              <a:t>6</a:t>
            </a:fld>
            <a:endParaRPr lang="en-CA" dirty="0"/>
          </a:p>
        </p:txBody>
      </p:sp>
    </p:spTree>
    <p:extLst>
      <p:ext uri="{BB962C8B-B14F-4D97-AF65-F5344CB8AC3E}">
        <p14:creationId xmlns:p14="http://schemas.microsoft.com/office/powerpoint/2010/main" val="3263254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rot="10800000">
            <a:off x="0" y="6488113"/>
            <a:ext cx="9144000" cy="369887"/>
          </a:xfrm>
          <a:prstGeom prst="rect">
            <a:avLst/>
          </a:prstGeom>
          <a:solidFill>
            <a:srgbClr val="8BB3A3"/>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CA" dirty="0"/>
          </a:p>
        </p:txBody>
      </p:sp>
      <p:sp>
        <p:nvSpPr>
          <p:cNvPr id="5" name="TextBox 4"/>
          <p:cNvSpPr txBox="1">
            <a:spLocks noChangeArrowheads="1"/>
          </p:cNvSpPr>
          <p:nvPr userDrawn="1"/>
        </p:nvSpPr>
        <p:spPr bwMode="auto">
          <a:xfrm>
            <a:off x="457200" y="6553200"/>
            <a:ext cx="449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sz="1200" dirty="0" smtClean="0"/>
              <a:t>Environment and Land Tribunals Ontario</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6" name="Date Placeholder 3"/>
          <p:cNvSpPr>
            <a:spLocks noGrp="1"/>
          </p:cNvSpPr>
          <p:nvPr>
            <p:ph type="dt" sz="half" idx="10"/>
          </p:nvPr>
        </p:nvSpPr>
        <p:spPr/>
        <p:txBody>
          <a:bodyPr/>
          <a:lstStyle>
            <a:lvl1pPr>
              <a:defRPr/>
            </a:lvl1pPr>
          </a:lstStyle>
          <a:p>
            <a:pPr>
              <a:defRPr/>
            </a:pPr>
            <a:endParaRPr lang="en-CA" dirty="0"/>
          </a:p>
        </p:txBody>
      </p:sp>
      <p:sp>
        <p:nvSpPr>
          <p:cNvPr id="7" name="Footer Placeholder 4"/>
          <p:cNvSpPr>
            <a:spLocks noGrp="1"/>
          </p:cNvSpPr>
          <p:nvPr>
            <p:ph type="ftr" sz="quarter" idx="11"/>
          </p:nvPr>
        </p:nvSpPr>
        <p:spPr/>
        <p:txBody>
          <a:bodyPr/>
          <a:lstStyle>
            <a:lvl1pPr>
              <a:defRPr/>
            </a:lvl1pPr>
          </a:lstStyle>
          <a:p>
            <a:pPr>
              <a:defRPr/>
            </a:pPr>
            <a:endParaRPr lang="en-CA" dirty="0"/>
          </a:p>
        </p:txBody>
      </p:sp>
      <p:sp>
        <p:nvSpPr>
          <p:cNvPr id="8" name="Slide Number Placeholder 5"/>
          <p:cNvSpPr>
            <a:spLocks noGrp="1"/>
          </p:cNvSpPr>
          <p:nvPr>
            <p:ph type="sldNum" sz="quarter" idx="12"/>
          </p:nvPr>
        </p:nvSpPr>
        <p:spPr>
          <a:xfrm>
            <a:off x="6553200" y="6448425"/>
            <a:ext cx="2133600" cy="365125"/>
          </a:xfrm>
        </p:spPr>
        <p:txBody>
          <a:bodyPr/>
          <a:lstStyle>
            <a:lvl1pPr>
              <a:defRPr/>
            </a:lvl1pPr>
          </a:lstStyle>
          <a:p>
            <a:pPr>
              <a:defRPr/>
            </a:pPr>
            <a:fld id="{781D0BF4-2561-49AA-A28C-28D067CF56B8}" type="slidenum">
              <a:rPr lang="en-CA"/>
              <a:pPr>
                <a:defRPr/>
              </a:pPr>
              <a:t>‹#›</a:t>
            </a:fld>
            <a:endParaRPr lang="en-CA" dirty="0"/>
          </a:p>
        </p:txBody>
      </p:sp>
    </p:spTree>
    <p:extLst>
      <p:ext uri="{BB962C8B-B14F-4D97-AF65-F5344CB8AC3E}">
        <p14:creationId xmlns:p14="http://schemas.microsoft.com/office/powerpoint/2010/main" val="2339657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FD3945B1-70AA-4260-B2BB-2D5D4479D161}" type="slidenum">
              <a:rPr lang="en-CA"/>
              <a:pPr>
                <a:defRPr/>
              </a:pPr>
              <a:t>‹#›</a:t>
            </a:fld>
            <a:endParaRPr lang="en-CA" dirty="0"/>
          </a:p>
        </p:txBody>
      </p:sp>
    </p:spTree>
    <p:extLst>
      <p:ext uri="{BB962C8B-B14F-4D97-AF65-F5344CB8AC3E}">
        <p14:creationId xmlns:p14="http://schemas.microsoft.com/office/powerpoint/2010/main" val="226725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0CD32DF3-E4E7-41BF-8ACE-65D12497B539}" type="slidenum">
              <a:rPr lang="en-CA"/>
              <a:pPr>
                <a:defRPr/>
              </a:pPr>
              <a:t>‹#›</a:t>
            </a:fld>
            <a:endParaRPr lang="en-CA" dirty="0"/>
          </a:p>
        </p:txBody>
      </p:sp>
    </p:spTree>
    <p:extLst>
      <p:ext uri="{BB962C8B-B14F-4D97-AF65-F5344CB8AC3E}">
        <p14:creationId xmlns:p14="http://schemas.microsoft.com/office/powerpoint/2010/main" val="73180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rot="10800000">
            <a:off x="0" y="6488113"/>
            <a:ext cx="9144000" cy="369887"/>
          </a:xfrm>
          <a:prstGeom prst="rect">
            <a:avLst/>
          </a:prstGeom>
          <a:solidFill>
            <a:srgbClr val="8BB3A3"/>
          </a:solidFill>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CA" dirty="0"/>
          </a:p>
        </p:txBody>
      </p:sp>
      <p:cxnSp>
        <p:nvCxnSpPr>
          <p:cNvPr id="5" name="Straight Connector 4"/>
          <p:cNvCxnSpPr/>
          <p:nvPr userDrawn="1"/>
        </p:nvCxnSpPr>
        <p:spPr>
          <a:xfrm>
            <a:off x="1295400" y="1447800"/>
            <a:ext cx="7315200" cy="0"/>
          </a:xfrm>
          <a:prstGeom prst="line">
            <a:avLst/>
          </a:prstGeom>
          <a:ln w="38100"/>
        </p:spPr>
        <p:style>
          <a:lnRef idx="3">
            <a:schemeClr val="dk1"/>
          </a:lnRef>
          <a:fillRef idx="0">
            <a:schemeClr val="dk1"/>
          </a:fillRef>
          <a:effectRef idx="2">
            <a:schemeClr val="dk1"/>
          </a:effectRef>
          <a:fontRef idx="minor">
            <a:schemeClr val="tx1"/>
          </a:fontRef>
        </p:style>
      </p:cxnSp>
      <p:sp>
        <p:nvSpPr>
          <p:cNvPr id="6" name="TextBox 5"/>
          <p:cNvSpPr txBox="1">
            <a:spLocks noChangeArrowheads="1"/>
          </p:cNvSpPr>
          <p:nvPr userDrawn="1"/>
        </p:nvSpPr>
        <p:spPr bwMode="auto">
          <a:xfrm>
            <a:off x="457200" y="6553200"/>
            <a:ext cx="449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sz="1200" dirty="0" smtClean="0"/>
              <a:t>Environment and Land Tribunals Ontario</a:t>
            </a:r>
          </a:p>
        </p:txBody>
      </p:sp>
      <p:sp>
        <p:nvSpPr>
          <p:cNvPr id="2" name="Title 1"/>
          <p:cNvSpPr>
            <a:spLocks noGrp="1"/>
          </p:cNvSpPr>
          <p:nvPr>
            <p:ph type="title"/>
          </p:nvPr>
        </p:nvSpPr>
        <p:spPr>
          <a:xfrm>
            <a:off x="482930" y="82139"/>
            <a:ext cx="8229600" cy="1143000"/>
          </a:xfrm>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lvl3pPr marL="1257300" indent="-342900">
              <a:buFont typeface="Wingdings" pitchFamily="2" charset="2"/>
              <a:buChar char="§"/>
              <a:defRPr/>
            </a:lvl3pPr>
            <a:lvl4pPr marL="1600200" indent="-228600">
              <a:buFont typeface="Wingdings" pitchFamily="2" charset="2"/>
              <a:buChar char="Ø"/>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7" name="Date Placeholder 3"/>
          <p:cNvSpPr>
            <a:spLocks noGrp="1"/>
          </p:cNvSpPr>
          <p:nvPr>
            <p:ph type="dt" sz="half" idx="10"/>
          </p:nvPr>
        </p:nvSpPr>
        <p:spPr/>
        <p:txBody>
          <a:bodyPr/>
          <a:lstStyle>
            <a:lvl1pPr>
              <a:defRPr/>
            </a:lvl1pPr>
          </a:lstStyle>
          <a:p>
            <a:pPr>
              <a:defRPr/>
            </a:pPr>
            <a:endParaRPr lang="en-CA" dirty="0"/>
          </a:p>
        </p:txBody>
      </p:sp>
      <p:sp>
        <p:nvSpPr>
          <p:cNvPr id="8" name="Footer Placeholder 4"/>
          <p:cNvSpPr>
            <a:spLocks noGrp="1"/>
          </p:cNvSpPr>
          <p:nvPr>
            <p:ph type="ftr" sz="quarter" idx="11"/>
          </p:nvPr>
        </p:nvSpPr>
        <p:spPr/>
        <p:txBody>
          <a:bodyPr/>
          <a:lstStyle>
            <a:lvl1pPr>
              <a:defRPr/>
            </a:lvl1pPr>
          </a:lstStyle>
          <a:p>
            <a:pPr>
              <a:defRPr/>
            </a:pPr>
            <a:endParaRPr lang="en-CA" dirty="0"/>
          </a:p>
        </p:txBody>
      </p:sp>
      <p:sp>
        <p:nvSpPr>
          <p:cNvPr id="9" name="Slide Number Placeholder 5"/>
          <p:cNvSpPr>
            <a:spLocks noGrp="1"/>
          </p:cNvSpPr>
          <p:nvPr>
            <p:ph type="sldNum" sz="quarter" idx="12"/>
          </p:nvPr>
        </p:nvSpPr>
        <p:spPr>
          <a:xfrm>
            <a:off x="6511925" y="6464300"/>
            <a:ext cx="2133600" cy="365125"/>
          </a:xfrm>
        </p:spPr>
        <p:txBody>
          <a:bodyPr/>
          <a:lstStyle>
            <a:lvl1pPr>
              <a:defRPr/>
            </a:lvl1pPr>
          </a:lstStyle>
          <a:p>
            <a:pPr>
              <a:defRPr/>
            </a:pPr>
            <a:fld id="{F2E8701B-07CF-486F-BD79-D29822AE58F6}" type="slidenum">
              <a:rPr lang="en-CA"/>
              <a:pPr>
                <a:defRPr/>
              </a:pPr>
              <a:t>‹#›</a:t>
            </a:fld>
            <a:endParaRPr lang="en-CA" dirty="0"/>
          </a:p>
        </p:txBody>
      </p:sp>
    </p:spTree>
    <p:extLst>
      <p:ext uri="{BB962C8B-B14F-4D97-AF65-F5344CB8AC3E}">
        <p14:creationId xmlns:p14="http://schemas.microsoft.com/office/powerpoint/2010/main" val="170549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a:xfrm>
            <a:off x="6553200" y="6464300"/>
            <a:ext cx="2133600" cy="365125"/>
          </a:xfrm>
        </p:spPr>
        <p:txBody>
          <a:bodyPr/>
          <a:lstStyle>
            <a:lvl1pPr>
              <a:defRPr/>
            </a:lvl1pPr>
          </a:lstStyle>
          <a:p>
            <a:pPr>
              <a:defRPr/>
            </a:pPr>
            <a:fld id="{5EF4E429-2B5C-4260-A486-38A8179A4087}" type="slidenum">
              <a:rPr lang="en-CA"/>
              <a:pPr>
                <a:defRPr/>
              </a:pPr>
              <a:t>‹#›</a:t>
            </a:fld>
            <a:endParaRPr lang="en-CA" dirty="0"/>
          </a:p>
        </p:txBody>
      </p:sp>
    </p:spTree>
    <p:extLst>
      <p:ext uri="{BB962C8B-B14F-4D97-AF65-F5344CB8AC3E}">
        <p14:creationId xmlns:p14="http://schemas.microsoft.com/office/powerpoint/2010/main" val="272360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128B0554-688F-4984-8D2E-B1F81EBDC38D}" type="slidenum">
              <a:rPr lang="en-CA"/>
              <a:pPr>
                <a:defRPr/>
              </a:pPr>
              <a:t>‹#›</a:t>
            </a:fld>
            <a:endParaRPr lang="en-CA" dirty="0"/>
          </a:p>
        </p:txBody>
      </p:sp>
    </p:spTree>
    <p:extLst>
      <p:ext uri="{BB962C8B-B14F-4D97-AF65-F5344CB8AC3E}">
        <p14:creationId xmlns:p14="http://schemas.microsoft.com/office/powerpoint/2010/main" val="6934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endParaRPr lang="en-CA" dirty="0"/>
          </a:p>
        </p:txBody>
      </p:sp>
      <p:sp>
        <p:nvSpPr>
          <p:cNvPr id="8" name="Footer Placeholder 4"/>
          <p:cNvSpPr>
            <a:spLocks noGrp="1"/>
          </p:cNvSpPr>
          <p:nvPr>
            <p:ph type="ftr" sz="quarter" idx="11"/>
          </p:nvPr>
        </p:nvSpPr>
        <p:spPr/>
        <p:txBody>
          <a:bodyPr/>
          <a:lstStyle>
            <a:lvl1pPr>
              <a:defRPr/>
            </a:lvl1pPr>
          </a:lstStyle>
          <a:p>
            <a:pPr>
              <a:defRPr/>
            </a:pPr>
            <a:endParaRPr lang="en-CA" dirty="0"/>
          </a:p>
        </p:txBody>
      </p:sp>
      <p:sp>
        <p:nvSpPr>
          <p:cNvPr id="9" name="Slide Number Placeholder 5"/>
          <p:cNvSpPr>
            <a:spLocks noGrp="1"/>
          </p:cNvSpPr>
          <p:nvPr>
            <p:ph type="sldNum" sz="quarter" idx="12"/>
          </p:nvPr>
        </p:nvSpPr>
        <p:spPr/>
        <p:txBody>
          <a:bodyPr/>
          <a:lstStyle>
            <a:lvl1pPr>
              <a:defRPr/>
            </a:lvl1pPr>
          </a:lstStyle>
          <a:p>
            <a:pPr>
              <a:defRPr/>
            </a:pPr>
            <a:fld id="{BF66B660-0DFF-426A-8962-51586AA70E0B}" type="slidenum">
              <a:rPr lang="en-CA"/>
              <a:pPr>
                <a:defRPr/>
              </a:pPr>
              <a:t>‹#›</a:t>
            </a:fld>
            <a:endParaRPr lang="en-CA" dirty="0"/>
          </a:p>
        </p:txBody>
      </p:sp>
    </p:spTree>
    <p:extLst>
      <p:ext uri="{BB962C8B-B14F-4D97-AF65-F5344CB8AC3E}">
        <p14:creationId xmlns:p14="http://schemas.microsoft.com/office/powerpoint/2010/main" val="76075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endParaRPr lang="en-CA" dirty="0"/>
          </a:p>
        </p:txBody>
      </p:sp>
      <p:sp>
        <p:nvSpPr>
          <p:cNvPr id="4" name="Footer Placeholder 4"/>
          <p:cNvSpPr>
            <a:spLocks noGrp="1"/>
          </p:cNvSpPr>
          <p:nvPr>
            <p:ph type="ftr" sz="quarter" idx="11"/>
          </p:nvPr>
        </p:nvSpPr>
        <p:spPr/>
        <p:txBody>
          <a:bodyPr/>
          <a:lstStyle>
            <a:lvl1pPr>
              <a:defRPr/>
            </a:lvl1pPr>
          </a:lstStyle>
          <a:p>
            <a:pPr>
              <a:defRPr/>
            </a:pPr>
            <a:endParaRPr lang="en-CA" dirty="0"/>
          </a:p>
        </p:txBody>
      </p:sp>
      <p:sp>
        <p:nvSpPr>
          <p:cNvPr id="5" name="Slide Number Placeholder 5"/>
          <p:cNvSpPr>
            <a:spLocks noGrp="1"/>
          </p:cNvSpPr>
          <p:nvPr>
            <p:ph type="sldNum" sz="quarter" idx="12"/>
          </p:nvPr>
        </p:nvSpPr>
        <p:spPr/>
        <p:txBody>
          <a:bodyPr/>
          <a:lstStyle>
            <a:lvl1pPr>
              <a:defRPr/>
            </a:lvl1pPr>
          </a:lstStyle>
          <a:p>
            <a:pPr>
              <a:defRPr/>
            </a:pPr>
            <a:fld id="{F7487DD3-8E73-48D3-B6A0-017ECD519226}" type="slidenum">
              <a:rPr lang="en-CA"/>
              <a:pPr>
                <a:defRPr/>
              </a:pPr>
              <a:t>‹#›</a:t>
            </a:fld>
            <a:endParaRPr lang="en-CA" dirty="0"/>
          </a:p>
        </p:txBody>
      </p:sp>
    </p:spTree>
    <p:extLst>
      <p:ext uri="{BB962C8B-B14F-4D97-AF65-F5344CB8AC3E}">
        <p14:creationId xmlns:p14="http://schemas.microsoft.com/office/powerpoint/2010/main" val="353308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CA" dirty="0"/>
          </a:p>
        </p:txBody>
      </p:sp>
      <p:sp>
        <p:nvSpPr>
          <p:cNvPr id="3" name="Footer Placeholder 4"/>
          <p:cNvSpPr>
            <a:spLocks noGrp="1"/>
          </p:cNvSpPr>
          <p:nvPr>
            <p:ph type="ftr" sz="quarter" idx="11"/>
          </p:nvPr>
        </p:nvSpPr>
        <p:spPr/>
        <p:txBody>
          <a:bodyPr/>
          <a:lstStyle>
            <a:lvl1pPr>
              <a:defRPr/>
            </a:lvl1pPr>
          </a:lstStyle>
          <a:p>
            <a:pPr>
              <a:defRPr/>
            </a:pPr>
            <a:endParaRPr lang="en-CA" dirty="0"/>
          </a:p>
        </p:txBody>
      </p:sp>
      <p:sp>
        <p:nvSpPr>
          <p:cNvPr id="4" name="Slide Number Placeholder 5"/>
          <p:cNvSpPr>
            <a:spLocks noGrp="1"/>
          </p:cNvSpPr>
          <p:nvPr>
            <p:ph type="sldNum" sz="quarter" idx="12"/>
          </p:nvPr>
        </p:nvSpPr>
        <p:spPr/>
        <p:txBody>
          <a:bodyPr/>
          <a:lstStyle>
            <a:lvl1pPr>
              <a:defRPr/>
            </a:lvl1pPr>
          </a:lstStyle>
          <a:p>
            <a:pPr>
              <a:defRPr/>
            </a:pPr>
            <a:fld id="{9E07C644-38CF-4AEC-9780-DF79E1127B61}" type="slidenum">
              <a:rPr lang="en-CA"/>
              <a:pPr>
                <a:defRPr/>
              </a:pPr>
              <a:t>‹#›</a:t>
            </a:fld>
            <a:endParaRPr lang="en-CA" dirty="0"/>
          </a:p>
        </p:txBody>
      </p:sp>
    </p:spTree>
    <p:extLst>
      <p:ext uri="{BB962C8B-B14F-4D97-AF65-F5344CB8AC3E}">
        <p14:creationId xmlns:p14="http://schemas.microsoft.com/office/powerpoint/2010/main" val="2865018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88A886C1-AC65-4B12-948A-F51C0A1B0214}" type="slidenum">
              <a:rPr lang="en-CA"/>
              <a:pPr>
                <a:defRPr/>
              </a:pPr>
              <a:t>‹#›</a:t>
            </a:fld>
            <a:endParaRPr lang="en-CA" dirty="0"/>
          </a:p>
        </p:txBody>
      </p:sp>
    </p:spTree>
    <p:extLst>
      <p:ext uri="{BB962C8B-B14F-4D97-AF65-F5344CB8AC3E}">
        <p14:creationId xmlns:p14="http://schemas.microsoft.com/office/powerpoint/2010/main" val="102341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6378AEDE-AA5D-4CD6-8B60-F073B01DBC62}" type="slidenum">
              <a:rPr lang="en-CA"/>
              <a:pPr>
                <a:defRPr/>
              </a:pPr>
              <a:t>‹#›</a:t>
            </a:fld>
            <a:endParaRPr lang="en-CA" dirty="0"/>
          </a:p>
        </p:txBody>
      </p:sp>
    </p:spTree>
    <p:extLst>
      <p:ext uri="{BB962C8B-B14F-4D97-AF65-F5344CB8AC3E}">
        <p14:creationId xmlns:p14="http://schemas.microsoft.com/office/powerpoint/2010/main" val="3780619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17ED1FE6-8265-46C9-A3CC-4C743F0D9CAA}" type="slidenum">
              <a:rPr lang="en-CA"/>
              <a:pPr>
                <a:defRPr/>
              </a:pPr>
              <a:t>‹#›</a:t>
            </a:fld>
            <a:endParaRPr lang="en-CA" dirty="0"/>
          </a:p>
        </p:txBody>
      </p:sp>
      <p:pic>
        <p:nvPicPr>
          <p:cNvPr id="1031" name="Picture 6" descr="aemat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28600" y="304800"/>
            <a:ext cx="9953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8600" y="2362200"/>
            <a:ext cx="8915400" cy="1470025"/>
          </a:xfrm>
        </p:spPr>
        <p:txBody>
          <a:bodyPr/>
          <a:lstStyle/>
          <a:p>
            <a:r>
              <a:rPr lang="en-CA" sz="3200" b="1" dirty="0"/>
              <a:t>WORKSHOP </a:t>
            </a:r>
            <a:r>
              <a:rPr lang="en-CA" sz="3200" b="1" dirty="0" smtClean="0"/>
              <a:t>#7:</a:t>
            </a:r>
            <a:r>
              <a:rPr lang="en-CA" sz="3200" b="1" dirty="0"/>
              <a:t> </a:t>
            </a:r>
            <a:r>
              <a:rPr lang="en-CA" sz="3200" b="1" i="1" dirty="0"/>
              <a:t>What's Public, What's </a:t>
            </a:r>
            <a:r>
              <a:rPr lang="en-CA" sz="3200" b="1" i="1" dirty="0" smtClean="0"/>
              <a:t>Not</a:t>
            </a:r>
            <a:r>
              <a:rPr lang="en-CA" sz="3200" b="1" dirty="0" smtClean="0"/>
              <a:t>  </a:t>
            </a:r>
            <a:r>
              <a:rPr lang="en-CA" sz="3200" b="1" dirty="0"/>
              <a:t>Access to a Hearing and its Record</a:t>
            </a:r>
            <a:r>
              <a:rPr lang="en-CA" sz="3600" b="1" dirty="0" smtClean="0"/>
              <a:t/>
            </a:r>
            <a:br>
              <a:rPr lang="en-CA" sz="3600" b="1" dirty="0" smtClean="0"/>
            </a:br>
            <a:r>
              <a:rPr lang="en-CA" sz="3600" b="1" dirty="0" smtClean="0"/>
              <a:t/>
            </a:r>
            <a:br>
              <a:rPr lang="en-CA" sz="3600" b="1" dirty="0" smtClean="0"/>
            </a:br>
            <a:r>
              <a:rPr lang="en-CA" sz="2400" b="1" dirty="0" err="1" smtClean="0"/>
              <a:t>SOAR's</a:t>
            </a:r>
            <a:r>
              <a:rPr lang="en-CA" sz="2400" b="1" dirty="0" smtClean="0"/>
              <a:t> </a:t>
            </a:r>
            <a:r>
              <a:rPr lang="en-CA" sz="2400" b="1" dirty="0"/>
              <a:t>28th Annual Conference 2016 </a:t>
            </a:r>
            <a:br>
              <a:rPr lang="en-CA" sz="2400" b="1" dirty="0"/>
            </a:br>
            <a:r>
              <a:rPr lang="en-CA" sz="2400" b="1" dirty="0" err="1" smtClean="0"/>
              <a:t>SOARing</a:t>
            </a:r>
            <a:r>
              <a:rPr lang="en-CA" sz="2400" b="1" dirty="0" smtClean="0"/>
              <a:t> </a:t>
            </a:r>
            <a:r>
              <a:rPr lang="en-CA" sz="2400" b="1" dirty="0"/>
              <a:t>Ahead: Mindful, Proportional, </a:t>
            </a:r>
            <a:r>
              <a:rPr lang="en-CA" sz="2400" b="1" dirty="0" smtClean="0"/>
              <a:t>Proactive</a:t>
            </a:r>
            <a:br>
              <a:rPr lang="en-CA" sz="2400" b="1" dirty="0" smtClean="0"/>
            </a:br>
            <a:r>
              <a:rPr lang="en-CA" sz="2400" b="1" dirty="0" smtClean="0"/>
              <a:t>November 3, 2016</a:t>
            </a:r>
            <a:endParaRPr lang="en-US" sz="2400" b="1" dirty="0"/>
          </a:p>
        </p:txBody>
      </p:sp>
      <p:sp>
        <p:nvSpPr>
          <p:cNvPr id="5123" name="Rectangle 3"/>
          <p:cNvSpPr>
            <a:spLocks noGrp="1" noChangeArrowheads="1"/>
          </p:cNvSpPr>
          <p:nvPr>
            <p:ph type="subTitle" idx="1"/>
          </p:nvPr>
        </p:nvSpPr>
        <p:spPr>
          <a:xfrm>
            <a:off x="685800" y="5181600"/>
            <a:ext cx="7924800" cy="1371600"/>
          </a:xfrm>
        </p:spPr>
        <p:txBody>
          <a:bodyPr/>
          <a:lstStyle/>
          <a:p>
            <a:pPr eaLnBrk="1" hangingPunct="1">
              <a:spcBef>
                <a:spcPts val="0"/>
              </a:spcBef>
            </a:pPr>
            <a:r>
              <a:rPr lang="en-CA" sz="2000" dirty="0" smtClean="0">
                <a:solidFill>
                  <a:schemeClr val="tx1"/>
                </a:solidFill>
              </a:rPr>
              <a:t>Jerry V. DeMarco</a:t>
            </a:r>
          </a:p>
          <a:p>
            <a:pPr eaLnBrk="1" hangingPunct="1">
              <a:spcBef>
                <a:spcPts val="0"/>
              </a:spcBef>
            </a:pPr>
            <a:r>
              <a:rPr lang="en-CA" sz="2000" dirty="0">
                <a:solidFill>
                  <a:schemeClr val="tx1"/>
                </a:solidFill>
              </a:rPr>
              <a:t>Associate Chair, </a:t>
            </a:r>
            <a:r>
              <a:rPr lang="en-CA" sz="2000" dirty="0" smtClean="0">
                <a:solidFill>
                  <a:schemeClr val="tx1"/>
                </a:solidFill>
              </a:rPr>
              <a:t>Conservation Review Board</a:t>
            </a:r>
            <a:endParaRPr lang="en-CA" sz="2000" dirty="0">
              <a:solidFill>
                <a:schemeClr val="tx1"/>
              </a:solidFill>
            </a:endParaRPr>
          </a:p>
          <a:p>
            <a:pPr eaLnBrk="1" hangingPunct="1">
              <a:spcBef>
                <a:spcPts val="0"/>
              </a:spcBef>
            </a:pPr>
            <a:r>
              <a:rPr lang="en-CA" sz="2000" dirty="0" smtClean="0">
                <a:solidFill>
                  <a:schemeClr val="tx1"/>
                </a:solidFill>
              </a:rPr>
              <a:t>Associate Chair, Environmental Review Tribunal</a:t>
            </a:r>
          </a:p>
          <a:p>
            <a:pPr eaLnBrk="1" hangingPunct="1">
              <a:spcBef>
                <a:spcPts val="0"/>
              </a:spcBef>
            </a:pPr>
            <a:r>
              <a:rPr lang="en-CA" sz="2000" dirty="0" smtClean="0">
                <a:solidFill>
                  <a:schemeClr val="tx1"/>
                </a:solidFill>
              </a:rPr>
              <a:t>Alternate </a:t>
            </a:r>
            <a:r>
              <a:rPr lang="en-CA" sz="2000" dirty="0">
                <a:solidFill>
                  <a:schemeClr val="tx1"/>
                </a:solidFill>
              </a:rPr>
              <a:t>Executive </a:t>
            </a:r>
            <a:r>
              <a:rPr lang="en-CA" sz="2000" dirty="0" smtClean="0">
                <a:solidFill>
                  <a:schemeClr val="tx1"/>
                </a:solidFill>
              </a:rPr>
              <a:t>Chair, Environment </a:t>
            </a:r>
            <a:r>
              <a:rPr lang="en-CA" sz="2000" dirty="0">
                <a:solidFill>
                  <a:schemeClr val="tx1"/>
                </a:solidFill>
              </a:rPr>
              <a:t>and Land Tribunals </a:t>
            </a:r>
            <a:r>
              <a:rPr lang="en-CA" sz="2000" dirty="0" smtClean="0">
                <a:solidFill>
                  <a:schemeClr val="tx1"/>
                </a:solidFill>
              </a:rPr>
              <a:t>Ontario</a:t>
            </a:r>
            <a:endParaRPr lang="en-CA" sz="2000" dirty="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lstStyle/>
          <a:p>
            <a:r>
              <a:rPr lang="en-US" dirty="0" err="1" smtClean="0"/>
              <a:t>ERT</a:t>
            </a:r>
            <a:r>
              <a:rPr lang="en-US" dirty="0" smtClean="0"/>
              <a:t> </a:t>
            </a:r>
            <a:r>
              <a:rPr lang="en-US" dirty="0"/>
              <a:t>Rules of </a:t>
            </a:r>
            <a:r>
              <a:rPr lang="en-US" dirty="0" smtClean="0"/>
              <a:t>Practice</a:t>
            </a:r>
            <a:endParaRPr lang="en-CA" dirty="0"/>
          </a:p>
        </p:txBody>
      </p:sp>
      <p:sp>
        <p:nvSpPr>
          <p:cNvPr id="4" name="Slide Number Placeholder 3"/>
          <p:cNvSpPr>
            <a:spLocks noGrp="1"/>
          </p:cNvSpPr>
          <p:nvPr>
            <p:ph type="sldNum" sz="quarter" idx="12"/>
          </p:nvPr>
        </p:nvSpPr>
        <p:spPr/>
        <p:txBody>
          <a:bodyPr/>
          <a:lstStyle/>
          <a:p>
            <a:pPr>
              <a:defRPr/>
            </a:pPr>
            <a:fld id="{F2E8701B-07CF-486F-BD79-D29822AE58F6}" type="slidenum">
              <a:rPr lang="en-CA" smtClean="0"/>
              <a:pPr>
                <a:defRPr/>
              </a:pPr>
              <a:t>2</a:t>
            </a:fld>
            <a:endParaRPr lang="en-CA" dirty="0"/>
          </a:p>
        </p:txBody>
      </p:sp>
      <p:sp>
        <p:nvSpPr>
          <p:cNvPr id="5" name="TextBox 4"/>
          <p:cNvSpPr txBox="1"/>
          <p:nvPr/>
        </p:nvSpPr>
        <p:spPr>
          <a:xfrm>
            <a:off x="467710" y="1600200"/>
            <a:ext cx="8153400" cy="4955203"/>
          </a:xfrm>
          <a:prstGeom prst="rect">
            <a:avLst/>
          </a:prstGeom>
          <a:noFill/>
        </p:spPr>
        <p:txBody>
          <a:bodyPr wrap="square" rtlCol="0">
            <a:spAutoFit/>
          </a:bodyPr>
          <a:lstStyle/>
          <a:p>
            <a:r>
              <a:rPr lang="en-US" b="1" dirty="0"/>
              <a:t>3. </a:t>
            </a:r>
            <a:r>
              <a:rPr lang="en-US" dirty="0"/>
              <a:t>…“public record” includes an application or Notice of Appeal, the decision appealed or referred to the Tribunal, any Notice, all documents filed with the Tribunal, any correspondence to and from the Tribunal, transcripts, orders of the Tribunal and the Tribunal’s final decision, recommendation or report, but does not include those documents that are marked confidential by order of the Tribunal under Rule 211 or members’ notes or members’ recordings of Tribunal proceedings</a:t>
            </a:r>
          </a:p>
          <a:p>
            <a:r>
              <a:rPr lang="en-US" sz="800" dirty="0"/>
              <a:t> </a:t>
            </a:r>
            <a:r>
              <a:rPr lang="en-US" sz="800" dirty="0" smtClean="0"/>
              <a:t> </a:t>
            </a:r>
          </a:p>
          <a:p>
            <a:r>
              <a:rPr lang="en-CA" b="1" dirty="0" smtClean="0"/>
              <a:t>207. </a:t>
            </a:r>
            <a:r>
              <a:rPr lang="en-CA" dirty="0" smtClean="0"/>
              <a:t>A </a:t>
            </a:r>
            <a:r>
              <a:rPr lang="en-CA" dirty="0"/>
              <a:t>Hearing shall be open to the public unless ordered otherwise by the </a:t>
            </a:r>
            <a:r>
              <a:rPr lang="en-CA" dirty="0" smtClean="0"/>
              <a:t> Tribunal </a:t>
            </a:r>
            <a:r>
              <a:rPr lang="en-CA" dirty="0"/>
              <a:t>in accordance with Rule 209.</a:t>
            </a:r>
            <a:endParaRPr lang="en-US" dirty="0"/>
          </a:p>
          <a:p>
            <a:endParaRPr lang="en-US" sz="1000" dirty="0"/>
          </a:p>
          <a:p>
            <a:r>
              <a:rPr lang="en-US" b="1" dirty="0"/>
              <a:t>210. </a:t>
            </a:r>
            <a:r>
              <a:rPr lang="en-US" dirty="0"/>
              <a:t>All persons are entitled to have reasonable access to the Tribunal's public record unless the Tribunal makes an order under Rule 211.</a:t>
            </a:r>
          </a:p>
          <a:p>
            <a:r>
              <a:rPr lang="en-US" sz="1000" dirty="0"/>
              <a:t> </a:t>
            </a:r>
            <a:r>
              <a:rPr lang="en-US" sz="1000" dirty="0" smtClean="0"/>
              <a:t> </a:t>
            </a:r>
            <a:endParaRPr lang="en-US" sz="1000" dirty="0"/>
          </a:p>
          <a:p>
            <a:r>
              <a:rPr lang="en-US" b="1" dirty="0"/>
              <a:t>211. </a:t>
            </a:r>
            <a:r>
              <a:rPr lang="en-US" dirty="0"/>
              <a:t>At the request of a Party or on its own initiative, the Tribunal may order all or part of a document to be marked "confidential", where appropriate, in which case it shall not form part of the public record</a:t>
            </a:r>
            <a:r>
              <a:rPr lang="en-US" dirty="0" smtClean="0"/>
              <a:t>..</a:t>
            </a:r>
          </a:p>
          <a:p>
            <a:endParaRPr lang="en-CA" dirty="0"/>
          </a:p>
          <a:p>
            <a:r>
              <a:rPr lang="en-CA" b="1" dirty="0"/>
              <a:t>See also: </a:t>
            </a:r>
            <a:r>
              <a:rPr lang="en-CA" i="1" dirty="0" err="1"/>
              <a:t>FIPPA</a:t>
            </a:r>
            <a:r>
              <a:rPr lang="en-CA" i="1" dirty="0"/>
              <a:t> </a:t>
            </a:r>
            <a:r>
              <a:rPr lang="en-CA" dirty="0"/>
              <a:t>and </a:t>
            </a:r>
            <a:r>
              <a:rPr lang="en-CA" dirty="0" smtClean="0"/>
              <a:t>s. 9 of </a:t>
            </a:r>
            <a:r>
              <a:rPr lang="en-CA" i="1" dirty="0" err="1"/>
              <a:t>SPPA</a:t>
            </a:r>
            <a:endParaRPr lang="en-US" i="1" dirty="0"/>
          </a:p>
        </p:txBody>
      </p:sp>
    </p:spTree>
    <p:extLst>
      <p:ext uri="{BB962C8B-B14F-4D97-AF65-F5344CB8AC3E}">
        <p14:creationId xmlns:p14="http://schemas.microsoft.com/office/powerpoint/2010/main" val="3791619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229600" cy="1143000"/>
          </a:xfrm>
        </p:spPr>
        <p:txBody>
          <a:bodyPr/>
          <a:lstStyle/>
          <a:p>
            <a:r>
              <a:rPr lang="en-US" dirty="0"/>
              <a:t>Examples of Confidentiality Requests at the </a:t>
            </a:r>
            <a:r>
              <a:rPr lang="en-US" dirty="0" err="1" smtClean="0"/>
              <a:t>ERT</a:t>
            </a:r>
            <a:endParaRPr lang="en-US" dirty="0"/>
          </a:p>
        </p:txBody>
      </p:sp>
      <p:sp>
        <p:nvSpPr>
          <p:cNvPr id="3" name="Content Placeholder 2"/>
          <p:cNvSpPr>
            <a:spLocks noGrp="1"/>
          </p:cNvSpPr>
          <p:nvPr>
            <p:ph idx="1"/>
          </p:nvPr>
        </p:nvSpPr>
        <p:spPr/>
        <p:txBody>
          <a:bodyPr/>
          <a:lstStyle/>
          <a:p>
            <a:pPr>
              <a:lnSpc>
                <a:spcPct val="150000"/>
              </a:lnSpc>
            </a:pPr>
            <a:r>
              <a:rPr lang="en-CA" dirty="0" smtClean="0"/>
              <a:t>personal </a:t>
            </a:r>
            <a:r>
              <a:rPr lang="en-CA" dirty="0"/>
              <a:t>health information</a:t>
            </a:r>
          </a:p>
          <a:p>
            <a:pPr>
              <a:lnSpc>
                <a:spcPct val="150000"/>
              </a:lnSpc>
            </a:pPr>
            <a:r>
              <a:rPr lang="en-CA" dirty="0" smtClean="0"/>
              <a:t>financial </a:t>
            </a:r>
            <a:r>
              <a:rPr lang="en-CA" dirty="0"/>
              <a:t>information</a:t>
            </a:r>
          </a:p>
          <a:p>
            <a:pPr>
              <a:lnSpc>
                <a:spcPct val="150000"/>
              </a:lnSpc>
            </a:pPr>
            <a:r>
              <a:rPr lang="en-CA" dirty="0" smtClean="0"/>
              <a:t>new </a:t>
            </a:r>
            <a:r>
              <a:rPr lang="en-CA" dirty="0"/>
              <a:t>research awaiting </a:t>
            </a:r>
            <a:r>
              <a:rPr lang="en-CA" dirty="0" smtClean="0"/>
              <a:t>publication</a:t>
            </a:r>
            <a:endParaRPr lang="en-CA" dirty="0"/>
          </a:p>
          <a:p>
            <a:pPr>
              <a:lnSpc>
                <a:spcPct val="150000"/>
              </a:lnSpc>
            </a:pPr>
            <a:r>
              <a:rPr lang="en-CA" dirty="0" smtClean="0"/>
              <a:t>location </a:t>
            </a:r>
            <a:r>
              <a:rPr lang="en-CA" dirty="0"/>
              <a:t>of endangered species</a:t>
            </a:r>
          </a:p>
          <a:p>
            <a:endParaRPr lang="en-US" dirty="0"/>
          </a:p>
        </p:txBody>
      </p:sp>
      <p:sp>
        <p:nvSpPr>
          <p:cNvPr id="4" name="Slide Number Placeholder 3"/>
          <p:cNvSpPr>
            <a:spLocks noGrp="1"/>
          </p:cNvSpPr>
          <p:nvPr>
            <p:ph type="sldNum" sz="quarter" idx="12"/>
          </p:nvPr>
        </p:nvSpPr>
        <p:spPr/>
        <p:txBody>
          <a:bodyPr/>
          <a:lstStyle/>
          <a:p>
            <a:pPr>
              <a:defRPr/>
            </a:pPr>
            <a:fld id="{F2E8701B-07CF-486F-BD79-D29822AE58F6}" type="slidenum">
              <a:rPr lang="en-CA" smtClean="0"/>
              <a:pPr>
                <a:defRPr/>
              </a:pPr>
              <a:t>3</a:t>
            </a:fld>
            <a:endParaRPr lang="en-CA" dirty="0"/>
          </a:p>
        </p:txBody>
      </p:sp>
    </p:spTree>
    <p:extLst>
      <p:ext uri="{BB962C8B-B14F-4D97-AF65-F5344CB8AC3E}">
        <p14:creationId xmlns:p14="http://schemas.microsoft.com/office/powerpoint/2010/main" val="940266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696200" cy="1143000"/>
          </a:xfrm>
        </p:spPr>
        <p:txBody>
          <a:bodyPr/>
          <a:lstStyle/>
          <a:p>
            <a:r>
              <a:rPr lang="en-US" sz="4000" dirty="0"/>
              <a:t>ERT Context: </a:t>
            </a:r>
            <a:r>
              <a:rPr lang="en-US" sz="4000" dirty="0" smtClean="0"/>
              <a:t>Principles</a:t>
            </a:r>
            <a:endParaRPr lang="en-US" sz="4000" dirty="0"/>
          </a:p>
        </p:txBody>
      </p:sp>
      <p:sp>
        <p:nvSpPr>
          <p:cNvPr id="4" name="Slide Number Placeholder 3"/>
          <p:cNvSpPr>
            <a:spLocks noGrp="1"/>
          </p:cNvSpPr>
          <p:nvPr>
            <p:ph type="sldNum" sz="quarter" idx="12"/>
          </p:nvPr>
        </p:nvSpPr>
        <p:spPr/>
        <p:txBody>
          <a:bodyPr/>
          <a:lstStyle/>
          <a:p>
            <a:pPr>
              <a:defRPr/>
            </a:pPr>
            <a:fld id="{F2E8701B-07CF-486F-BD79-D29822AE58F6}" type="slidenum">
              <a:rPr lang="en-CA" smtClean="0"/>
              <a:pPr>
                <a:defRPr/>
              </a:pPr>
              <a:t>4</a:t>
            </a:fld>
            <a:endParaRPr lang="en-CA" dirty="0"/>
          </a:p>
        </p:txBody>
      </p:sp>
      <p:sp>
        <p:nvSpPr>
          <p:cNvPr id="5" name="TextBox 4"/>
          <p:cNvSpPr txBox="1"/>
          <p:nvPr/>
        </p:nvSpPr>
        <p:spPr>
          <a:xfrm>
            <a:off x="533400" y="1828800"/>
            <a:ext cx="8305800" cy="3785652"/>
          </a:xfrm>
          <a:prstGeom prst="rect">
            <a:avLst/>
          </a:prstGeom>
          <a:noFill/>
        </p:spPr>
        <p:txBody>
          <a:bodyPr wrap="square" rtlCol="0">
            <a:spAutoFit/>
          </a:bodyPr>
          <a:lstStyle/>
          <a:p>
            <a:r>
              <a:rPr lang="en-US" sz="2000" dirty="0" smtClean="0"/>
              <a:t>“</a:t>
            </a:r>
            <a:r>
              <a:rPr lang="en-US" sz="2000" u="sng" dirty="0" smtClean="0"/>
              <a:t>Public </a:t>
            </a:r>
            <a:r>
              <a:rPr lang="en-US" sz="2000" u="sng" dirty="0"/>
              <a:t>notification and participation</a:t>
            </a:r>
            <a:r>
              <a:rPr lang="en-US" sz="2000" dirty="0"/>
              <a:t> are important aspects of </a:t>
            </a:r>
            <a:r>
              <a:rPr lang="en-US" sz="2000" u="sng" dirty="0"/>
              <a:t>sound</a:t>
            </a:r>
            <a:r>
              <a:rPr lang="en-US" sz="2000" dirty="0"/>
              <a:t> environmental </a:t>
            </a:r>
            <a:r>
              <a:rPr lang="en-US" sz="2000" u="sng" dirty="0"/>
              <a:t>decision-making</a:t>
            </a:r>
            <a:r>
              <a:rPr lang="en-US" sz="2000" dirty="0"/>
              <a:t> and administrative law proceedings affecting the public interest. Fostering public involvement not only </a:t>
            </a:r>
            <a:r>
              <a:rPr lang="en-US" sz="2000" u="sng" dirty="0"/>
              <a:t>assists those affected</a:t>
            </a:r>
            <a:r>
              <a:rPr lang="en-US" sz="2000" dirty="0"/>
              <a:t> by Tribunal proceedings, but also leads to </a:t>
            </a:r>
            <a:r>
              <a:rPr lang="en-US" sz="2000" u="sng" dirty="0"/>
              <a:t>well-informed decisions</a:t>
            </a:r>
            <a:r>
              <a:rPr lang="en-US" sz="2000" dirty="0"/>
              <a:t>. This, in turn, helps the Tribunal better accomplish the </a:t>
            </a:r>
            <a:r>
              <a:rPr lang="en-US" sz="2000" u="sng" dirty="0"/>
              <a:t>public interest</a:t>
            </a:r>
            <a:r>
              <a:rPr lang="en-US" sz="2000" dirty="0"/>
              <a:t> in environmental protection set out in the </a:t>
            </a:r>
            <a:r>
              <a:rPr lang="en-US" sz="2000" i="1" dirty="0"/>
              <a:t>EPA</a:t>
            </a:r>
            <a:r>
              <a:rPr lang="en-US" sz="2000" dirty="0"/>
              <a:t>'s purpose section. [These rules] also help the Tribunal fulfill its objectives relating to </a:t>
            </a:r>
            <a:r>
              <a:rPr lang="en-US" sz="2000" u="sng" dirty="0"/>
              <a:t>just determinations</a:t>
            </a:r>
            <a:r>
              <a:rPr lang="en-US" sz="2000" dirty="0"/>
              <a:t> (see section 2 of the </a:t>
            </a:r>
            <a:r>
              <a:rPr lang="en-US" sz="2000" i="1" dirty="0" err="1"/>
              <a:t>SPPA</a:t>
            </a:r>
            <a:r>
              <a:rPr lang="en-US" sz="2000" dirty="0"/>
              <a:t> and Rule 4), </a:t>
            </a:r>
            <a:r>
              <a:rPr lang="en-US" sz="2000" u="sng" dirty="0"/>
              <a:t>fairness, openness, accessibility and public participation</a:t>
            </a:r>
            <a:r>
              <a:rPr lang="en-US" sz="2000" dirty="0"/>
              <a:t> (see Rule 1</a:t>
            </a:r>
            <a:r>
              <a:rPr lang="en-US" sz="2000" dirty="0" smtClean="0"/>
              <a:t>).” </a:t>
            </a:r>
            <a:endParaRPr lang="en-US" sz="2000" dirty="0"/>
          </a:p>
          <a:p>
            <a:r>
              <a:rPr lang="en-US" sz="2000" dirty="0"/>
              <a:t> </a:t>
            </a:r>
          </a:p>
          <a:p>
            <a:pPr lvl="1"/>
            <a:r>
              <a:rPr lang="en-US" sz="2000" i="1" dirty="0"/>
              <a:t>Detox Environmental Ltd. v. Ontario (Ministry of the Environment)</a:t>
            </a:r>
            <a:r>
              <a:rPr lang="en-US" sz="2000" dirty="0"/>
              <a:t>, [2009] </a:t>
            </a:r>
            <a:r>
              <a:rPr lang="en-US" sz="2000" dirty="0" err="1"/>
              <a:t>O.E.R.T.D</a:t>
            </a:r>
            <a:r>
              <a:rPr lang="en-US" sz="2000" dirty="0"/>
              <a:t>. No. 6 at para. </a:t>
            </a:r>
            <a:r>
              <a:rPr lang="en-US" sz="2000" dirty="0" smtClean="0"/>
              <a:t>22</a:t>
            </a:r>
            <a:endParaRPr lang="en-US" sz="2000" dirty="0"/>
          </a:p>
        </p:txBody>
      </p:sp>
    </p:spTree>
    <p:extLst>
      <p:ext uri="{BB962C8B-B14F-4D97-AF65-F5344CB8AC3E}">
        <p14:creationId xmlns:p14="http://schemas.microsoft.com/office/powerpoint/2010/main" val="3571626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696200" cy="1143000"/>
          </a:xfrm>
        </p:spPr>
        <p:txBody>
          <a:bodyPr/>
          <a:lstStyle/>
          <a:p>
            <a:r>
              <a:rPr lang="en-US" sz="4000" dirty="0" err="1"/>
              <a:t>ERT</a:t>
            </a:r>
            <a:r>
              <a:rPr lang="en-US" sz="4000" dirty="0"/>
              <a:t> Context: Public </a:t>
            </a:r>
            <a:r>
              <a:rPr lang="en-US" sz="4000" dirty="0" smtClean="0"/>
              <a:t>Interest</a:t>
            </a:r>
            <a:endParaRPr lang="en-US" sz="4000" dirty="0"/>
          </a:p>
        </p:txBody>
      </p:sp>
      <p:sp>
        <p:nvSpPr>
          <p:cNvPr id="4" name="Slide Number Placeholder 3"/>
          <p:cNvSpPr>
            <a:spLocks noGrp="1"/>
          </p:cNvSpPr>
          <p:nvPr>
            <p:ph type="sldNum" sz="quarter" idx="12"/>
          </p:nvPr>
        </p:nvSpPr>
        <p:spPr/>
        <p:txBody>
          <a:bodyPr/>
          <a:lstStyle/>
          <a:p>
            <a:pPr>
              <a:defRPr/>
            </a:pPr>
            <a:fld id="{F2E8701B-07CF-486F-BD79-D29822AE58F6}" type="slidenum">
              <a:rPr lang="en-CA" smtClean="0"/>
              <a:pPr>
                <a:defRPr/>
              </a:pPr>
              <a:t>5</a:t>
            </a:fld>
            <a:endParaRPr lang="en-CA" dirty="0"/>
          </a:p>
        </p:txBody>
      </p:sp>
      <p:sp>
        <p:nvSpPr>
          <p:cNvPr id="5" name="TextBox 4"/>
          <p:cNvSpPr txBox="1"/>
          <p:nvPr/>
        </p:nvSpPr>
        <p:spPr>
          <a:xfrm>
            <a:off x="533400" y="1828800"/>
            <a:ext cx="8305800" cy="2862322"/>
          </a:xfrm>
          <a:prstGeom prst="rect">
            <a:avLst/>
          </a:prstGeom>
          <a:noFill/>
        </p:spPr>
        <p:txBody>
          <a:bodyPr wrap="square" rtlCol="0">
            <a:spAutoFit/>
          </a:bodyPr>
          <a:lstStyle/>
          <a:p>
            <a:r>
              <a:rPr lang="en-US" sz="2000" dirty="0" smtClean="0"/>
              <a:t>“…</a:t>
            </a:r>
            <a:r>
              <a:rPr lang="en-US" sz="2000" dirty="0"/>
              <a:t>even if many of the criteria considered by courts and tribunals in assessing requests for status [to intervene] are similar, the threshold for granting status is often lower for tribunals. This is especially true for tribunals, such as the Environmental Review Tribunal, which have a </a:t>
            </a:r>
            <a:r>
              <a:rPr lang="en-US" sz="2000" u="sng" dirty="0"/>
              <a:t>public interest mandate that may be broader than the </a:t>
            </a:r>
            <a:r>
              <a:rPr lang="en-US" sz="2000" i="1" u="sng" dirty="0" err="1"/>
              <a:t>lis</a:t>
            </a:r>
            <a:r>
              <a:rPr lang="en-US" sz="2000" u="sng" dirty="0"/>
              <a:t> between the two main parties</a:t>
            </a:r>
            <a:r>
              <a:rPr lang="en-US" sz="2000" dirty="0" smtClean="0"/>
              <a:t>.”</a:t>
            </a:r>
            <a:endParaRPr lang="en-US" sz="2000" dirty="0"/>
          </a:p>
          <a:p>
            <a:r>
              <a:rPr lang="en-US" sz="2000" dirty="0"/>
              <a:t> </a:t>
            </a:r>
          </a:p>
          <a:p>
            <a:pPr lvl="1"/>
            <a:r>
              <a:rPr lang="en-US" sz="2000" i="1" dirty="0" err="1"/>
              <a:t>Stericycle</a:t>
            </a:r>
            <a:r>
              <a:rPr lang="en-US" sz="2000" i="1" dirty="0"/>
              <a:t> Inc. v. Ontario (Ministry of Environment)</a:t>
            </a:r>
            <a:r>
              <a:rPr lang="en-US" sz="2000" dirty="0"/>
              <a:t>, [2006] </a:t>
            </a:r>
            <a:r>
              <a:rPr lang="en-US" sz="2000" dirty="0" err="1"/>
              <a:t>O.E.R.T.D</a:t>
            </a:r>
            <a:r>
              <a:rPr lang="en-US" sz="2000" dirty="0"/>
              <a:t>. No. 21 at para. 27</a:t>
            </a:r>
          </a:p>
        </p:txBody>
      </p:sp>
    </p:spTree>
    <p:extLst>
      <p:ext uri="{BB962C8B-B14F-4D97-AF65-F5344CB8AC3E}">
        <p14:creationId xmlns:p14="http://schemas.microsoft.com/office/powerpoint/2010/main" val="123459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8001000" cy="1143000"/>
          </a:xfrm>
        </p:spPr>
        <p:txBody>
          <a:bodyPr/>
          <a:lstStyle/>
          <a:p>
            <a:r>
              <a:rPr lang="en-US" sz="4000" dirty="0"/>
              <a:t>ERT Context: </a:t>
            </a:r>
            <a:r>
              <a:rPr lang="en-US" sz="4000" dirty="0" smtClean="0"/>
              <a:t>Balance</a:t>
            </a:r>
            <a:endParaRPr lang="en-US" sz="4000" dirty="0"/>
          </a:p>
        </p:txBody>
      </p:sp>
      <p:sp>
        <p:nvSpPr>
          <p:cNvPr id="4" name="Slide Number Placeholder 3"/>
          <p:cNvSpPr>
            <a:spLocks noGrp="1"/>
          </p:cNvSpPr>
          <p:nvPr>
            <p:ph type="sldNum" sz="quarter" idx="12"/>
          </p:nvPr>
        </p:nvSpPr>
        <p:spPr/>
        <p:txBody>
          <a:bodyPr/>
          <a:lstStyle/>
          <a:p>
            <a:pPr>
              <a:defRPr/>
            </a:pPr>
            <a:fld id="{F2E8701B-07CF-486F-BD79-D29822AE58F6}" type="slidenum">
              <a:rPr lang="en-CA" smtClean="0"/>
              <a:pPr>
                <a:defRPr/>
              </a:pPr>
              <a:t>6</a:t>
            </a:fld>
            <a:endParaRPr lang="en-CA" dirty="0"/>
          </a:p>
        </p:txBody>
      </p:sp>
      <p:sp>
        <p:nvSpPr>
          <p:cNvPr id="5" name="TextBox 4"/>
          <p:cNvSpPr txBox="1"/>
          <p:nvPr/>
        </p:nvSpPr>
        <p:spPr>
          <a:xfrm>
            <a:off x="381000" y="1524000"/>
            <a:ext cx="8458200" cy="4924425"/>
          </a:xfrm>
          <a:prstGeom prst="rect">
            <a:avLst/>
          </a:prstGeom>
          <a:noFill/>
        </p:spPr>
        <p:txBody>
          <a:bodyPr wrap="square" rtlCol="0">
            <a:spAutoFit/>
          </a:bodyPr>
          <a:lstStyle/>
          <a:p>
            <a:r>
              <a:rPr lang="en-US" sz="1900" dirty="0" smtClean="0"/>
              <a:t>“At </a:t>
            </a:r>
            <a:r>
              <a:rPr lang="en-US" sz="1900" dirty="0"/>
              <a:t>the Hearing, the Tribunal expressed a concern to the Parties that </a:t>
            </a:r>
            <a:r>
              <a:rPr lang="en-US" sz="1900" u="sng" dirty="0"/>
              <a:t>public access to Tribunal proceedings is an important objective that needs to be balanced with the confidentiality objectives</a:t>
            </a:r>
            <a:r>
              <a:rPr lang="en-US" sz="1900" dirty="0"/>
              <a:t> raised by the Appellants' witnesses. As was noted in </a:t>
            </a:r>
            <a:r>
              <a:rPr lang="en-US" sz="1900" i="1" dirty="0" err="1"/>
              <a:t>Starnino</a:t>
            </a:r>
            <a:r>
              <a:rPr lang="en-US" sz="1900" i="1" dirty="0"/>
              <a:t> Holdings Ltd. v. Ontario (Ministry of the Environment)</a:t>
            </a:r>
            <a:r>
              <a:rPr lang="en-US" sz="1900" dirty="0"/>
              <a:t>, [2007] </a:t>
            </a:r>
            <a:r>
              <a:rPr lang="en-US" sz="1900" dirty="0" err="1"/>
              <a:t>O.E.R.T.D</a:t>
            </a:r>
            <a:r>
              <a:rPr lang="en-US" sz="1900" dirty="0"/>
              <a:t>. No. 68 at para. 142:</a:t>
            </a:r>
          </a:p>
          <a:p>
            <a:pPr lvl="1"/>
            <a:endParaRPr lang="en-US" sz="1900" dirty="0" smtClean="0"/>
          </a:p>
          <a:p>
            <a:pPr lvl="1"/>
            <a:r>
              <a:rPr lang="en-US" sz="1600" dirty="0" smtClean="0"/>
              <a:t>There </a:t>
            </a:r>
            <a:r>
              <a:rPr lang="en-US" sz="1600" dirty="0"/>
              <a:t>is a public interest served by having the documents introduced in a public hearing being made available to the public, even if nothing turns on some of them in the end. This allows a tribunal's decisions to be properly </a:t>
            </a:r>
            <a:r>
              <a:rPr lang="en-US" sz="1600" u="sng" dirty="0"/>
              <a:t>scrutinized</a:t>
            </a:r>
            <a:r>
              <a:rPr lang="en-US" sz="1600" dirty="0" smtClean="0"/>
              <a:t>.</a:t>
            </a:r>
          </a:p>
          <a:p>
            <a:endParaRPr lang="en-US" sz="1900" dirty="0"/>
          </a:p>
          <a:p>
            <a:r>
              <a:rPr lang="en-US" sz="1900" dirty="0"/>
              <a:t>Consequently, the Tribunal asked the Parties to fashion a more tailored approach to the confidentiality issue such that both objectives (public access and avoidance of uncontrolled advance publication) could be met simultaneously</a:t>
            </a:r>
            <a:r>
              <a:rPr lang="en-US" sz="1900" dirty="0" smtClean="0"/>
              <a:t>.”</a:t>
            </a:r>
            <a:endParaRPr lang="en-US" sz="1900" dirty="0"/>
          </a:p>
          <a:p>
            <a:r>
              <a:rPr lang="en-US" sz="1900" dirty="0"/>
              <a:t> </a:t>
            </a:r>
          </a:p>
          <a:p>
            <a:pPr lvl="1"/>
            <a:r>
              <a:rPr lang="en-US" sz="1900" i="1" dirty="0"/>
              <a:t>Erickson v. Ontario (Ministry of the Environment)</a:t>
            </a:r>
            <a:r>
              <a:rPr lang="en-US" sz="1900" dirty="0"/>
              <a:t>, [2011] </a:t>
            </a:r>
            <a:r>
              <a:rPr lang="en-US" sz="1900" dirty="0" err="1"/>
              <a:t>O.E.R.T.D</a:t>
            </a:r>
            <a:r>
              <a:rPr lang="en-US" sz="1900" dirty="0"/>
              <a:t>. No. 7 at paras. 11-12</a:t>
            </a:r>
          </a:p>
        </p:txBody>
      </p:sp>
    </p:spTree>
    <p:extLst>
      <p:ext uri="{BB962C8B-B14F-4D97-AF65-F5344CB8AC3E}">
        <p14:creationId xmlns:p14="http://schemas.microsoft.com/office/powerpoint/2010/main" val="318008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22361</TotalTime>
  <Words>489</Words>
  <Application>Microsoft Office PowerPoint</Application>
  <PresentationFormat>On-screen Show (4:3)</PresentationFormat>
  <Paragraphs>53</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WORKSHOP #7: What's Public, What's Not  Access to a Hearing and its Record  SOAR's 28th Annual Conference 2016  SOARing Ahead: Mindful, Proportional, Proactive November 3, 2016</vt:lpstr>
      <vt:lpstr>ERT Rules of Practice</vt:lpstr>
      <vt:lpstr>Examples of Confidentiality Requests at the ERT</vt:lpstr>
      <vt:lpstr>ERT Context: Principles</vt:lpstr>
      <vt:lpstr>ERT Context: Public Interest</vt:lpstr>
      <vt:lpstr>ERT Context: Balance</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Review Board</dc:title>
  <dc:creator>Chung, Kathryn (MAG);Gun Koleoglu</dc:creator>
  <cp:lastModifiedBy>Daphne Simon</cp:lastModifiedBy>
  <cp:revision>1418</cp:revision>
  <cp:lastPrinted>2016-10-14T13:55:35Z</cp:lastPrinted>
  <dcterms:created xsi:type="dcterms:W3CDTF">2011-09-16T18:02:14Z</dcterms:created>
  <dcterms:modified xsi:type="dcterms:W3CDTF">2016-10-28T15:22:49Z</dcterms:modified>
</cp:coreProperties>
</file>