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6"/>
  </p:sldMasterIdLst>
  <p:notesMasterIdLst>
    <p:notesMasterId r:id="rId31"/>
  </p:notesMasterIdLst>
  <p:sldIdLst>
    <p:sldId id="256" r:id="rId7"/>
    <p:sldId id="491" r:id="rId8"/>
    <p:sldId id="265" r:id="rId9"/>
    <p:sldId id="465" r:id="rId10"/>
    <p:sldId id="470" r:id="rId11"/>
    <p:sldId id="507" r:id="rId12"/>
    <p:sldId id="506" r:id="rId13"/>
    <p:sldId id="467" r:id="rId14"/>
    <p:sldId id="468" r:id="rId15"/>
    <p:sldId id="472" r:id="rId16"/>
    <p:sldId id="474" r:id="rId17"/>
    <p:sldId id="493" r:id="rId18"/>
    <p:sldId id="498" r:id="rId19"/>
    <p:sldId id="499" r:id="rId20"/>
    <p:sldId id="500" r:id="rId21"/>
    <p:sldId id="501" r:id="rId22"/>
    <p:sldId id="494" r:id="rId23"/>
    <p:sldId id="505" r:id="rId24"/>
    <p:sldId id="502" r:id="rId25"/>
    <p:sldId id="503" r:id="rId26"/>
    <p:sldId id="508" r:id="rId27"/>
    <p:sldId id="495" r:id="rId28"/>
    <p:sldId id="497" r:id="rId29"/>
    <p:sldId id="445"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172" autoAdjust="0"/>
  </p:normalViewPr>
  <p:slideViewPr>
    <p:cSldViewPr>
      <p:cViewPr varScale="1">
        <p:scale>
          <a:sx n="49" d="100"/>
          <a:sy n="49" d="100"/>
        </p:scale>
        <p:origin x="1780"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3BA3176-7ECF-4505-B5A0-990BFCF50310}" type="datetimeFigureOut">
              <a:rPr lang="en-US" smtClean="0"/>
              <a:pPr/>
              <a:t>10/18/2018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9519BC6-ED96-4091-B26D-2D249D78DA06}" type="slidenum">
              <a:rPr lang="en-US" smtClean="0"/>
              <a:pPr/>
              <a:t>‹#›</a:t>
            </a:fld>
            <a:endParaRPr lang="en-US"/>
          </a:p>
        </p:txBody>
      </p:sp>
    </p:spTree>
    <p:extLst>
      <p:ext uri="{BB962C8B-B14F-4D97-AF65-F5344CB8AC3E}">
        <p14:creationId xmlns:p14="http://schemas.microsoft.com/office/powerpoint/2010/main" val="2963689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9519BC6-ED96-4091-B26D-2D249D78DA06}" type="slidenum">
              <a:rPr lang="en-US" smtClean="0"/>
              <a:pPr/>
              <a:t>1</a:t>
            </a:fld>
            <a:endParaRPr lang="en-US"/>
          </a:p>
        </p:txBody>
      </p:sp>
    </p:spTree>
    <p:extLst>
      <p:ext uri="{BB962C8B-B14F-4D97-AF65-F5344CB8AC3E}">
        <p14:creationId xmlns:p14="http://schemas.microsoft.com/office/powerpoint/2010/main" val="1900674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8872" indent="0">
              <a:buNone/>
            </a:pPr>
            <a:r>
              <a:rPr lang="en-US" dirty="0"/>
              <a:t>HRTO Rules – EMPOWER adjudicators – </a:t>
            </a:r>
          </a:p>
          <a:p>
            <a:pPr marL="118872" indent="0">
              <a:buNone/>
            </a:pPr>
            <a:r>
              <a:rPr lang="en-US" dirty="0"/>
              <a:t>The Tribunal will determine how a matter will be dealt with and </a:t>
            </a:r>
            <a:r>
              <a:rPr lang="en-US" u="sng" dirty="0"/>
              <a:t>may use procedures other than traditional adjudicative or adversarial procedures</a:t>
            </a:r>
            <a:r>
              <a:rPr lang="en-US" dirty="0"/>
              <a:t>. </a:t>
            </a:r>
            <a:endParaRPr lang="en-CA" dirty="0"/>
          </a:p>
          <a:p>
            <a:pPr marL="118872" indent="0">
              <a:buNone/>
            </a:pPr>
            <a:r>
              <a:rPr lang="en-US" dirty="0"/>
              <a:t>1.7 	In order to provide for the </a:t>
            </a:r>
            <a:r>
              <a:rPr lang="en-US" u="sng" dirty="0"/>
              <a:t>fair, just and expeditious </a:t>
            </a:r>
            <a:r>
              <a:rPr lang="en-US" dirty="0"/>
              <a:t>resolution of any matter before it the Tribunal may:….</a:t>
            </a:r>
            <a:endParaRPr lang="en-CA" dirty="0"/>
          </a:p>
          <a:p>
            <a:pPr marL="118872" indent="0">
              <a:buNone/>
            </a:pPr>
            <a:r>
              <a:rPr lang="en-CA" sz="1200" dirty="0"/>
              <a:t>g) determine and direct the order in which issues in a proceeding,…will be considered…;</a:t>
            </a:r>
          </a:p>
          <a:p>
            <a:pPr marL="118872" indent="0">
              <a:buNone/>
            </a:pPr>
            <a:r>
              <a:rPr lang="en-CA" sz="1200" dirty="0"/>
              <a:t>j) determine and direct the order in which evidence will be presented;</a:t>
            </a:r>
          </a:p>
          <a:p>
            <a:pPr marL="118872" indent="0">
              <a:buNone/>
            </a:pPr>
            <a:r>
              <a:rPr lang="en-CA" sz="1200" dirty="0"/>
              <a:t>l) permit a party to give a narrative before questioning commences;</a:t>
            </a:r>
          </a:p>
          <a:p>
            <a:pPr marL="118872" indent="0">
              <a:buNone/>
            </a:pPr>
            <a:r>
              <a:rPr lang="en-CA" sz="1200" dirty="0"/>
              <a:t>m) question a witness;</a:t>
            </a:r>
          </a:p>
          <a:p>
            <a:pPr marL="118872" indent="0">
              <a:buNone/>
            </a:pPr>
            <a:r>
              <a:rPr lang="en-CA" sz="1200" dirty="0"/>
              <a:t>n) limit the evidence or submissions on any issue.</a:t>
            </a:r>
          </a:p>
        </p:txBody>
      </p:sp>
      <p:sp>
        <p:nvSpPr>
          <p:cNvPr id="4" name="Slide Number Placeholder 3"/>
          <p:cNvSpPr>
            <a:spLocks noGrp="1"/>
          </p:cNvSpPr>
          <p:nvPr>
            <p:ph type="sldNum" sz="quarter" idx="10"/>
          </p:nvPr>
        </p:nvSpPr>
        <p:spPr/>
        <p:txBody>
          <a:bodyPr/>
          <a:lstStyle/>
          <a:p>
            <a:fld id="{B9519BC6-ED96-4091-B26D-2D249D78DA06}" type="slidenum">
              <a:rPr lang="en-US" smtClean="0"/>
              <a:pPr/>
              <a:t>11</a:t>
            </a:fld>
            <a:endParaRPr lang="en-US"/>
          </a:p>
        </p:txBody>
      </p:sp>
    </p:spTree>
    <p:extLst>
      <p:ext uri="{BB962C8B-B14F-4D97-AF65-F5344CB8AC3E}">
        <p14:creationId xmlns:p14="http://schemas.microsoft.com/office/powerpoint/2010/main" val="650981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a:p>
        </p:txBody>
      </p:sp>
      <p:sp>
        <p:nvSpPr>
          <p:cNvPr id="4" name="Slide Number Placeholder 3"/>
          <p:cNvSpPr>
            <a:spLocks noGrp="1"/>
          </p:cNvSpPr>
          <p:nvPr>
            <p:ph type="sldNum" sz="quarter" idx="10"/>
          </p:nvPr>
        </p:nvSpPr>
        <p:spPr/>
        <p:txBody>
          <a:bodyPr/>
          <a:lstStyle/>
          <a:p>
            <a:fld id="{33B066DF-5272-436D-93A7-20E8E5F8CC2D}" type="slidenum">
              <a:rPr lang="en-US" smtClean="0"/>
              <a:t>13</a:t>
            </a:fld>
            <a:endParaRPr lang="en-US"/>
          </a:p>
        </p:txBody>
      </p:sp>
    </p:spTree>
    <p:extLst>
      <p:ext uri="{BB962C8B-B14F-4D97-AF65-F5344CB8AC3E}">
        <p14:creationId xmlns:p14="http://schemas.microsoft.com/office/powerpoint/2010/main" val="3466038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33B066DF-5272-436D-93A7-20E8E5F8CC2D}" type="slidenum">
              <a:rPr lang="en-US" smtClean="0"/>
              <a:t>14</a:t>
            </a:fld>
            <a:endParaRPr lang="en-US"/>
          </a:p>
        </p:txBody>
      </p:sp>
    </p:spTree>
    <p:extLst>
      <p:ext uri="{BB962C8B-B14F-4D97-AF65-F5344CB8AC3E}">
        <p14:creationId xmlns:p14="http://schemas.microsoft.com/office/powerpoint/2010/main" val="828377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a:p>
        </p:txBody>
      </p:sp>
      <p:sp>
        <p:nvSpPr>
          <p:cNvPr id="4" name="Slide Number Placeholder 3"/>
          <p:cNvSpPr>
            <a:spLocks noGrp="1"/>
          </p:cNvSpPr>
          <p:nvPr>
            <p:ph type="sldNum" sz="quarter" idx="10"/>
          </p:nvPr>
        </p:nvSpPr>
        <p:spPr/>
        <p:txBody>
          <a:bodyPr/>
          <a:lstStyle/>
          <a:p>
            <a:fld id="{33B066DF-5272-436D-93A7-20E8E5F8CC2D}" type="slidenum">
              <a:rPr lang="en-US" smtClean="0"/>
              <a:t>15</a:t>
            </a:fld>
            <a:endParaRPr lang="en-US"/>
          </a:p>
        </p:txBody>
      </p:sp>
    </p:spTree>
    <p:extLst>
      <p:ext uri="{BB962C8B-B14F-4D97-AF65-F5344CB8AC3E}">
        <p14:creationId xmlns:p14="http://schemas.microsoft.com/office/powerpoint/2010/main" val="860829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altLang="en-US" sz="1200" dirty="0"/>
          </a:p>
        </p:txBody>
      </p:sp>
      <p:sp>
        <p:nvSpPr>
          <p:cNvPr id="4" name="Slide Number Placeholder 3"/>
          <p:cNvSpPr>
            <a:spLocks noGrp="1"/>
          </p:cNvSpPr>
          <p:nvPr>
            <p:ph type="sldNum" sz="quarter" idx="10"/>
          </p:nvPr>
        </p:nvSpPr>
        <p:spPr/>
        <p:txBody>
          <a:bodyPr/>
          <a:lstStyle/>
          <a:p>
            <a:fld id="{33B066DF-5272-436D-93A7-20E8E5F8CC2D}" type="slidenum">
              <a:rPr lang="en-US" smtClean="0"/>
              <a:t>16</a:t>
            </a:fld>
            <a:endParaRPr lang="en-US"/>
          </a:p>
        </p:txBody>
      </p:sp>
    </p:spTree>
    <p:extLst>
      <p:ext uri="{BB962C8B-B14F-4D97-AF65-F5344CB8AC3E}">
        <p14:creationId xmlns:p14="http://schemas.microsoft.com/office/powerpoint/2010/main" val="2395002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altLang="en-US" sz="1200" dirty="0"/>
          </a:p>
        </p:txBody>
      </p:sp>
      <p:sp>
        <p:nvSpPr>
          <p:cNvPr id="4" name="Slide Number Placeholder 3"/>
          <p:cNvSpPr>
            <a:spLocks noGrp="1"/>
          </p:cNvSpPr>
          <p:nvPr>
            <p:ph type="sldNum" sz="quarter" idx="10"/>
          </p:nvPr>
        </p:nvSpPr>
        <p:spPr/>
        <p:txBody>
          <a:bodyPr/>
          <a:lstStyle/>
          <a:p>
            <a:fld id="{33B066DF-5272-436D-93A7-20E8E5F8CC2D}" type="slidenum">
              <a:rPr lang="en-US" smtClean="0"/>
              <a:t>19</a:t>
            </a:fld>
            <a:endParaRPr lang="en-US"/>
          </a:p>
        </p:txBody>
      </p:sp>
    </p:spTree>
    <p:extLst>
      <p:ext uri="{BB962C8B-B14F-4D97-AF65-F5344CB8AC3E}">
        <p14:creationId xmlns:p14="http://schemas.microsoft.com/office/powerpoint/2010/main" val="1607398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B066DF-5272-436D-93A7-20E8E5F8CC2D}" type="slidenum">
              <a:rPr lang="en-US" smtClean="0"/>
              <a:t>20</a:t>
            </a:fld>
            <a:endParaRPr lang="en-US"/>
          </a:p>
        </p:txBody>
      </p:sp>
    </p:spTree>
    <p:extLst>
      <p:ext uri="{BB962C8B-B14F-4D97-AF65-F5344CB8AC3E}">
        <p14:creationId xmlns:p14="http://schemas.microsoft.com/office/powerpoint/2010/main" val="9427947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9519BC6-ED96-4091-B26D-2D249D78DA06}" type="slidenum">
              <a:rPr lang="en-US" smtClean="0"/>
              <a:pPr/>
              <a:t>23</a:t>
            </a:fld>
            <a:endParaRPr lang="en-US"/>
          </a:p>
        </p:txBody>
      </p:sp>
    </p:spTree>
    <p:extLst>
      <p:ext uri="{BB962C8B-B14F-4D97-AF65-F5344CB8AC3E}">
        <p14:creationId xmlns:p14="http://schemas.microsoft.com/office/powerpoint/2010/main" val="38271766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9519BC6-ED96-4091-B26D-2D249D78DA06}" type="slidenum">
              <a:rPr lang="en-US" smtClean="0"/>
              <a:pPr/>
              <a:t>24</a:t>
            </a:fld>
            <a:endParaRPr lang="en-US"/>
          </a:p>
        </p:txBody>
      </p:sp>
    </p:spTree>
    <p:extLst>
      <p:ext uri="{BB962C8B-B14F-4D97-AF65-F5344CB8AC3E}">
        <p14:creationId xmlns:p14="http://schemas.microsoft.com/office/powerpoint/2010/main" val="1100559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9519BC6-ED96-4091-B26D-2D249D78DA06}" type="slidenum">
              <a:rPr lang="en-US" smtClean="0"/>
              <a:pPr/>
              <a:t>2</a:t>
            </a:fld>
            <a:endParaRPr lang="en-US"/>
          </a:p>
        </p:txBody>
      </p:sp>
    </p:spTree>
    <p:extLst>
      <p:ext uri="{BB962C8B-B14F-4D97-AF65-F5344CB8AC3E}">
        <p14:creationId xmlns:p14="http://schemas.microsoft.com/office/powerpoint/2010/main" val="373466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9519BC6-ED96-4091-B26D-2D249D78DA06}" type="slidenum">
              <a:rPr lang="en-US" smtClean="0"/>
              <a:pPr/>
              <a:t>3</a:t>
            </a:fld>
            <a:endParaRPr lang="en-US"/>
          </a:p>
        </p:txBody>
      </p:sp>
    </p:spTree>
    <p:extLst>
      <p:ext uri="{BB962C8B-B14F-4D97-AF65-F5344CB8AC3E}">
        <p14:creationId xmlns:p14="http://schemas.microsoft.com/office/powerpoint/2010/main" val="2247452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9519BC6-ED96-4091-B26D-2D249D78DA06}" type="slidenum">
              <a:rPr lang="en-US" smtClean="0"/>
              <a:pPr/>
              <a:t>4</a:t>
            </a:fld>
            <a:endParaRPr lang="en-US"/>
          </a:p>
        </p:txBody>
      </p:sp>
    </p:spTree>
    <p:extLst>
      <p:ext uri="{BB962C8B-B14F-4D97-AF65-F5344CB8AC3E}">
        <p14:creationId xmlns:p14="http://schemas.microsoft.com/office/powerpoint/2010/main" val="2662336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9519BC6-ED96-4091-B26D-2D249D78DA06}" type="slidenum">
              <a:rPr lang="en-US" smtClean="0"/>
              <a:pPr/>
              <a:t>5</a:t>
            </a:fld>
            <a:endParaRPr lang="en-US"/>
          </a:p>
        </p:txBody>
      </p:sp>
    </p:spTree>
    <p:extLst>
      <p:ext uri="{BB962C8B-B14F-4D97-AF65-F5344CB8AC3E}">
        <p14:creationId xmlns:p14="http://schemas.microsoft.com/office/powerpoint/2010/main" val="2856277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9519BC6-ED96-4091-B26D-2D249D78DA06}" type="slidenum">
              <a:rPr lang="en-US" smtClean="0"/>
              <a:pPr/>
              <a:t>6</a:t>
            </a:fld>
            <a:endParaRPr lang="en-US"/>
          </a:p>
        </p:txBody>
      </p:sp>
    </p:spTree>
    <p:extLst>
      <p:ext uri="{BB962C8B-B14F-4D97-AF65-F5344CB8AC3E}">
        <p14:creationId xmlns:p14="http://schemas.microsoft.com/office/powerpoint/2010/main" val="1044021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Canadian</a:t>
            </a:r>
            <a:r>
              <a:rPr lang="en-US" baseline="0" dirty="0"/>
              <a:t> Judicial Council Statement of Principles on Self-Represented Litigants and Accused Persons</a:t>
            </a:r>
            <a:endParaRPr lang="en-CA" dirty="0"/>
          </a:p>
        </p:txBody>
      </p:sp>
      <p:sp>
        <p:nvSpPr>
          <p:cNvPr id="4" name="Slide Number Placeholder 3"/>
          <p:cNvSpPr>
            <a:spLocks noGrp="1"/>
          </p:cNvSpPr>
          <p:nvPr>
            <p:ph type="sldNum" sz="quarter" idx="10"/>
          </p:nvPr>
        </p:nvSpPr>
        <p:spPr/>
        <p:txBody>
          <a:bodyPr/>
          <a:lstStyle/>
          <a:p>
            <a:fld id="{B9519BC6-ED96-4091-B26D-2D249D78DA06}" type="slidenum">
              <a:rPr lang="en-US" smtClean="0"/>
              <a:pPr/>
              <a:t>8</a:t>
            </a:fld>
            <a:endParaRPr lang="en-US"/>
          </a:p>
        </p:txBody>
      </p:sp>
    </p:spTree>
    <p:extLst>
      <p:ext uri="{BB962C8B-B14F-4D97-AF65-F5344CB8AC3E}">
        <p14:creationId xmlns:p14="http://schemas.microsoft.com/office/powerpoint/2010/main" val="3008605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9519BC6-ED96-4091-B26D-2D249D78DA06}" type="slidenum">
              <a:rPr lang="en-US" smtClean="0"/>
              <a:pPr/>
              <a:t>9</a:t>
            </a:fld>
            <a:endParaRPr lang="en-US"/>
          </a:p>
        </p:txBody>
      </p:sp>
    </p:spTree>
    <p:extLst>
      <p:ext uri="{BB962C8B-B14F-4D97-AF65-F5344CB8AC3E}">
        <p14:creationId xmlns:p14="http://schemas.microsoft.com/office/powerpoint/2010/main" val="145009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8872" indent="0">
              <a:buNone/>
            </a:pPr>
            <a:r>
              <a:rPr lang="en-CA" dirty="0"/>
              <a:t>To put it differently: if it is unfair to expect self-represented litigants to navigate the hearing process without adjudicative assistance and direction, it is also unfair to insist on a vision of impartiality that prevents adjudicators from intervening with direction or assistance.</a:t>
            </a:r>
          </a:p>
          <a:p>
            <a:pPr marL="118872" indent="0">
              <a:buNone/>
            </a:pPr>
            <a:r>
              <a:rPr lang="en-US" dirty="0"/>
              <a:t>-</a:t>
            </a:r>
            <a:r>
              <a:rPr lang="en-US" sz="1000" dirty="0"/>
              <a:t>Michelle Flaherty, “Self-represented Litigants, Active Adjudication and the Perception of Bias: Issues in Administrative Law,” 38 Dalhousie Law Journal 119 at 137</a:t>
            </a:r>
            <a:endParaRPr lang="en-CA" sz="1000" dirty="0"/>
          </a:p>
          <a:p>
            <a:endParaRPr lang="en-CA" dirty="0"/>
          </a:p>
        </p:txBody>
      </p:sp>
      <p:sp>
        <p:nvSpPr>
          <p:cNvPr id="4" name="Slide Number Placeholder 3"/>
          <p:cNvSpPr>
            <a:spLocks noGrp="1"/>
          </p:cNvSpPr>
          <p:nvPr>
            <p:ph type="sldNum" sz="quarter" idx="10"/>
          </p:nvPr>
        </p:nvSpPr>
        <p:spPr/>
        <p:txBody>
          <a:bodyPr/>
          <a:lstStyle/>
          <a:p>
            <a:fld id="{B9519BC6-ED96-4091-B26D-2D249D78DA06}" type="slidenum">
              <a:rPr lang="en-US" smtClean="0"/>
              <a:pPr/>
              <a:t>10</a:t>
            </a:fld>
            <a:endParaRPr lang="en-US"/>
          </a:p>
        </p:txBody>
      </p:sp>
    </p:spTree>
    <p:extLst>
      <p:ext uri="{BB962C8B-B14F-4D97-AF65-F5344CB8AC3E}">
        <p14:creationId xmlns:p14="http://schemas.microsoft.com/office/powerpoint/2010/main" val="473071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C7BD4D4D-5F30-4EB9-B8C1-B389D8B33C58}" type="datetime1">
              <a:rPr lang="en-US" smtClean="0"/>
              <a:pPr/>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BC91E-D755-4CB4-99D9-A3982EB4041D}"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5FE03F9-2484-417B-9989-A567DBBAC774}" type="datetime1">
              <a:rPr lang="en-US" smtClean="0"/>
              <a:pPr/>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BC91E-D755-4CB4-99D9-A3982EB404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CBAA2DB-3807-40AC-A626-F7B9DF761E9D}" type="datetime1">
              <a:rPr lang="en-US" smtClean="0"/>
              <a:pPr/>
              <a:t>10/18/2018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054BC91E-D755-4CB4-99D9-A3982EB404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DEDB31-B800-40FE-A365-D067AABA27E5}" type="datetime1">
              <a:rPr lang="en-US" smtClean="0"/>
              <a:pPr/>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BC91E-D755-4CB4-99D9-A3982EB404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706895E-86A1-429D-8B19-4DD838182BC6}" type="datetime1">
              <a:rPr lang="en-US" smtClean="0"/>
              <a:pPr/>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BC91E-D755-4CB4-99D9-A3982EB4041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0291EC0-E4A8-46B4-AF5B-BE338EDD415E}" type="datetime1">
              <a:rPr lang="en-US" smtClean="0"/>
              <a:pPr/>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BC91E-D755-4CB4-99D9-A3982EB404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BF1CACF-B9B0-4B48-9DA6-B072AB60312C}" type="datetime1">
              <a:rPr lang="en-US" smtClean="0"/>
              <a:pPr/>
              <a:t>10/18/2018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4BC91E-D755-4CB4-99D9-A3982EB4041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4882E52-39ED-4405-A720-C8D45BC15567}" type="datetime1">
              <a:rPr lang="en-US" smtClean="0"/>
              <a:pPr/>
              <a:t>10/18/2018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4BC91E-D755-4CB4-99D9-A3982EB404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66965-6469-490B-A130-9B0FBABA5FB7}" type="datetime1">
              <a:rPr lang="en-US" smtClean="0"/>
              <a:pPr/>
              <a:t>10/18/2018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4BC91E-D755-4CB4-99D9-A3982EB404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CA22B0F-6BD8-48A3-A92F-EAE0D0E3B5EB}" type="datetime1">
              <a:rPr lang="en-US" smtClean="0"/>
              <a:pPr/>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BC91E-D755-4CB4-99D9-A3982EB4041D}"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4EF8108-370B-494C-BA8D-B80BD64DF016}" type="datetime1">
              <a:rPr lang="en-US" smtClean="0"/>
              <a:pPr/>
              <a:t>10/18/2018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054BC91E-D755-4CB4-99D9-A3982EB4041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C6BBEC2-833D-4D4E-AC73-9CD3C8B3E1CE}" type="datetime1">
              <a:rPr lang="en-US" smtClean="0"/>
              <a:pPr/>
              <a:t>10/18/2018</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54BC91E-D755-4CB4-99D9-A3982EB404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677886"/>
            <a:ext cx="8077200" cy="1673352"/>
          </a:xfrm>
        </p:spPr>
        <p:txBody>
          <a:bodyPr>
            <a:noAutofit/>
          </a:bodyPr>
          <a:lstStyle/>
          <a:p>
            <a:pPr algn="ctr"/>
            <a:br>
              <a:rPr lang="en-US" sz="3200" dirty="0"/>
            </a:br>
            <a:br>
              <a:rPr lang="en-US" sz="3200" dirty="0"/>
            </a:br>
            <a:r>
              <a:rPr lang="en-US" sz="3200" dirty="0"/>
              <a:t>Justice Freya Kristjanson, Ontario Superior Court of Justice</a:t>
            </a:r>
            <a:br>
              <a:rPr lang="en-US" sz="3200" dirty="0"/>
            </a:br>
            <a:r>
              <a:rPr lang="en-US" sz="3200" dirty="0"/>
              <a:t>November 1, 2018</a:t>
            </a:r>
            <a:br>
              <a:rPr lang="en-US" sz="3200" dirty="0"/>
            </a:br>
            <a:br>
              <a:rPr lang="en-US" sz="3200" dirty="0"/>
            </a:br>
            <a:r>
              <a:rPr lang="en-US" sz="3200" dirty="0"/>
              <a:t>SOAR Conference</a:t>
            </a:r>
            <a:br>
              <a:rPr lang="en-US" sz="3200" dirty="0"/>
            </a:br>
            <a:br>
              <a:rPr lang="en-US" sz="3200" dirty="0"/>
            </a:br>
            <a:br>
              <a:rPr lang="en-US" sz="3200" dirty="0"/>
            </a:br>
            <a:endParaRPr lang="en-US" sz="3200" dirty="0"/>
          </a:p>
        </p:txBody>
      </p:sp>
      <p:sp>
        <p:nvSpPr>
          <p:cNvPr id="3" name="Subtitle 2"/>
          <p:cNvSpPr>
            <a:spLocks noGrp="1"/>
          </p:cNvSpPr>
          <p:nvPr>
            <p:ph type="subTitle" idx="1"/>
          </p:nvPr>
        </p:nvSpPr>
        <p:spPr>
          <a:xfrm>
            <a:off x="381000" y="544286"/>
            <a:ext cx="8077200" cy="2133600"/>
          </a:xfrm>
        </p:spPr>
        <p:txBody>
          <a:bodyPr>
            <a:normAutofit/>
          </a:bodyPr>
          <a:lstStyle/>
          <a:p>
            <a:pPr algn="ctr"/>
            <a:r>
              <a:rPr lang="en-US" sz="4800" dirty="0"/>
              <a:t>Thoughts on Access to Justice and Self-Represented Litigants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Sporting Theory of Justice</a:t>
            </a:r>
            <a:endParaRPr lang="en-CA" dirty="0"/>
          </a:p>
        </p:txBody>
      </p:sp>
      <p:sp>
        <p:nvSpPr>
          <p:cNvPr id="3" name="Content Placeholder 2"/>
          <p:cNvSpPr>
            <a:spLocks noGrp="1"/>
          </p:cNvSpPr>
          <p:nvPr>
            <p:ph idx="1"/>
          </p:nvPr>
        </p:nvSpPr>
        <p:spPr/>
        <p:txBody>
          <a:bodyPr/>
          <a:lstStyle/>
          <a:p>
            <a:r>
              <a:rPr lang="en-CA" dirty="0"/>
              <a:t>“[W]e take it as a matter of course that a judge should be a mere umpire, to pass upon objections and hold counsel to the rules of the game, and that the parties should fight out their own game in their own way without judicial interference. </a:t>
            </a:r>
          </a:p>
          <a:p>
            <a:pPr marL="118872" indent="0">
              <a:buNone/>
            </a:pPr>
            <a:r>
              <a:rPr lang="en-CA" dirty="0"/>
              <a:t>   - </a:t>
            </a:r>
            <a:r>
              <a:rPr lang="en-US" sz="2000" dirty="0"/>
              <a:t>Roscoe Pound, “The Causes of Popular Dissatisfaction With the        Administration of Justice,” 14 </a:t>
            </a:r>
            <a:r>
              <a:rPr lang="en-US" sz="2000" i="1" dirty="0"/>
              <a:t>Am. Law.</a:t>
            </a:r>
            <a:r>
              <a:rPr lang="en-US" sz="2000" dirty="0"/>
              <a:t> 445</a:t>
            </a:r>
            <a:r>
              <a:rPr lang="en-CA" sz="2000" dirty="0"/>
              <a:t> </a:t>
            </a:r>
            <a:r>
              <a:rPr lang="en-US" sz="2000" dirty="0"/>
              <a:t>(1906) at 447</a:t>
            </a:r>
            <a:endParaRPr lang="en-CA" sz="2000" dirty="0"/>
          </a:p>
        </p:txBody>
      </p:sp>
      <p:sp>
        <p:nvSpPr>
          <p:cNvPr id="4" name="Slide Number Placeholder 3"/>
          <p:cNvSpPr>
            <a:spLocks noGrp="1"/>
          </p:cNvSpPr>
          <p:nvPr>
            <p:ph type="sldNum" sz="quarter" idx="12"/>
          </p:nvPr>
        </p:nvSpPr>
        <p:spPr/>
        <p:txBody>
          <a:bodyPr/>
          <a:lstStyle/>
          <a:p>
            <a:fld id="{054BC91E-D755-4CB4-99D9-A3982EB4041D}" type="slidenum">
              <a:rPr lang="en-US" smtClean="0"/>
              <a:pPr/>
              <a:t>10</a:t>
            </a:fld>
            <a:endParaRPr lang="en-US"/>
          </a:p>
        </p:txBody>
      </p:sp>
    </p:spTree>
    <p:extLst>
      <p:ext uri="{BB962C8B-B14F-4D97-AF65-F5344CB8AC3E}">
        <p14:creationId xmlns:p14="http://schemas.microsoft.com/office/powerpoint/2010/main" val="4274065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Adjudication</a:t>
            </a:r>
            <a:endParaRPr lang="en-CA" dirty="0"/>
          </a:p>
        </p:txBody>
      </p:sp>
      <p:sp>
        <p:nvSpPr>
          <p:cNvPr id="3" name="Content Placeholder 2"/>
          <p:cNvSpPr>
            <a:spLocks noGrp="1"/>
          </p:cNvSpPr>
          <p:nvPr>
            <p:ph idx="1"/>
          </p:nvPr>
        </p:nvSpPr>
        <p:spPr/>
        <p:txBody>
          <a:bodyPr/>
          <a:lstStyle/>
          <a:p>
            <a:r>
              <a:rPr lang="en-US" dirty="0"/>
              <a:t>Robust Pre-Hearing Case Management</a:t>
            </a:r>
          </a:p>
          <a:p>
            <a:r>
              <a:rPr lang="en-US" dirty="0"/>
              <a:t>Settlement – case conferences</a:t>
            </a:r>
          </a:p>
          <a:p>
            <a:r>
              <a:rPr lang="en-US" dirty="0"/>
              <a:t>Control in a Hearing</a:t>
            </a:r>
          </a:p>
          <a:p>
            <a:r>
              <a:rPr lang="en-US" dirty="0"/>
              <a:t>Two SRL’s or One SRL, one represented party</a:t>
            </a:r>
          </a:p>
          <a:p>
            <a:r>
              <a:rPr lang="en-US" dirty="0"/>
              <a:t>Tribunals – Rules (Courts – more limited)</a:t>
            </a:r>
            <a:endParaRPr lang="en-CA" dirty="0"/>
          </a:p>
        </p:txBody>
      </p:sp>
      <p:sp>
        <p:nvSpPr>
          <p:cNvPr id="4" name="Slide Number Placeholder 3"/>
          <p:cNvSpPr>
            <a:spLocks noGrp="1"/>
          </p:cNvSpPr>
          <p:nvPr>
            <p:ph type="sldNum" sz="quarter" idx="12"/>
          </p:nvPr>
        </p:nvSpPr>
        <p:spPr/>
        <p:txBody>
          <a:bodyPr/>
          <a:lstStyle/>
          <a:p>
            <a:fld id="{054BC91E-D755-4CB4-99D9-A3982EB4041D}" type="slidenum">
              <a:rPr lang="en-US" smtClean="0"/>
              <a:pPr/>
              <a:t>11</a:t>
            </a:fld>
            <a:endParaRPr lang="en-US"/>
          </a:p>
        </p:txBody>
      </p:sp>
    </p:spTree>
    <p:extLst>
      <p:ext uri="{BB962C8B-B14F-4D97-AF65-F5344CB8AC3E}">
        <p14:creationId xmlns:p14="http://schemas.microsoft.com/office/powerpoint/2010/main" val="1509943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Pre-Hearing</a:t>
            </a:r>
            <a:endParaRPr lang="en-CA" dirty="0"/>
          </a:p>
        </p:txBody>
      </p:sp>
      <p:sp>
        <p:nvSpPr>
          <p:cNvPr id="3" name="Content Placeholder 2"/>
          <p:cNvSpPr>
            <a:spLocks noGrp="1"/>
          </p:cNvSpPr>
          <p:nvPr>
            <p:ph idx="1"/>
          </p:nvPr>
        </p:nvSpPr>
        <p:spPr/>
        <p:txBody>
          <a:bodyPr/>
          <a:lstStyle/>
          <a:p>
            <a:r>
              <a:rPr lang="en-US" dirty="0"/>
              <a:t>Explain legal and procedural issues in plain language and </a:t>
            </a:r>
            <a:r>
              <a:rPr lang="en-US" u="sng" dirty="0"/>
              <a:t>in writing</a:t>
            </a:r>
          </a:p>
          <a:p>
            <a:r>
              <a:rPr lang="en-US" dirty="0"/>
              <a:t>Record requirements in writing on endorsement that refers clearly to Rules, deadlines, etc.</a:t>
            </a:r>
          </a:p>
          <a:p>
            <a:r>
              <a:rPr lang="en-US" dirty="0"/>
              <a:t>Explain what evidence is – what courts look at</a:t>
            </a:r>
          </a:p>
          <a:p>
            <a:r>
              <a:rPr lang="en-US" dirty="0"/>
              <a:t>Refer to court resources, also  write out websites for CLEO (Community Legal Education Ontario), Pro Bono Ontario, </a:t>
            </a:r>
            <a:r>
              <a:rPr lang="en-US" dirty="0" err="1"/>
              <a:t>CanLII</a:t>
            </a:r>
            <a:endParaRPr lang="en-US" dirty="0"/>
          </a:p>
        </p:txBody>
      </p:sp>
      <p:sp>
        <p:nvSpPr>
          <p:cNvPr id="4" name="Slide Number Placeholder 3"/>
          <p:cNvSpPr>
            <a:spLocks noGrp="1"/>
          </p:cNvSpPr>
          <p:nvPr>
            <p:ph type="sldNum" sz="quarter" idx="12"/>
          </p:nvPr>
        </p:nvSpPr>
        <p:spPr/>
        <p:txBody>
          <a:bodyPr/>
          <a:lstStyle/>
          <a:p>
            <a:fld id="{054BC91E-D755-4CB4-99D9-A3982EB4041D}" type="slidenum">
              <a:rPr lang="en-US" smtClean="0"/>
              <a:pPr/>
              <a:t>12</a:t>
            </a:fld>
            <a:endParaRPr lang="en-US"/>
          </a:p>
        </p:txBody>
      </p:sp>
    </p:spTree>
    <p:extLst>
      <p:ext uri="{BB962C8B-B14F-4D97-AF65-F5344CB8AC3E}">
        <p14:creationId xmlns:p14="http://schemas.microsoft.com/office/powerpoint/2010/main" val="3702181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How Litigants Assess Fairness </a:t>
            </a:r>
          </a:p>
        </p:txBody>
      </p:sp>
      <p:sp>
        <p:nvSpPr>
          <p:cNvPr id="3" name="Content Placeholder 2"/>
          <p:cNvSpPr>
            <a:spLocks noGrp="1"/>
          </p:cNvSpPr>
          <p:nvPr>
            <p:ph idx="1"/>
          </p:nvPr>
        </p:nvSpPr>
        <p:spPr/>
        <p:txBody>
          <a:bodyPr>
            <a:normAutofit lnSpcReduction="10000"/>
          </a:bodyPr>
          <a:lstStyle/>
          <a:p>
            <a:r>
              <a:rPr lang="en-US" sz="3400" dirty="0">
                <a:ea typeface="ＭＳ Ｐゴシック" pitchFamily="34" charset="-128"/>
              </a:rPr>
              <a:t>They are treated with respect</a:t>
            </a:r>
          </a:p>
          <a:p>
            <a:r>
              <a:rPr lang="en-US" sz="3400" dirty="0">
                <a:ea typeface="ＭＳ Ｐゴシック" pitchFamily="34" charset="-128"/>
              </a:rPr>
              <a:t>They have an opportunity to tell their story</a:t>
            </a:r>
          </a:p>
          <a:p>
            <a:r>
              <a:rPr lang="en-US" sz="3400" dirty="0">
                <a:ea typeface="ＭＳ Ｐゴシック" pitchFamily="34" charset="-128"/>
              </a:rPr>
              <a:t>They understand what is going on</a:t>
            </a:r>
          </a:p>
          <a:p>
            <a:r>
              <a:rPr lang="en-US" sz="3400" dirty="0">
                <a:ea typeface="ＭＳ Ｐゴシック" pitchFamily="34" charset="-128"/>
              </a:rPr>
              <a:t>The judge (adjudicator) is trying to be fair</a:t>
            </a:r>
          </a:p>
          <a:p>
            <a:pPr marL="118872" indent="0" algn="ctr">
              <a:buNone/>
            </a:pPr>
            <a:r>
              <a:rPr lang="en-US" sz="3400" dirty="0">
                <a:ea typeface="ＭＳ Ｐゴシック" pitchFamily="34" charset="-128"/>
              </a:rPr>
              <a:t>vs. </a:t>
            </a:r>
          </a:p>
          <a:p>
            <a:r>
              <a:rPr lang="en-US" altLang="en-US" sz="3600" dirty="0"/>
              <a:t>How judges and lawyers assess fairness –was the correct law applied; were proper legal procedures followed; is outcome legally correct. </a:t>
            </a:r>
            <a:endParaRPr lang="en-US" sz="3400" dirty="0">
              <a:ea typeface="ＭＳ Ｐゴシック" pitchFamily="34" charset="-128"/>
            </a:endParaRPr>
          </a:p>
          <a:p>
            <a:pPr marL="0" indent="0">
              <a:buNone/>
            </a:pPr>
            <a:endParaRPr lang="en-US" dirty="0"/>
          </a:p>
        </p:txBody>
      </p:sp>
      <p:sp>
        <p:nvSpPr>
          <p:cNvPr id="4" name="Footer Placeholder 3"/>
          <p:cNvSpPr>
            <a:spLocks noGrp="1"/>
          </p:cNvSpPr>
          <p:nvPr>
            <p:ph type="ftr" sz="quarter" idx="11"/>
          </p:nvPr>
        </p:nvSpPr>
        <p:spPr/>
        <p:txBody>
          <a:bodyPr/>
          <a:lstStyle/>
          <a:p>
            <a:r>
              <a:rPr lang="de-DE"/>
              <a:t>Wardle Daley Bernstein Bieber LLP		</a:t>
            </a:r>
            <a:endParaRPr lang="en-US"/>
          </a:p>
        </p:txBody>
      </p:sp>
      <p:sp>
        <p:nvSpPr>
          <p:cNvPr id="5" name="Slide Number Placeholder 4"/>
          <p:cNvSpPr>
            <a:spLocks noGrp="1"/>
          </p:cNvSpPr>
          <p:nvPr>
            <p:ph type="sldNum" sz="quarter" idx="12"/>
          </p:nvPr>
        </p:nvSpPr>
        <p:spPr/>
        <p:txBody>
          <a:bodyPr/>
          <a:lstStyle/>
          <a:p>
            <a:fld id="{AC527CDD-0C9A-4239-9300-119DF94CAAA0}" type="slidenum">
              <a:rPr lang="en-US" smtClean="0"/>
              <a:t>13</a:t>
            </a:fld>
            <a:endParaRPr lang="en-US"/>
          </a:p>
        </p:txBody>
      </p:sp>
    </p:spTree>
    <p:extLst>
      <p:ext uri="{BB962C8B-B14F-4D97-AF65-F5344CB8AC3E}">
        <p14:creationId xmlns:p14="http://schemas.microsoft.com/office/powerpoint/2010/main" val="1128143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1"/>
                </a:solidFill>
              </a:rPr>
              <a:t>Neutral Engagement </a:t>
            </a:r>
          </a:p>
        </p:txBody>
      </p:sp>
      <p:sp>
        <p:nvSpPr>
          <p:cNvPr id="3" name="Content Placeholder 2"/>
          <p:cNvSpPr>
            <a:spLocks noGrp="1"/>
          </p:cNvSpPr>
          <p:nvPr>
            <p:ph idx="1"/>
          </p:nvPr>
        </p:nvSpPr>
        <p:spPr/>
        <p:txBody>
          <a:bodyPr/>
          <a:lstStyle/>
          <a:p>
            <a:r>
              <a:rPr lang="en-US" sz="3400" dirty="0">
                <a:ea typeface="ＭＳ Ｐゴシック" pitchFamily="34" charset="-128"/>
              </a:rPr>
              <a:t>General techniques – Will discuss</a:t>
            </a:r>
          </a:p>
          <a:p>
            <a:pPr marL="457200" lvl="1" indent="0">
              <a:buFontTx/>
              <a:buNone/>
            </a:pPr>
            <a:r>
              <a:rPr lang="en-US" sz="3400" dirty="0">
                <a:ea typeface="ＭＳ Ｐゴシック" pitchFamily="34" charset="-128"/>
              </a:rPr>
              <a:t>1. Early explanation</a:t>
            </a:r>
          </a:p>
          <a:p>
            <a:pPr marL="457200" lvl="1" indent="0">
              <a:buFontTx/>
              <a:buNone/>
            </a:pPr>
            <a:r>
              <a:rPr lang="en-US" sz="3400" dirty="0">
                <a:ea typeface="ＭＳ Ｐゴシック" pitchFamily="34" charset="-128"/>
              </a:rPr>
              <a:t>2. Emphasize facts and law</a:t>
            </a:r>
          </a:p>
          <a:p>
            <a:pPr marL="457200" lvl="1" indent="0">
              <a:buFontTx/>
              <a:buNone/>
            </a:pPr>
            <a:r>
              <a:rPr lang="en-US" sz="3400" dirty="0">
                <a:ea typeface="ＭＳ Ｐゴシック" pitchFamily="34" charset="-128"/>
              </a:rPr>
              <a:t>3. Explain decisions/rulings</a:t>
            </a:r>
          </a:p>
          <a:p>
            <a:pPr marL="0" indent="0">
              <a:buNone/>
            </a:pPr>
            <a:endParaRPr lang="en-US" dirty="0"/>
          </a:p>
        </p:txBody>
      </p:sp>
      <p:sp>
        <p:nvSpPr>
          <p:cNvPr id="4" name="Footer Placeholder 3"/>
          <p:cNvSpPr>
            <a:spLocks noGrp="1"/>
          </p:cNvSpPr>
          <p:nvPr>
            <p:ph type="ftr" sz="quarter" idx="11"/>
          </p:nvPr>
        </p:nvSpPr>
        <p:spPr/>
        <p:txBody>
          <a:bodyPr/>
          <a:lstStyle/>
          <a:p>
            <a:r>
              <a:rPr lang="de-DE"/>
              <a:t>Wardle Daley Bernstein Bieber LLP		</a:t>
            </a:r>
            <a:endParaRPr lang="en-US"/>
          </a:p>
        </p:txBody>
      </p:sp>
      <p:sp>
        <p:nvSpPr>
          <p:cNvPr id="5" name="Slide Number Placeholder 4"/>
          <p:cNvSpPr>
            <a:spLocks noGrp="1"/>
          </p:cNvSpPr>
          <p:nvPr>
            <p:ph type="sldNum" sz="quarter" idx="12"/>
          </p:nvPr>
        </p:nvSpPr>
        <p:spPr/>
        <p:txBody>
          <a:bodyPr/>
          <a:lstStyle/>
          <a:p>
            <a:fld id="{AC527CDD-0C9A-4239-9300-119DF94CAAA0}" type="slidenum">
              <a:rPr lang="en-US" smtClean="0"/>
              <a:t>14</a:t>
            </a:fld>
            <a:endParaRPr lang="en-US"/>
          </a:p>
        </p:txBody>
      </p:sp>
    </p:spTree>
    <p:extLst>
      <p:ext uri="{BB962C8B-B14F-4D97-AF65-F5344CB8AC3E}">
        <p14:creationId xmlns:p14="http://schemas.microsoft.com/office/powerpoint/2010/main" val="2134116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1. Early Explanation</a:t>
            </a:r>
          </a:p>
        </p:txBody>
      </p:sp>
      <p:sp>
        <p:nvSpPr>
          <p:cNvPr id="3" name="Content Placeholder 2"/>
          <p:cNvSpPr>
            <a:spLocks noGrp="1"/>
          </p:cNvSpPr>
          <p:nvPr>
            <p:ph idx="1"/>
          </p:nvPr>
        </p:nvSpPr>
        <p:spPr/>
        <p:txBody>
          <a:bodyPr/>
          <a:lstStyle/>
          <a:p>
            <a:r>
              <a:rPr lang="en-US" sz="3400" dirty="0">
                <a:ea typeface="ＭＳ Ｐゴシック" pitchFamily="34" charset="-128"/>
              </a:rPr>
              <a:t>Opening remarks set the stage</a:t>
            </a:r>
          </a:p>
          <a:p>
            <a:r>
              <a:rPr lang="en-US" sz="3400" dirty="0">
                <a:ea typeface="ＭＳ Ｐゴシック" pitchFamily="34" charset="-128"/>
              </a:rPr>
              <a:t>Issues, legal requirements, procedure</a:t>
            </a:r>
          </a:p>
          <a:p>
            <a:r>
              <a:rPr lang="en-US" sz="3400" dirty="0">
                <a:ea typeface="ＭＳ Ｐゴシック" pitchFamily="34" charset="-128"/>
              </a:rPr>
              <a:t>Early framing of issues, description of process</a:t>
            </a:r>
          </a:p>
          <a:p>
            <a:r>
              <a:rPr lang="en-US" sz="3400" dirty="0">
                <a:ea typeface="ＭＳ Ｐゴシック" pitchFamily="34" charset="-128"/>
              </a:rPr>
              <a:t>Explain order, role of parties, time limits, adjudicator may ask questions (the reason for questions, what question don</a:t>
            </a:r>
            <a:r>
              <a:rPr lang="en-US" altLang="en-US" sz="3400" dirty="0">
                <a:ea typeface="ＭＳ Ｐゴシック" pitchFamily="34" charset="-128"/>
              </a:rPr>
              <a:t>’</a:t>
            </a:r>
            <a:r>
              <a:rPr lang="en-US" sz="3400" dirty="0">
                <a:ea typeface="ＭＳ Ｐゴシック" pitchFamily="34" charset="-128"/>
              </a:rPr>
              <a:t>t mean)</a:t>
            </a:r>
          </a:p>
          <a:p>
            <a:pPr marL="0" indent="0">
              <a:buNone/>
            </a:pPr>
            <a:endParaRPr lang="en-US" dirty="0"/>
          </a:p>
        </p:txBody>
      </p:sp>
      <p:sp>
        <p:nvSpPr>
          <p:cNvPr id="4" name="Footer Placeholder 3"/>
          <p:cNvSpPr>
            <a:spLocks noGrp="1"/>
          </p:cNvSpPr>
          <p:nvPr>
            <p:ph type="ftr" sz="quarter" idx="11"/>
          </p:nvPr>
        </p:nvSpPr>
        <p:spPr/>
        <p:txBody>
          <a:bodyPr/>
          <a:lstStyle/>
          <a:p>
            <a:r>
              <a:rPr lang="de-DE"/>
              <a:t>Wardle Daley Bernstein Bieber LLP		</a:t>
            </a:r>
            <a:endParaRPr lang="en-US"/>
          </a:p>
        </p:txBody>
      </p:sp>
      <p:sp>
        <p:nvSpPr>
          <p:cNvPr id="5" name="Slide Number Placeholder 4"/>
          <p:cNvSpPr>
            <a:spLocks noGrp="1"/>
          </p:cNvSpPr>
          <p:nvPr>
            <p:ph type="sldNum" sz="quarter" idx="12"/>
          </p:nvPr>
        </p:nvSpPr>
        <p:spPr/>
        <p:txBody>
          <a:bodyPr/>
          <a:lstStyle/>
          <a:p>
            <a:fld id="{AC527CDD-0C9A-4239-9300-119DF94CAAA0}" type="slidenum">
              <a:rPr lang="en-US" smtClean="0"/>
              <a:t>15</a:t>
            </a:fld>
            <a:endParaRPr lang="en-US"/>
          </a:p>
        </p:txBody>
      </p:sp>
    </p:spTree>
    <p:extLst>
      <p:ext uri="{BB962C8B-B14F-4D97-AF65-F5344CB8AC3E}">
        <p14:creationId xmlns:p14="http://schemas.microsoft.com/office/powerpoint/2010/main" val="2252716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Set the Stage</a:t>
            </a:r>
          </a:p>
        </p:txBody>
      </p:sp>
      <p:sp>
        <p:nvSpPr>
          <p:cNvPr id="3" name="Content Placeholder 2"/>
          <p:cNvSpPr>
            <a:spLocks noGrp="1"/>
          </p:cNvSpPr>
          <p:nvPr>
            <p:ph idx="1"/>
          </p:nvPr>
        </p:nvSpPr>
        <p:spPr/>
        <p:txBody>
          <a:bodyPr/>
          <a:lstStyle/>
          <a:p>
            <a:r>
              <a:rPr lang="en-US" sz="3400" dirty="0">
                <a:ea typeface="ＭＳ Ｐゴシック" pitchFamily="34" charset="-128"/>
              </a:rPr>
              <a:t>Establish that the adjudicator is in charge</a:t>
            </a:r>
          </a:p>
          <a:p>
            <a:r>
              <a:rPr lang="en-US" sz="3400" dirty="0">
                <a:ea typeface="ＭＳ Ｐゴシック" pitchFamily="34" charset="-128"/>
              </a:rPr>
              <a:t>Tone from the top: respect</a:t>
            </a:r>
          </a:p>
          <a:p>
            <a:r>
              <a:rPr lang="en-US" sz="3400" dirty="0">
                <a:ea typeface="ＭＳ Ｐゴシック" pitchFamily="34" charset="-128"/>
              </a:rPr>
              <a:t>Manage expectations</a:t>
            </a:r>
          </a:p>
          <a:p>
            <a:r>
              <a:rPr lang="en-US" sz="3400" dirty="0">
                <a:ea typeface="ＭＳ Ｐゴシック" pitchFamily="34" charset="-128"/>
              </a:rPr>
              <a:t>Focus on relevant issues, good use of time</a:t>
            </a:r>
          </a:p>
          <a:p>
            <a:r>
              <a:rPr lang="en-US" sz="3400" dirty="0">
                <a:ea typeface="ＭＳ Ｐゴシック" pitchFamily="34" charset="-128"/>
              </a:rPr>
              <a:t>Groundwork for later procedural rulings</a:t>
            </a:r>
          </a:p>
          <a:p>
            <a:pPr marL="0" indent="0">
              <a:buNone/>
            </a:pPr>
            <a:endParaRPr lang="en-US" dirty="0"/>
          </a:p>
        </p:txBody>
      </p:sp>
      <p:sp>
        <p:nvSpPr>
          <p:cNvPr id="4" name="Footer Placeholder 3"/>
          <p:cNvSpPr>
            <a:spLocks noGrp="1"/>
          </p:cNvSpPr>
          <p:nvPr>
            <p:ph type="ftr" sz="quarter" idx="11"/>
          </p:nvPr>
        </p:nvSpPr>
        <p:spPr/>
        <p:txBody>
          <a:bodyPr/>
          <a:lstStyle/>
          <a:p>
            <a:r>
              <a:rPr lang="de-DE"/>
              <a:t>Wardle Daley Bernstein Bieber LLP		</a:t>
            </a:r>
            <a:endParaRPr lang="en-US"/>
          </a:p>
        </p:txBody>
      </p:sp>
      <p:sp>
        <p:nvSpPr>
          <p:cNvPr id="5" name="Slide Number Placeholder 4"/>
          <p:cNvSpPr>
            <a:spLocks noGrp="1"/>
          </p:cNvSpPr>
          <p:nvPr>
            <p:ph type="sldNum" sz="quarter" idx="12"/>
          </p:nvPr>
        </p:nvSpPr>
        <p:spPr/>
        <p:txBody>
          <a:bodyPr/>
          <a:lstStyle/>
          <a:p>
            <a:fld id="{AC527CDD-0C9A-4239-9300-119DF94CAAA0}" type="slidenum">
              <a:rPr lang="en-US" smtClean="0"/>
              <a:t>16</a:t>
            </a:fld>
            <a:endParaRPr lang="en-US"/>
          </a:p>
        </p:txBody>
      </p:sp>
    </p:spTree>
    <p:extLst>
      <p:ext uri="{BB962C8B-B14F-4D97-AF65-F5344CB8AC3E}">
        <p14:creationId xmlns:p14="http://schemas.microsoft.com/office/powerpoint/2010/main" val="1056056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HEARING</a:t>
            </a:r>
            <a:endParaRPr lang="en-CA" dirty="0"/>
          </a:p>
        </p:txBody>
      </p:sp>
      <p:sp>
        <p:nvSpPr>
          <p:cNvPr id="3" name="Content Placeholder 2"/>
          <p:cNvSpPr>
            <a:spLocks noGrp="1"/>
          </p:cNvSpPr>
          <p:nvPr>
            <p:ph idx="1"/>
          </p:nvPr>
        </p:nvSpPr>
        <p:spPr/>
        <p:txBody>
          <a:bodyPr>
            <a:normAutofit lnSpcReduction="10000"/>
          </a:bodyPr>
          <a:lstStyle/>
          <a:p>
            <a:r>
              <a:rPr lang="en-US" dirty="0"/>
              <a:t>Distribute SRL guide; read it aloud; mark as Exhibit, ask if there are questions</a:t>
            </a:r>
          </a:p>
          <a:p>
            <a:r>
              <a:rPr lang="en-US" dirty="0"/>
              <a:t>Sometimes I will draft in advance a list of the issues based on the pleadings and ask parties to fill it out so I understand their positions on each issue</a:t>
            </a:r>
          </a:p>
          <a:p>
            <a:r>
              <a:rPr lang="en-US" dirty="0"/>
              <a:t>Generally, no opening statement if SRL</a:t>
            </a:r>
          </a:p>
          <a:p>
            <a:r>
              <a:rPr lang="en-US" dirty="0"/>
              <a:t>I will ask, when SRL is almost done, to go back to the Issue list and make sure they’ve called all evidence on all the issues</a:t>
            </a:r>
            <a:endParaRPr lang="en-CA" dirty="0"/>
          </a:p>
        </p:txBody>
      </p:sp>
      <p:sp>
        <p:nvSpPr>
          <p:cNvPr id="4" name="Slide Number Placeholder 3"/>
          <p:cNvSpPr>
            <a:spLocks noGrp="1"/>
          </p:cNvSpPr>
          <p:nvPr>
            <p:ph type="sldNum" sz="quarter" idx="12"/>
          </p:nvPr>
        </p:nvSpPr>
        <p:spPr/>
        <p:txBody>
          <a:bodyPr/>
          <a:lstStyle/>
          <a:p>
            <a:fld id="{054BC91E-D755-4CB4-99D9-A3982EB4041D}" type="slidenum">
              <a:rPr lang="en-US" smtClean="0"/>
              <a:pPr/>
              <a:t>17</a:t>
            </a:fld>
            <a:endParaRPr lang="en-US"/>
          </a:p>
        </p:txBody>
      </p:sp>
    </p:spTree>
    <p:extLst>
      <p:ext uri="{BB962C8B-B14F-4D97-AF65-F5344CB8AC3E}">
        <p14:creationId xmlns:p14="http://schemas.microsoft.com/office/powerpoint/2010/main" val="3762187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HEARING – Legal Framework</a:t>
            </a:r>
            <a:endParaRPr lang="en-CA" dirty="0"/>
          </a:p>
        </p:txBody>
      </p:sp>
      <p:sp>
        <p:nvSpPr>
          <p:cNvPr id="3" name="Content Placeholder 2"/>
          <p:cNvSpPr>
            <a:spLocks noGrp="1"/>
          </p:cNvSpPr>
          <p:nvPr>
            <p:ph idx="1"/>
          </p:nvPr>
        </p:nvSpPr>
        <p:spPr/>
        <p:txBody>
          <a:bodyPr/>
          <a:lstStyle/>
          <a:p>
            <a:r>
              <a:rPr lang="en-US" dirty="0"/>
              <a:t>Distribute and discuss key statutory provisions at outset (if they are binding – e.g., custody, best interests of the child; relevant Income Tax Act provisions for income)</a:t>
            </a:r>
          </a:p>
          <a:p>
            <a:r>
              <a:rPr lang="en-US" dirty="0"/>
              <a:t>Distribute and discuss binding or leading case</a:t>
            </a:r>
            <a:endParaRPr lang="en-CA" dirty="0"/>
          </a:p>
        </p:txBody>
      </p:sp>
      <p:sp>
        <p:nvSpPr>
          <p:cNvPr id="4" name="Slide Number Placeholder 3"/>
          <p:cNvSpPr>
            <a:spLocks noGrp="1"/>
          </p:cNvSpPr>
          <p:nvPr>
            <p:ph type="sldNum" sz="quarter" idx="12"/>
          </p:nvPr>
        </p:nvSpPr>
        <p:spPr/>
        <p:txBody>
          <a:bodyPr/>
          <a:lstStyle/>
          <a:p>
            <a:fld id="{054BC91E-D755-4CB4-99D9-A3982EB4041D}" type="slidenum">
              <a:rPr lang="en-US" smtClean="0"/>
              <a:pPr/>
              <a:t>18</a:t>
            </a:fld>
            <a:endParaRPr lang="en-US"/>
          </a:p>
        </p:txBody>
      </p:sp>
    </p:spTree>
    <p:extLst>
      <p:ext uri="{BB962C8B-B14F-4D97-AF65-F5344CB8AC3E}">
        <p14:creationId xmlns:p14="http://schemas.microsoft.com/office/powerpoint/2010/main" val="1733528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2. Emphasize Facts and Law</a:t>
            </a:r>
          </a:p>
        </p:txBody>
      </p:sp>
      <p:sp>
        <p:nvSpPr>
          <p:cNvPr id="3" name="Content Placeholder 2"/>
          <p:cNvSpPr>
            <a:spLocks noGrp="1"/>
          </p:cNvSpPr>
          <p:nvPr>
            <p:ph idx="1"/>
          </p:nvPr>
        </p:nvSpPr>
        <p:spPr/>
        <p:txBody>
          <a:bodyPr>
            <a:normAutofit fontScale="92500" lnSpcReduction="20000"/>
          </a:bodyPr>
          <a:lstStyle/>
          <a:p>
            <a:r>
              <a:rPr lang="en-US" dirty="0">
                <a:ea typeface="ＭＳ Ｐゴシック" pitchFamily="34" charset="-128"/>
              </a:rPr>
              <a:t>Adjudicators need facts necessary for decision on the merits</a:t>
            </a:r>
          </a:p>
          <a:p>
            <a:r>
              <a:rPr lang="en-US" dirty="0">
                <a:ea typeface="ＭＳ Ｐゴシック" pitchFamily="34" charset="-128"/>
              </a:rPr>
              <a:t>Explain the purpose of questions and interventions</a:t>
            </a:r>
          </a:p>
          <a:p>
            <a:r>
              <a:rPr lang="en-US" dirty="0">
                <a:ea typeface="ＭＳ Ｐゴシック" pitchFamily="34" charset="-128"/>
              </a:rPr>
              <a:t>Explain what the law requires</a:t>
            </a:r>
          </a:p>
          <a:p>
            <a:r>
              <a:rPr lang="en-US" dirty="0">
                <a:ea typeface="ＭＳ Ｐゴシック" pitchFamily="34" charset="-128"/>
              </a:rPr>
              <a:t>Explain why certain facts/information are necessary/important</a:t>
            </a:r>
          </a:p>
          <a:p>
            <a:r>
              <a:rPr lang="en-US" dirty="0">
                <a:ea typeface="ＭＳ Ｐゴシック" pitchFamily="34" charset="-128"/>
              </a:rPr>
              <a:t>Explain why facts are irrelevant or may not be considered</a:t>
            </a:r>
          </a:p>
          <a:p>
            <a:r>
              <a:rPr lang="en-US" dirty="0">
                <a:ea typeface="ＭＳ Ｐゴシック" pitchFamily="34" charset="-128"/>
              </a:rPr>
              <a:t>Engagement in fact-finding process/probing for detail?</a:t>
            </a:r>
          </a:p>
          <a:p>
            <a:pPr marL="0" indent="0">
              <a:buNone/>
            </a:pPr>
            <a:endParaRPr lang="en-US" dirty="0"/>
          </a:p>
        </p:txBody>
      </p:sp>
      <p:sp>
        <p:nvSpPr>
          <p:cNvPr id="4" name="Footer Placeholder 3"/>
          <p:cNvSpPr>
            <a:spLocks noGrp="1"/>
          </p:cNvSpPr>
          <p:nvPr>
            <p:ph type="ftr" sz="quarter" idx="11"/>
          </p:nvPr>
        </p:nvSpPr>
        <p:spPr/>
        <p:txBody>
          <a:bodyPr/>
          <a:lstStyle/>
          <a:p>
            <a:r>
              <a:rPr lang="de-DE"/>
              <a:t>Wardle Daley Bernstein Bieber LLP		</a:t>
            </a:r>
            <a:endParaRPr lang="en-US"/>
          </a:p>
        </p:txBody>
      </p:sp>
      <p:sp>
        <p:nvSpPr>
          <p:cNvPr id="5" name="Slide Number Placeholder 4"/>
          <p:cNvSpPr>
            <a:spLocks noGrp="1"/>
          </p:cNvSpPr>
          <p:nvPr>
            <p:ph type="sldNum" sz="quarter" idx="12"/>
          </p:nvPr>
        </p:nvSpPr>
        <p:spPr/>
        <p:txBody>
          <a:bodyPr/>
          <a:lstStyle/>
          <a:p>
            <a:fld id="{AC527CDD-0C9A-4239-9300-119DF94CAAA0}" type="slidenum">
              <a:rPr lang="en-US" smtClean="0"/>
              <a:t>19</a:t>
            </a:fld>
            <a:endParaRPr lang="en-US"/>
          </a:p>
        </p:txBody>
      </p:sp>
    </p:spTree>
    <p:extLst>
      <p:ext uri="{BB962C8B-B14F-4D97-AF65-F5344CB8AC3E}">
        <p14:creationId xmlns:p14="http://schemas.microsoft.com/office/powerpoint/2010/main" val="149543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endParaRPr lang="en-CA" dirty="0"/>
          </a:p>
        </p:txBody>
      </p:sp>
      <p:sp>
        <p:nvSpPr>
          <p:cNvPr id="3" name="Content Placeholder 2"/>
          <p:cNvSpPr>
            <a:spLocks noGrp="1"/>
          </p:cNvSpPr>
          <p:nvPr>
            <p:ph idx="1"/>
          </p:nvPr>
        </p:nvSpPr>
        <p:spPr/>
        <p:txBody>
          <a:bodyPr/>
          <a:lstStyle/>
          <a:p>
            <a:r>
              <a:rPr lang="en-US" dirty="0"/>
              <a:t>The views expressed in this presentation are my own, and should not be attributed to other members of the judiciary or the Court.  </a:t>
            </a:r>
          </a:p>
          <a:p>
            <a:pPr marL="118872" indent="0">
              <a:buNone/>
            </a:pPr>
            <a:endParaRPr lang="en-US" dirty="0"/>
          </a:p>
        </p:txBody>
      </p:sp>
      <p:sp>
        <p:nvSpPr>
          <p:cNvPr id="4" name="Slide Number Placeholder 3"/>
          <p:cNvSpPr>
            <a:spLocks noGrp="1"/>
          </p:cNvSpPr>
          <p:nvPr>
            <p:ph type="sldNum" sz="quarter" idx="12"/>
          </p:nvPr>
        </p:nvSpPr>
        <p:spPr/>
        <p:txBody>
          <a:bodyPr/>
          <a:lstStyle/>
          <a:p>
            <a:fld id="{054BC91E-D755-4CB4-99D9-A3982EB4041D}" type="slidenum">
              <a:rPr lang="en-US" smtClean="0"/>
              <a:pPr/>
              <a:t>2</a:t>
            </a:fld>
            <a:endParaRPr lang="en-US"/>
          </a:p>
        </p:txBody>
      </p:sp>
    </p:spTree>
    <p:extLst>
      <p:ext uri="{BB962C8B-B14F-4D97-AF65-F5344CB8AC3E}">
        <p14:creationId xmlns:p14="http://schemas.microsoft.com/office/powerpoint/2010/main" val="3880917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3. Explain Decision, Rulings</a:t>
            </a:r>
          </a:p>
        </p:txBody>
      </p:sp>
      <p:sp>
        <p:nvSpPr>
          <p:cNvPr id="3" name="Content Placeholder 2"/>
          <p:cNvSpPr>
            <a:spLocks noGrp="1"/>
          </p:cNvSpPr>
          <p:nvPr>
            <p:ph idx="1"/>
          </p:nvPr>
        </p:nvSpPr>
        <p:spPr/>
        <p:txBody>
          <a:bodyPr/>
          <a:lstStyle/>
          <a:p>
            <a:r>
              <a:rPr lang="en-US" sz="3600" dirty="0">
                <a:ea typeface="ＭＳ Ｐゴシック" pitchFamily="34" charset="-128"/>
              </a:rPr>
              <a:t>Perceptions of fairness depend on whether litigant understands what is going on</a:t>
            </a:r>
          </a:p>
          <a:p>
            <a:r>
              <a:rPr lang="en-US" sz="3600" dirty="0">
                <a:ea typeface="ＭＳ Ｐゴシック" pitchFamily="34" charset="-128"/>
              </a:rPr>
              <a:t>Understanding the reason for and effect of procedural and evidentiary rulings important</a:t>
            </a:r>
          </a:p>
          <a:p>
            <a:pPr marL="0" indent="0">
              <a:buNone/>
            </a:pPr>
            <a:endParaRPr lang="en-US" dirty="0"/>
          </a:p>
        </p:txBody>
      </p:sp>
      <p:sp>
        <p:nvSpPr>
          <p:cNvPr id="4" name="Footer Placeholder 3"/>
          <p:cNvSpPr>
            <a:spLocks noGrp="1"/>
          </p:cNvSpPr>
          <p:nvPr>
            <p:ph type="ftr" sz="quarter" idx="11"/>
          </p:nvPr>
        </p:nvSpPr>
        <p:spPr/>
        <p:txBody>
          <a:bodyPr/>
          <a:lstStyle/>
          <a:p>
            <a:r>
              <a:rPr lang="de-DE"/>
              <a:t>Wardle Daley Bernstein Bieber LLP		</a:t>
            </a:r>
            <a:endParaRPr lang="en-US"/>
          </a:p>
        </p:txBody>
      </p:sp>
      <p:sp>
        <p:nvSpPr>
          <p:cNvPr id="5" name="Slide Number Placeholder 4"/>
          <p:cNvSpPr>
            <a:spLocks noGrp="1"/>
          </p:cNvSpPr>
          <p:nvPr>
            <p:ph type="sldNum" sz="quarter" idx="12"/>
          </p:nvPr>
        </p:nvSpPr>
        <p:spPr/>
        <p:txBody>
          <a:bodyPr/>
          <a:lstStyle/>
          <a:p>
            <a:fld id="{AC527CDD-0C9A-4239-9300-119DF94CAAA0}" type="slidenum">
              <a:rPr lang="en-US" smtClean="0"/>
              <a:t>20</a:t>
            </a:fld>
            <a:endParaRPr lang="en-US"/>
          </a:p>
        </p:txBody>
      </p:sp>
    </p:spTree>
    <p:extLst>
      <p:ext uri="{BB962C8B-B14F-4D97-AF65-F5344CB8AC3E}">
        <p14:creationId xmlns:p14="http://schemas.microsoft.com/office/powerpoint/2010/main" val="2913857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Submissions</a:t>
            </a:r>
            <a:endParaRPr lang="en-CA" dirty="0"/>
          </a:p>
        </p:txBody>
      </p:sp>
      <p:sp>
        <p:nvSpPr>
          <p:cNvPr id="3" name="Content Placeholder 2"/>
          <p:cNvSpPr>
            <a:spLocks noGrp="1"/>
          </p:cNvSpPr>
          <p:nvPr>
            <p:ph idx="1"/>
          </p:nvPr>
        </p:nvSpPr>
        <p:spPr/>
        <p:txBody>
          <a:bodyPr/>
          <a:lstStyle/>
          <a:p>
            <a:r>
              <a:rPr lang="en-US" dirty="0"/>
              <a:t>Go back to issues list (or distribute a new issues list)</a:t>
            </a:r>
          </a:p>
          <a:p>
            <a:r>
              <a:rPr lang="en-US" dirty="0"/>
              <a:t>Explain burden of proof</a:t>
            </a:r>
          </a:p>
          <a:p>
            <a:r>
              <a:rPr lang="en-US" dirty="0"/>
              <a:t>Explain requirement to rely on evidence in the court only</a:t>
            </a:r>
          </a:p>
          <a:p>
            <a:r>
              <a:rPr lang="en-US" dirty="0"/>
              <a:t>Review key cases/statutory provisions</a:t>
            </a:r>
          </a:p>
          <a:p>
            <a:r>
              <a:rPr lang="en-US" dirty="0"/>
              <a:t>Ask questions of each side</a:t>
            </a:r>
          </a:p>
          <a:p>
            <a:r>
              <a:rPr lang="en-US" dirty="0"/>
              <a:t>Explain when and how you’ll release decision (e.g., by e-mail)</a:t>
            </a:r>
            <a:endParaRPr lang="en-CA" dirty="0"/>
          </a:p>
        </p:txBody>
      </p:sp>
      <p:sp>
        <p:nvSpPr>
          <p:cNvPr id="4" name="Slide Number Placeholder 3"/>
          <p:cNvSpPr>
            <a:spLocks noGrp="1"/>
          </p:cNvSpPr>
          <p:nvPr>
            <p:ph type="sldNum" sz="quarter" idx="12"/>
          </p:nvPr>
        </p:nvSpPr>
        <p:spPr/>
        <p:txBody>
          <a:bodyPr/>
          <a:lstStyle/>
          <a:p>
            <a:fld id="{054BC91E-D755-4CB4-99D9-A3982EB4041D}" type="slidenum">
              <a:rPr lang="en-US" smtClean="0"/>
              <a:pPr/>
              <a:t>21</a:t>
            </a:fld>
            <a:endParaRPr lang="en-US"/>
          </a:p>
        </p:txBody>
      </p:sp>
    </p:spTree>
    <p:extLst>
      <p:ext uri="{BB962C8B-B14F-4D97-AF65-F5344CB8AC3E}">
        <p14:creationId xmlns:p14="http://schemas.microsoft.com/office/powerpoint/2010/main" val="3077624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OBJECTIONS</a:t>
            </a:r>
            <a:endParaRPr lang="en-CA" dirty="0"/>
          </a:p>
        </p:txBody>
      </p:sp>
      <p:sp>
        <p:nvSpPr>
          <p:cNvPr id="3" name="Content Placeholder 2"/>
          <p:cNvSpPr>
            <a:spLocks noGrp="1"/>
          </p:cNvSpPr>
          <p:nvPr>
            <p:ph idx="1"/>
          </p:nvPr>
        </p:nvSpPr>
        <p:spPr/>
        <p:txBody>
          <a:bodyPr>
            <a:normAutofit lnSpcReduction="10000"/>
          </a:bodyPr>
          <a:lstStyle/>
          <a:p>
            <a:r>
              <a:rPr lang="en-US" dirty="0"/>
              <a:t>Objections: SRL’s often don’t object. If parties are introducing hearsay, I will stop and explain why that is not helpful to the court and probably not admissible.  I will always stop “My lawyer told me…” and explain solicitor-client privilege.</a:t>
            </a:r>
          </a:p>
          <a:p>
            <a:r>
              <a:rPr lang="en-US" dirty="0"/>
              <a:t>Where repetitive, I tell them they’ve covered that and its in my notes, ask if there is anything else on point X, and they should move to point Y</a:t>
            </a:r>
            <a:endParaRPr lang="en-CA" dirty="0"/>
          </a:p>
        </p:txBody>
      </p:sp>
      <p:sp>
        <p:nvSpPr>
          <p:cNvPr id="4" name="Slide Number Placeholder 3"/>
          <p:cNvSpPr>
            <a:spLocks noGrp="1"/>
          </p:cNvSpPr>
          <p:nvPr>
            <p:ph type="sldNum" sz="quarter" idx="12"/>
          </p:nvPr>
        </p:nvSpPr>
        <p:spPr/>
        <p:txBody>
          <a:bodyPr/>
          <a:lstStyle/>
          <a:p>
            <a:fld id="{054BC91E-D755-4CB4-99D9-A3982EB4041D}" type="slidenum">
              <a:rPr lang="en-US" smtClean="0"/>
              <a:pPr/>
              <a:t>22</a:t>
            </a:fld>
            <a:endParaRPr lang="en-US"/>
          </a:p>
        </p:txBody>
      </p:sp>
    </p:spTree>
    <p:extLst>
      <p:ext uri="{BB962C8B-B14F-4D97-AF65-F5344CB8AC3E}">
        <p14:creationId xmlns:p14="http://schemas.microsoft.com/office/powerpoint/2010/main" val="391176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One SRL, One Represented Party</a:t>
            </a:r>
            <a:endParaRPr lang="en-CA" dirty="0"/>
          </a:p>
        </p:txBody>
      </p:sp>
      <p:sp>
        <p:nvSpPr>
          <p:cNvPr id="3" name="Content Placeholder 2"/>
          <p:cNvSpPr>
            <a:spLocks noGrp="1"/>
          </p:cNvSpPr>
          <p:nvPr>
            <p:ph idx="1"/>
          </p:nvPr>
        </p:nvSpPr>
        <p:spPr/>
        <p:txBody>
          <a:bodyPr/>
          <a:lstStyle/>
          <a:p>
            <a:r>
              <a:rPr lang="en-US" dirty="0"/>
              <a:t>Same techniques (neutral engagement, </a:t>
            </a:r>
            <a:r>
              <a:rPr lang="en-CA" dirty="0"/>
              <a:t>Early explanation, Emphasize facts and law, Explain decisions/rulings)</a:t>
            </a:r>
          </a:p>
          <a:p>
            <a:r>
              <a:rPr lang="en-US" dirty="0"/>
              <a:t>A good lawyer understands that this will make process more efficient and more fair</a:t>
            </a:r>
          </a:p>
          <a:p>
            <a:r>
              <a:rPr lang="en-US" dirty="0"/>
              <a:t>Explaining helps the represented party understand the purpose of judge’s intervention</a:t>
            </a:r>
          </a:p>
          <a:p>
            <a:r>
              <a:rPr lang="en-US" dirty="0"/>
              <a:t>Concern – don’t seem to help one side</a:t>
            </a:r>
          </a:p>
        </p:txBody>
      </p:sp>
      <p:sp>
        <p:nvSpPr>
          <p:cNvPr id="4" name="Slide Number Placeholder 3"/>
          <p:cNvSpPr>
            <a:spLocks noGrp="1"/>
          </p:cNvSpPr>
          <p:nvPr>
            <p:ph type="sldNum" sz="quarter" idx="12"/>
          </p:nvPr>
        </p:nvSpPr>
        <p:spPr/>
        <p:txBody>
          <a:bodyPr/>
          <a:lstStyle/>
          <a:p>
            <a:fld id="{054BC91E-D755-4CB4-99D9-A3982EB4041D}" type="slidenum">
              <a:rPr lang="en-US" smtClean="0"/>
              <a:pPr/>
              <a:t>23</a:t>
            </a:fld>
            <a:endParaRPr lang="en-US"/>
          </a:p>
        </p:txBody>
      </p:sp>
    </p:spTree>
    <p:extLst>
      <p:ext uri="{BB962C8B-B14F-4D97-AF65-F5344CB8AC3E}">
        <p14:creationId xmlns:p14="http://schemas.microsoft.com/office/powerpoint/2010/main" val="2525965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endParaRPr lang="en-CA" dirty="0"/>
          </a:p>
        </p:txBody>
      </p:sp>
      <p:sp>
        <p:nvSpPr>
          <p:cNvPr id="3" name="Content Placeholder 2"/>
          <p:cNvSpPr>
            <a:spLocks noGrp="1"/>
          </p:cNvSpPr>
          <p:nvPr>
            <p:ph idx="1"/>
          </p:nvPr>
        </p:nvSpPr>
        <p:spPr/>
        <p:txBody>
          <a:bodyPr>
            <a:normAutofit/>
          </a:bodyPr>
          <a:lstStyle/>
          <a:p>
            <a:pPr marL="118872" indent="0">
              <a:buNone/>
            </a:pPr>
            <a:endParaRPr lang="en-US" dirty="0"/>
          </a:p>
          <a:p>
            <a:r>
              <a:rPr lang="en-US" dirty="0"/>
              <a:t>Thank you</a:t>
            </a:r>
            <a:endParaRPr lang="en-CA" dirty="0"/>
          </a:p>
        </p:txBody>
      </p:sp>
      <p:sp>
        <p:nvSpPr>
          <p:cNvPr id="4" name="Slide Number Placeholder 3"/>
          <p:cNvSpPr>
            <a:spLocks noGrp="1"/>
          </p:cNvSpPr>
          <p:nvPr>
            <p:ph type="sldNum" sz="quarter" idx="12"/>
          </p:nvPr>
        </p:nvSpPr>
        <p:spPr/>
        <p:txBody>
          <a:bodyPr/>
          <a:lstStyle/>
          <a:p>
            <a:fld id="{054BC91E-D755-4CB4-99D9-A3982EB4041D}" type="slidenum">
              <a:rPr lang="en-US" smtClean="0"/>
              <a:pPr/>
              <a:t>24</a:t>
            </a:fld>
            <a:endParaRPr lang="en-US"/>
          </a:p>
        </p:txBody>
      </p:sp>
    </p:spTree>
    <p:extLst>
      <p:ext uri="{BB962C8B-B14F-4D97-AF65-F5344CB8AC3E}">
        <p14:creationId xmlns:p14="http://schemas.microsoft.com/office/powerpoint/2010/main" val="1102183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normAutofit/>
          </a:bodyPr>
          <a:lstStyle/>
          <a:p>
            <a:pPr lvl="0"/>
            <a:r>
              <a:rPr lang="en-US" dirty="0"/>
              <a:t>Challenges for SRL’s</a:t>
            </a:r>
          </a:p>
          <a:p>
            <a:pPr lvl="0"/>
            <a:r>
              <a:rPr lang="en-US" dirty="0"/>
              <a:t>Canadian Judicial Council Statement of Principles</a:t>
            </a:r>
          </a:p>
          <a:p>
            <a:pPr lvl="0"/>
            <a:r>
              <a:rPr lang="en-US" dirty="0"/>
              <a:t>Active Adjudication</a:t>
            </a:r>
          </a:p>
          <a:p>
            <a:pPr lvl="0"/>
            <a:r>
              <a:rPr lang="en-US" dirty="0"/>
              <a:t>Pre-Hearing and Hearing Techniques</a:t>
            </a:r>
          </a:p>
        </p:txBody>
      </p:sp>
      <p:sp>
        <p:nvSpPr>
          <p:cNvPr id="4" name="Slide Number Placeholder 3"/>
          <p:cNvSpPr>
            <a:spLocks noGrp="1"/>
          </p:cNvSpPr>
          <p:nvPr>
            <p:ph type="sldNum" sz="quarter" idx="12"/>
          </p:nvPr>
        </p:nvSpPr>
        <p:spPr/>
        <p:txBody>
          <a:bodyPr/>
          <a:lstStyle/>
          <a:p>
            <a:fld id="{054BC91E-D755-4CB4-99D9-A3982EB4041D}"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Focus</a:t>
            </a:r>
            <a:endParaRPr lang="en-CA" dirty="0"/>
          </a:p>
        </p:txBody>
      </p:sp>
      <p:sp>
        <p:nvSpPr>
          <p:cNvPr id="3" name="Content Placeholder 2"/>
          <p:cNvSpPr>
            <a:spLocks noGrp="1"/>
          </p:cNvSpPr>
          <p:nvPr>
            <p:ph idx="1"/>
          </p:nvPr>
        </p:nvSpPr>
        <p:spPr/>
        <p:txBody>
          <a:bodyPr>
            <a:normAutofit lnSpcReduction="10000"/>
          </a:bodyPr>
          <a:lstStyle/>
          <a:p>
            <a:pPr marL="118872" indent="0">
              <a:buNone/>
            </a:pPr>
            <a:r>
              <a:rPr lang="en-CA" dirty="0"/>
              <a:t>The focus must be on the people who need to use the system. This focus must include all people, especially members of immigrant, aboriginal and rural populations and other vulnerable groups. Litigants, and particularly self-represented litigants, are not, as they are too often seen, an inconvenience; they are why the system exists. - </a:t>
            </a:r>
            <a:r>
              <a:rPr lang="en-CA" sz="2200" dirty="0"/>
              <a:t>Current Gaps in Access to Justice – The Problem” from Access to Civil and Family Justice: A Roadmap for Change, October 2013, Action Committee on Access to Justice in Civil and Family Matters, Ottawa, Canada, October, 2013,</a:t>
            </a:r>
          </a:p>
        </p:txBody>
      </p:sp>
      <p:sp>
        <p:nvSpPr>
          <p:cNvPr id="4" name="Slide Number Placeholder 3"/>
          <p:cNvSpPr>
            <a:spLocks noGrp="1"/>
          </p:cNvSpPr>
          <p:nvPr>
            <p:ph type="sldNum" sz="quarter" idx="12"/>
          </p:nvPr>
        </p:nvSpPr>
        <p:spPr/>
        <p:txBody>
          <a:bodyPr/>
          <a:lstStyle/>
          <a:p>
            <a:fld id="{054BC91E-D755-4CB4-99D9-A3982EB4041D}" type="slidenum">
              <a:rPr lang="en-US" smtClean="0"/>
              <a:pPr/>
              <a:t>4</a:t>
            </a:fld>
            <a:endParaRPr lang="en-US"/>
          </a:p>
        </p:txBody>
      </p:sp>
    </p:spTree>
    <p:extLst>
      <p:ext uri="{BB962C8B-B14F-4D97-AF65-F5344CB8AC3E}">
        <p14:creationId xmlns:p14="http://schemas.microsoft.com/office/powerpoint/2010/main" val="2580211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Challenges for SRL’s-</a:t>
            </a:r>
            <a:r>
              <a:rPr lang="en-CA" dirty="0"/>
              <a:t> PBO Factum in </a:t>
            </a:r>
            <a:r>
              <a:rPr lang="en-CA" i="1" dirty="0" err="1"/>
              <a:t>Pintea</a:t>
            </a:r>
            <a:r>
              <a:rPr lang="en-CA" dirty="0"/>
              <a:t>)</a:t>
            </a:r>
            <a:r>
              <a:rPr lang="en-US" dirty="0"/>
              <a:t> </a:t>
            </a:r>
            <a:endParaRPr lang="en-CA" dirty="0"/>
          </a:p>
        </p:txBody>
      </p:sp>
      <p:sp>
        <p:nvSpPr>
          <p:cNvPr id="3" name="Content Placeholder 2"/>
          <p:cNvSpPr>
            <a:spLocks noGrp="1"/>
          </p:cNvSpPr>
          <p:nvPr>
            <p:ph idx="1"/>
          </p:nvPr>
        </p:nvSpPr>
        <p:spPr>
          <a:xfrm>
            <a:off x="486229" y="1629783"/>
            <a:ext cx="8229600" cy="4625609"/>
          </a:xfrm>
        </p:spPr>
        <p:txBody>
          <a:bodyPr>
            <a:normAutofit fontScale="92500" lnSpcReduction="10000"/>
          </a:bodyPr>
          <a:lstStyle/>
          <a:p>
            <a:pPr marL="118872" indent="0">
              <a:buNone/>
            </a:pPr>
            <a:r>
              <a:rPr lang="en-CA" dirty="0"/>
              <a:t>The specific obstacles SRLs face range broadly, but can include:</a:t>
            </a:r>
          </a:p>
          <a:p>
            <a:pPr marL="118872" indent="0">
              <a:buNone/>
            </a:pPr>
            <a:r>
              <a:rPr lang="en-CA" dirty="0"/>
              <a:t> (i) struggling to orient themselves in the legal system, including understanding terms of art or legal jargon; </a:t>
            </a:r>
          </a:p>
          <a:p>
            <a:pPr marL="118872" indent="0">
              <a:buNone/>
            </a:pPr>
            <a:r>
              <a:rPr lang="en-CA" dirty="0"/>
              <a:t>(ii) lack of awareness of procedural rights and when to assert these rights or fulfil procedural obligations; </a:t>
            </a:r>
          </a:p>
          <a:p>
            <a:pPr marL="118872" indent="0">
              <a:buNone/>
            </a:pPr>
            <a:r>
              <a:rPr lang="en-CA" dirty="0"/>
              <a:t>(iii) misunderstanding different forms of proceeding and the consequences of their choice</a:t>
            </a:r>
          </a:p>
        </p:txBody>
      </p:sp>
      <p:sp>
        <p:nvSpPr>
          <p:cNvPr id="4" name="Slide Number Placeholder 3"/>
          <p:cNvSpPr>
            <a:spLocks noGrp="1"/>
          </p:cNvSpPr>
          <p:nvPr>
            <p:ph type="sldNum" sz="quarter" idx="12"/>
          </p:nvPr>
        </p:nvSpPr>
        <p:spPr/>
        <p:txBody>
          <a:bodyPr/>
          <a:lstStyle/>
          <a:p>
            <a:fld id="{054BC91E-D755-4CB4-99D9-A3982EB4041D}" type="slidenum">
              <a:rPr lang="en-US" smtClean="0"/>
              <a:pPr/>
              <a:t>5</a:t>
            </a:fld>
            <a:endParaRPr lang="en-US"/>
          </a:p>
        </p:txBody>
      </p:sp>
    </p:spTree>
    <p:extLst>
      <p:ext uri="{BB962C8B-B14F-4D97-AF65-F5344CB8AC3E}">
        <p14:creationId xmlns:p14="http://schemas.microsoft.com/office/powerpoint/2010/main" val="79401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Challenges for SRL’s</a:t>
            </a:r>
            <a:r>
              <a:rPr lang="en-CA" dirty="0"/>
              <a:t>- PBO Factum in </a:t>
            </a:r>
            <a:r>
              <a:rPr lang="en-CA" i="1" dirty="0" err="1"/>
              <a:t>Pintea</a:t>
            </a:r>
            <a:endParaRPr lang="en-CA" dirty="0"/>
          </a:p>
        </p:txBody>
      </p:sp>
      <p:sp>
        <p:nvSpPr>
          <p:cNvPr id="3" name="Content Placeholder 2"/>
          <p:cNvSpPr>
            <a:spLocks noGrp="1"/>
          </p:cNvSpPr>
          <p:nvPr>
            <p:ph idx="1"/>
          </p:nvPr>
        </p:nvSpPr>
        <p:spPr>
          <a:xfrm>
            <a:off x="486229" y="1629783"/>
            <a:ext cx="8229600" cy="4625609"/>
          </a:xfrm>
        </p:spPr>
        <p:txBody>
          <a:bodyPr>
            <a:normAutofit/>
          </a:bodyPr>
          <a:lstStyle/>
          <a:p>
            <a:pPr marL="118872" indent="0">
              <a:buNone/>
            </a:pPr>
            <a:r>
              <a:rPr lang="en-CA" dirty="0"/>
              <a:t>The specific obstacles SRLs can include: </a:t>
            </a:r>
          </a:p>
          <a:p>
            <a:pPr marL="118872" indent="0">
              <a:buNone/>
            </a:pPr>
            <a:r>
              <a:rPr lang="en-CA" dirty="0"/>
              <a:t>(iv) failing to understand the requirement to adduce evidence or seeking to do so in an inadmissible or irregular manner; or </a:t>
            </a:r>
          </a:p>
          <a:p>
            <a:pPr marL="118872" indent="0">
              <a:buNone/>
            </a:pPr>
            <a:r>
              <a:rPr lang="en-CA" dirty="0"/>
              <a:t>(v) putting forward far more evidence than necessary, unnecessarily prolonging the length of the hearing or trial </a:t>
            </a:r>
          </a:p>
        </p:txBody>
      </p:sp>
      <p:sp>
        <p:nvSpPr>
          <p:cNvPr id="4" name="Slide Number Placeholder 3"/>
          <p:cNvSpPr>
            <a:spLocks noGrp="1"/>
          </p:cNvSpPr>
          <p:nvPr>
            <p:ph type="sldNum" sz="quarter" idx="12"/>
          </p:nvPr>
        </p:nvSpPr>
        <p:spPr/>
        <p:txBody>
          <a:bodyPr/>
          <a:lstStyle/>
          <a:p>
            <a:fld id="{054BC91E-D755-4CB4-99D9-A3982EB4041D}" type="slidenum">
              <a:rPr lang="en-US" smtClean="0"/>
              <a:pPr/>
              <a:t>6</a:t>
            </a:fld>
            <a:endParaRPr lang="en-US"/>
          </a:p>
        </p:txBody>
      </p:sp>
    </p:spTree>
    <p:extLst>
      <p:ext uri="{BB962C8B-B14F-4D97-AF65-F5344CB8AC3E}">
        <p14:creationId xmlns:p14="http://schemas.microsoft.com/office/powerpoint/2010/main" val="495645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Challenges for SRL’s</a:t>
            </a:r>
            <a:endParaRPr lang="en-CA" dirty="0"/>
          </a:p>
        </p:txBody>
      </p:sp>
      <p:sp>
        <p:nvSpPr>
          <p:cNvPr id="3" name="Content Placeholder 2"/>
          <p:cNvSpPr>
            <a:spLocks noGrp="1"/>
          </p:cNvSpPr>
          <p:nvPr>
            <p:ph idx="1"/>
          </p:nvPr>
        </p:nvSpPr>
        <p:spPr/>
        <p:txBody>
          <a:bodyPr/>
          <a:lstStyle/>
          <a:p>
            <a:r>
              <a:rPr lang="en-US" dirty="0"/>
              <a:t>Language</a:t>
            </a:r>
          </a:p>
          <a:p>
            <a:r>
              <a:rPr lang="en-US" dirty="0"/>
              <a:t>Disability including mental health issues</a:t>
            </a:r>
          </a:p>
          <a:p>
            <a:r>
              <a:rPr lang="en-US" dirty="0"/>
              <a:t>Family Law – Emotions re other spouse</a:t>
            </a:r>
          </a:p>
          <a:p>
            <a:r>
              <a:rPr lang="en-US" dirty="0"/>
              <a:t>Financial disparities</a:t>
            </a:r>
          </a:p>
          <a:p>
            <a:r>
              <a:rPr lang="en-US" dirty="0"/>
              <a:t>Other side represented – no level playing field</a:t>
            </a:r>
          </a:p>
          <a:p>
            <a:r>
              <a:rPr lang="en-US" dirty="0"/>
              <a:t>Small percentage – not dealt with here – vexatious litigants</a:t>
            </a:r>
          </a:p>
          <a:p>
            <a:endParaRPr lang="en-CA" dirty="0"/>
          </a:p>
        </p:txBody>
      </p:sp>
      <p:sp>
        <p:nvSpPr>
          <p:cNvPr id="4" name="Slide Number Placeholder 3"/>
          <p:cNvSpPr>
            <a:spLocks noGrp="1"/>
          </p:cNvSpPr>
          <p:nvPr>
            <p:ph type="sldNum" sz="quarter" idx="12"/>
          </p:nvPr>
        </p:nvSpPr>
        <p:spPr/>
        <p:txBody>
          <a:bodyPr/>
          <a:lstStyle/>
          <a:p>
            <a:fld id="{054BC91E-D755-4CB4-99D9-A3982EB4041D}" type="slidenum">
              <a:rPr lang="en-US" smtClean="0"/>
              <a:pPr/>
              <a:t>7</a:t>
            </a:fld>
            <a:endParaRPr lang="en-US"/>
          </a:p>
        </p:txBody>
      </p:sp>
    </p:spTree>
    <p:extLst>
      <p:ext uri="{BB962C8B-B14F-4D97-AF65-F5344CB8AC3E}">
        <p14:creationId xmlns:p14="http://schemas.microsoft.com/office/powerpoint/2010/main" val="2167379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CJC Statement of Principles</a:t>
            </a:r>
            <a:endParaRPr lang="en-CA" dirty="0"/>
          </a:p>
        </p:txBody>
      </p:sp>
      <p:sp>
        <p:nvSpPr>
          <p:cNvPr id="3" name="Content Placeholder 2"/>
          <p:cNvSpPr>
            <a:spLocks noGrp="1"/>
          </p:cNvSpPr>
          <p:nvPr>
            <p:ph idx="1"/>
          </p:nvPr>
        </p:nvSpPr>
        <p:spPr/>
        <p:txBody>
          <a:bodyPr>
            <a:normAutofit/>
          </a:bodyPr>
          <a:lstStyle/>
          <a:p>
            <a:r>
              <a:rPr lang="en-US" dirty="0"/>
              <a:t>1. Judges have a responsibility to inquire whether self-represented persons are aware of their procedural options, and to direct them to available information if they are not. Depending on the circumstances and nature of the case, </a:t>
            </a:r>
            <a:r>
              <a:rPr lang="en-US" u="sng" dirty="0"/>
              <a:t>judges may explain the relevant law in the case and its implications, before the self-represented person makes critical choices</a:t>
            </a:r>
            <a:r>
              <a:rPr lang="en-US" dirty="0"/>
              <a:t>.</a:t>
            </a:r>
            <a:endParaRPr lang="en-CA" dirty="0"/>
          </a:p>
        </p:txBody>
      </p:sp>
      <p:sp>
        <p:nvSpPr>
          <p:cNvPr id="4" name="Slide Number Placeholder 3"/>
          <p:cNvSpPr>
            <a:spLocks noGrp="1"/>
          </p:cNvSpPr>
          <p:nvPr>
            <p:ph type="sldNum" sz="quarter" idx="12"/>
          </p:nvPr>
        </p:nvSpPr>
        <p:spPr/>
        <p:txBody>
          <a:bodyPr/>
          <a:lstStyle/>
          <a:p>
            <a:fld id="{054BC91E-D755-4CB4-99D9-A3982EB4041D}" type="slidenum">
              <a:rPr lang="en-US" smtClean="0"/>
              <a:pPr/>
              <a:t>8</a:t>
            </a:fld>
            <a:endParaRPr lang="en-US"/>
          </a:p>
        </p:txBody>
      </p:sp>
    </p:spTree>
    <p:extLst>
      <p:ext uri="{BB962C8B-B14F-4D97-AF65-F5344CB8AC3E}">
        <p14:creationId xmlns:p14="http://schemas.microsoft.com/office/powerpoint/2010/main" val="2689023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CJC Statement of Principles</a:t>
            </a:r>
            <a:endParaRPr lang="en-CA" dirty="0"/>
          </a:p>
        </p:txBody>
      </p:sp>
      <p:sp>
        <p:nvSpPr>
          <p:cNvPr id="3" name="Content Placeholder 2"/>
          <p:cNvSpPr>
            <a:spLocks noGrp="1"/>
          </p:cNvSpPr>
          <p:nvPr>
            <p:ph idx="1"/>
          </p:nvPr>
        </p:nvSpPr>
        <p:spPr>
          <a:xfrm>
            <a:off x="457200" y="1408177"/>
            <a:ext cx="8229600" cy="4992624"/>
          </a:xfrm>
        </p:spPr>
        <p:txBody>
          <a:bodyPr/>
          <a:lstStyle/>
          <a:p>
            <a:pPr marL="118872" indent="0">
              <a:buNone/>
            </a:pPr>
            <a:endParaRPr lang="en-CA" dirty="0"/>
          </a:p>
          <a:p>
            <a:r>
              <a:rPr lang="en-US" dirty="0"/>
              <a:t>2. In appropriate circumstances</a:t>
            </a:r>
            <a:r>
              <a:rPr lang="en-US" u="sng" dirty="0"/>
              <a:t>, judges should consider providing self-represented persons with information to assist them in understanding and asserting their rights, or to raise arguments before the court</a:t>
            </a:r>
            <a:r>
              <a:rPr lang="en-US" dirty="0"/>
              <a:t>.</a:t>
            </a:r>
          </a:p>
          <a:p>
            <a:pPr marL="118872" indent="0">
              <a:buNone/>
            </a:pPr>
            <a:endParaRPr lang="en-US" dirty="0"/>
          </a:p>
          <a:p>
            <a:r>
              <a:rPr lang="en-US" dirty="0"/>
              <a:t>The Principles also state that a judge may “</a:t>
            </a:r>
            <a:r>
              <a:rPr lang="en-US" u="sng" dirty="0"/>
              <a:t>provide information about the law</a:t>
            </a:r>
            <a:r>
              <a:rPr lang="en-US" dirty="0"/>
              <a:t>” </a:t>
            </a:r>
            <a:endParaRPr lang="en-CA" dirty="0"/>
          </a:p>
          <a:p>
            <a:endParaRPr lang="en-CA" dirty="0"/>
          </a:p>
        </p:txBody>
      </p:sp>
      <p:sp>
        <p:nvSpPr>
          <p:cNvPr id="4" name="Slide Number Placeholder 3"/>
          <p:cNvSpPr>
            <a:spLocks noGrp="1"/>
          </p:cNvSpPr>
          <p:nvPr>
            <p:ph type="sldNum" sz="quarter" idx="12"/>
          </p:nvPr>
        </p:nvSpPr>
        <p:spPr/>
        <p:txBody>
          <a:bodyPr/>
          <a:lstStyle/>
          <a:p>
            <a:fld id="{054BC91E-D755-4CB4-99D9-A3982EB4041D}" type="slidenum">
              <a:rPr lang="en-US" smtClean="0"/>
              <a:pPr/>
              <a:t>9</a:t>
            </a:fld>
            <a:endParaRPr lang="en-US"/>
          </a:p>
        </p:txBody>
      </p:sp>
    </p:spTree>
    <p:extLst>
      <p:ext uri="{BB962C8B-B14F-4D97-AF65-F5344CB8AC3E}">
        <p14:creationId xmlns:p14="http://schemas.microsoft.com/office/powerpoint/2010/main" val="40231957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0d569987-3c45-424d-a524-042843fa9c1d" ContentTypeId="0x0101001D3B001547007847A3E6303B0FCBA6E1" PreviousValue="false"/>
</file>

<file path=customXml/item2.xml><?xml version="1.0" encoding="utf-8"?>
<ct:contentTypeSchema xmlns:ct="http://schemas.microsoft.com/office/2006/metadata/contentType" xmlns:ma="http://schemas.microsoft.com/office/2006/metadata/properties/metaAttributes" ct:_="" ma:_="" ma:contentTypeName="NJI Program Document" ma:contentTypeID="0x0101001D3B001547007847A3E6303B0FCBA6E1000FD19BC003A91C4F9C8DA024E7A269FB" ma:contentTypeVersion="0" ma:contentTypeDescription="NJI Program Document" ma:contentTypeScope="" ma:versionID="8541d377635557f1d453b58db4a4f0ce">
  <xsd:schema xmlns:xsd="http://www.w3.org/2001/XMLSchema" xmlns:xs="http://www.w3.org/2001/XMLSchema" xmlns:p="http://schemas.microsoft.com/office/2006/metadata/properties" xmlns:ns2="fe456cc4-3660-47bc-82c6-3f7ebc56af52" xmlns:ns3="c1703f90-4eda-4152-adc7-8867b2b5359c" targetNamespace="http://schemas.microsoft.com/office/2006/metadata/properties" ma:root="true" ma:fieldsID="4866c75d2b0ad70e05be43fd13a5dccf" ns2:_="" ns3:_="">
    <xsd:import namespace="fe456cc4-3660-47bc-82c6-3f7ebc56af52"/>
    <xsd:import namespace="c1703f90-4eda-4152-adc7-8867b2b5359c"/>
    <xsd:element name="properties">
      <xsd:complexType>
        <xsd:sequence>
          <xsd:element name="documentManagement">
            <xsd:complexType>
              <xsd:all>
                <xsd:element ref="ns2:Program_x0020_Year" minOccurs="0"/>
                <xsd:element ref="ns2:Program_x0020_Name" minOccurs="0"/>
                <xsd:element ref="ns2:Program_x0020_ID" minOccurs="0"/>
                <xsd:element ref="ns2:o1fe04f9befe45b5b764501fca5e5a09" minOccurs="0"/>
                <xsd:element ref="ns2:TaxCatchAll" minOccurs="0"/>
                <xsd:element ref="ns2:TaxCatchAllLabel" minOccurs="0"/>
                <xsd:element ref="ns2:m216ce5e16694404a8e48a0a0f38352a" minOccurs="0"/>
                <xsd:element ref="ns2:od9bc53ce72e4d02b048eb23f4bd01cb" minOccurs="0"/>
                <xsd:element ref="ns2:d4cc7691d23a4b5fa6de9dacd742373d" minOccurs="0"/>
                <xsd:element ref="ns2:l8408509a9da482bac62e0f40c1706c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456cc4-3660-47bc-82c6-3f7ebc56af52" elementFormDefault="qualified">
    <xsd:import namespace="http://schemas.microsoft.com/office/2006/documentManagement/types"/>
    <xsd:import namespace="http://schemas.microsoft.com/office/infopath/2007/PartnerControls"/>
    <xsd:element name="Program_x0020_Year" ma:index="2" nillable="true" ma:displayName="Program Year" ma:decimals="0" ma:internalName="Program_x0020_Year" ma:percentage="FALSE">
      <xsd:simpleType>
        <xsd:restriction base="dms:Number"/>
      </xsd:simpleType>
    </xsd:element>
    <xsd:element name="Program_x0020_Name" ma:index="6" nillable="true" ma:displayName="Program Title" ma:internalName="Program_x0020_Name">
      <xsd:simpleType>
        <xsd:restriction base="dms:Text">
          <xsd:maxLength value="255"/>
        </xsd:restriction>
      </xsd:simpleType>
    </xsd:element>
    <xsd:element name="Program_x0020_ID" ma:index="8" nillable="true" ma:displayName="Program ID" ma:decimals="0" ma:internalName="Program_x0020_ID">
      <xsd:simpleType>
        <xsd:restriction base="dms:Number"/>
      </xsd:simpleType>
    </xsd:element>
    <xsd:element name="o1fe04f9befe45b5b764501fca5e5a09" ma:index="10" nillable="true" ma:taxonomy="true" ma:internalName="o1fe04f9befe45b5b764501fca5e5a09" ma:taxonomyFieldName="Program_x0020_Category" ma:displayName="Program Document Type" ma:default="10;#General|f525e4ef-5e40-4e28-b491-63b7a99d3076" ma:fieldId="{81fe04f9-befe-45b5-b764-501fca5e5a09}" ma:sspId="0d569987-3c45-424d-a524-042843fa9c1d" ma:termSetId="d0b93007-b9eb-42fe-bade-1b3b950fefc8" ma:anchorId="00000000-0000-0000-0000-000000000000" ma:open="true" ma:isKeyword="false">
      <xsd:complexType>
        <xsd:sequence>
          <xsd:element ref="pc:Terms" minOccurs="0" maxOccurs="1"/>
        </xsd:sequence>
      </xsd:complexType>
    </xsd:element>
    <xsd:element name="TaxCatchAll" ma:index="11" nillable="true" ma:displayName="Taxonomy Catch All Column" ma:hidden="true" ma:list="{6d6c541d-b8d2-45c2-bb21-a368ae34e264}" ma:internalName="TaxCatchAll" ma:showField="CatchAllData" ma:web="c1703f90-4eda-4152-adc7-8867b2b5359c">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6d6c541d-b8d2-45c2-bb21-a368ae34e264}" ma:internalName="TaxCatchAllLabel" ma:readOnly="true" ma:showField="CatchAllDataLabel" ma:web="c1703f90-4eda-4152-adc7-8867b2b5359c">
      <xsd:complexType>
        <xsd:complexContent>
          <xsd:extension base="dms:MultiChoiceLookup">
            <xsd:sequence>
              <xsd:element name="Value" type="dms:Lookup" maxOccurs="unbounded" minOccurs="0" nillable="true"/>
            </xsd:sequence>
          </xsd:extension>
        </xsd:complexContent>
      </xsd:complexType>
    </xsd:element>
    <xsd:element name="m216ce5e16694404a8e48a0a0f38352a" ma:index="14" nillable="true" ma:taxonomy="true" ma:internalName="m216ce5e16694404a8e48a0a0f38352a" ma:taxonomyFieldName="Program_x0020_Categories" ma:displayName="Program Group" ma:default="" ma:fieldId="{6216ce5e-1669-4404-a8e4-8a0a0f38352a}" ma:sspId="0d569987-3c45-424d-a524-042843fa9c1d" ma:termSetId="2085ba7e-952f-427b-b6f6-2f40e3a50136" ma:anchorId="00000000-0000-0000-0000-000000000000" ma:open="false" ma:isKeyword="false">
      <xsd:complexType>
        <xsd:sequence>
          <xsd:element ref="pc:Terms" minOccurs="0" maxOccurs="1"/>
        </xsd:sequence>
      </xsd:complexType>
    </xsd:element>
    <xsd:element name="od9bc53ce72e4d02b048eb23f4bd01cb" ma:index="17" nillable="true" ma:taxonomy="true" ma:internalName="od9bc53ce72e4d02b048eb23f4bd01cb" ma:taxonomyFieldName="Courts" ma:displayName="Courts" ma:default="" ma:fieldId="{8d9bc53c-e72e-4d02-b048-eb23f4bd01cb}" ma:taxonomyMulti="true" ma:sspId="0d569987-3c45-424d-a524-042843fa9c1d" ma:termSetId="fa98b137-7c32-4e30-b9de-4ce69e521e13" ma:anchorId="00000000-0000-0000-0000-000000000000" ma:open="false" ma:isKeyword="false">
      <xsd:complexType>
        <xsd:sequence>
          <xsd:element ref="pc:Terms" minOccurs="0" maxOccurs="1"/>
        </xsd:sequence>
      </xsd:complexType>
    </xsd:element>
    <xsd:element name="d4cc7691d23a4b5fa6de9dacd742373d" ma:index="19" nillable="true" ma:taxonomy="true" ma:internalName="d4cc7691d23a4b5fa6de9dacd742373d" ma:taxonomyFieldName="Program_x0020_Type" ma:displayName="Program Type" ma:default="35;#National|9fd3f6bc-c28c-4e2f-af1e-5480d3246fc8" ma:fieldId="{d4cc7691-d23a-4b5f-a6de-9dacd742373d}" ma:sspId="0d569987-3c45-424d-a524-042843fa9c1d" ma:termSetId="ae3e8f4d-7e75-450b-805a-deb09cc8afcc" ma:anchorId="00000000-0000-0000-0000-000000000000" ma:open="false" ma:isKeyword="false">
      <xsd:complexType>
        <xsd:sequence>
          <xsd:element ref="pc:Terms" minOccurs="0" maxOccurs="1"/>
        </xsd:sequence>
      </xsd:complexType>
    </xsd:element>
    <xsd:element name="l8408509a9da482bac62e0f40c1706ce" ma:index="21" nillable="true" ma:taxonomy="true" ma:internalName="l8408509a9da482bac62e0f40c1706ce" ma:taxonomyFieldName="Program_x0020_Month" ma:displayName="Program Month" ma:default="" ma:fieldId="{58408509-a9da-482b-ac62-e0f40c1706ce}" ma:sspId="0d569987-3c45-424d-a524-042843fa9c1d" ma:termSetId="c1ca843e-27bc-4ffb-96e1-b1717c128ae2"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1703f90-4eda-4152-adc7-8867b2b5359c" elementFormDefault="qualified">
    <xsd:import namespace="http://schemas.microsoft.com/office/2006/documentManagement/types"/>
    <xsd:import namespace="http://schemas.microsoft.com/office/infopath/2007/PartnerControls"/>
    <xsd:element name="_dlc_DocId" ma:index="23" nillable="true" ma:displayName="Document ID Value" ma:description="The value of the document ID assigned to this item." ma:internalName="_dlc_DocId" ma:readOnly="true">
      <xsd:simpleType>
        <xsd:restriction base="dms:Text"/>
      </xsd:simpleType>
    </xsd:element>
    <xsd:element name="_dlc_DocIdUrl" ma:index="2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rogram_x0020_ID xmlns="fe456cc4-3660-47bc-82c6-3f7ebc56af52">3040</Program_x0020_ID>
    <Program_x0020_Name xmlns="fe456cc4-3660-47bc-82c6-3f7ebc56af52">Court of Queen's Bench of Alberta Education Seminar - Colloque de formation de la Cour du Banc de la Reine de l’Alberta</Program_x0020_Name>
    <d4cc7691d23a4b5fa6de9dacd742373d xmlns="fe456cc4-3660-47bc-82c6-3f7ebc56af52">
      <Terms xmlns="http://schemas.microsoft.com/office/infopath/2007/PartnerControls">
        <TermInfo xmlns="http://schemas.microsoft.com/office/infopath/2007/PartnerControls">
          <TermName xmlns="http://schemas.microsoft.com/office/infopath/2007/PartnerControls">Court Requested</TermName>
          <TermId xmlns="http://schemas.microsoft.com/office/infopath/2007/PartnerControls">4e7a763d-1ce2-40ab-960f-63d766712256</TermId>
        </TermInfo>
      </Terms>
    </d4cc7691d23a4b5fa6de9dacd742373d>
    <od9bc53ce72e4d02b048eb23f4bd01cb xmlns="fe456cc4-3660-47bc-82c6-3f7ebc56af52">
      <Terms xmlns="http://schemas.microsoft.com/office/infopath/2007/PartnerControls">
        <TermInfo xmlns="http://schemas.microsoft.com/office/infopath/2007/PartnerControls">
          <TermName xmlns="http://schemas.microsoft.com/office/infopath/2007/PartnerControls">AB Court of Queen's Bench of Alberta</TermName>
          <TermId xmlns="http://schemas.microsoft.com/office/infopath/2007/PartnerControls">475b2f25-9e7c-40ff-82cc-83ebdbb33280</TermId>
        </TermInfo>
      </Terms>
    </od9bc53ce72e4d02b048eb23f4bd01cb>
    <Program_x0020_Year xmlns="fe456cc4-3660-47bc-82c6-3f7ebc56af52">2018</Program_x0020_Year>
    <TaxCatchAll xmlns="fe456cc4-3660-47bc-82c6-3f7ebc56af52">
      <Value>39</Value>
      <Value>25</Value>
      <Value>81</Value>
      <Value>56</Value>
    </TaxCatchAll>
    <m216ce5e16694404a8e48a0a0f38352a xmlns="fe456cc4-3660-47bc-82c6-3f7ebc56af52">
      <Terms xmlns="http://schemas.microsoft.com/office/infopath/2007/PartnerControls"/>
    </m216ce5e16694404a8e48a0a0f38352a>
    <o1fe04f9befe45b5b764501fca5e5a09 xmlns="fe456cc4-3660-47bc-82c6-3f7ebc56af52">
      <Terms xmlns="http://schemas.microsoft.com/office/infopath/2007/PartnerControls">
        <TermInfo xmlns="http://schemas.microsoft.com/office/infopath/2007/PartnerControls">
          <TermName xmlns="http://schemas.microsoft.com/office/infopath/2007/PartnerControls">Planning</TermName>
          <TermId xmlns="http://schemas.microsoft.com/office/infopath/2007/PartnerControls">43a162e4-c8a4-4b57-a03e-0c2ec8559447</TermId>
        </TermInfo>
      </Terms>
    </o1fe04f9befe45b5b764501fca5e5a09>
    <l8408509a9da482bac62e0f40c1706ce xmlns="fe456cc4-3660-47bc-82c6-3f7ebc56af52">
      <Terms xmlns="http://schemas.microsoft.com/office/infopath/2007/PartnerControls">
        <TermInfo xmlns="http://schemas.microsoft.com/office/infopath/2007/PartnerControls">
          <TermName xmlns="http://schemas.microsoft.com/office/infopath/2007/PartnerControls">January</TermName>
          <TermId xmlns="http://schemas.microsoft.com/office/infopath/2007/PartnerControls">df6cd7d7-d0e2-4ffa-8074-a3169b2f9f4f</TermId>
        </TermInfo>
      </Terms>
    </l8408509a9da482bac62e0f40c1706ce>
    <_dlc_DocId xmlns="c1703f90-4eda-4152-adc7-8867b2b5359c">W53NXPNFYNJ6-1945753382-2021</_dlc_DocId>
    <_dlc_DocIdUrl xmlns="c1703f90-4eda-4152-adc7-8867b2b5359c">
      <Url>https://backstage.nji.ca/programs/3040/_layouts/15/DocIdRedir.aspx?ID=W53NXPNFYNJ6-1945753382-2021</Url>
      <Description>W53NXPNFYNJ6-1945753382-2021</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6367DF-15D2-45B1-8125-E7369072E35B}">
  <ds:schemaRefs>
    <ds:schemaRef ds:uri="Microsoft.SharePoint.Taxonomy.ContentTypeSync"/>
  </ds:schemaRefs>
</ds:datastoreItem>
</file>

<file path=customXml/itemProps2.xml><?xml version="1.0" encoding="utf-8"?>
<ds:datastoreItem xmlns:ds="http://schemas.openxmlformats.org/officeDocument/2006/customXml" ds:itemID="{6FD7A427-ED12-4CD4-8230-615B024F25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456cc4-3660-47bc-82c6-3f7ebc56af52"/>
    <ds:schemaRef ds:uri="c1703f90-4eda-4152-adc7-8867b2b535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F65073-7D94-4D34-84CB-8D2098F469B1}">
  <ds:schemaRefs>
    <ds:schemaRef ds:uri="http://schemas.microsoft.com/office/2006/documentManagement/types"/>
    <ds:schemaRef ds:uri="fe456cc4-3660-47bc-82c6-3f7ebc56af52"/>
    <ds:schemaRef ds:uri="c1703f90-4eda-4152-adc7-8867b2b5359c"/>
    <ds:schemaRef ds:uri="http://schemas.microsoft.com/office/2006/metadata/properties"/>
    <ds:schemaRef ds:uri="http://purl.org/dc/elements/1.1/"/>
    <ds:schemaRef ds:uri="http://schemas.openxmlformats.org/package/2006/metadata/core-properties"/>
    <ds:schemaRef ds:uri="http://purl.org/dc/dcmitype/"/>
    <ds:schemaRef ds:uri="http://schemas.microsoft.com/office/infopath/2007/PartnerControls"/>
    <ds:schemaRef ds:uri="http://www.w3.org/XML/1998/namespace"/>
    <ds:schemaRef ds:uri="http://purl.org/dc/terms/"/>
  </ds:schemaRefs>
</ds:datastoreItem>
</file>

<file path=customXml/itemProps4.xml><?xml version="1.0" encoding="utf-8"?>
<ds:datastoreItem xmlns:ds="http://schemas.openxmlformats.org/officeDocument/2006/customXml" ds:itemID="{37BD2F79-1603-43B8-A3DC-BE98564AB06B}">
  <ds:schemaRefs>
    <ds:schemaRef ds:uri="http://schemas.microsoft.com/sharepoint/events"/>
  </ds:schemaRefs>
</ds:datastoreItem>
</file>

<file path=customXml/itemProps5.xml><?xml version="1.0" encoding="utf-8"?>
<ds:datastoreItem xmlns:ds="http://schemas.openxmlformats.org/officeDocument/2006/customXml" ds:itemID="{52977B27-D3DA-467C-ABD0-9801513C7A7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Module</Template>
  <TotalTime>2300</TotalTime>
  <Words>1382</Words>
  <Application>Microsoft Office PowerPoint</Application>
  <PresentationFormat>On-screen Show (4:3)</PresentationFormat>
  <Paragraphs>165</Paragraphs>
  <Slides>24</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ＭＳ Ｐゴシック</vt:lpstr>
      <vt:lpstr>Arial</vt:lpstr>
      <vt:lpstr>Calibri</vt:lpstr>
      <vt:lpstr>Corbel</vt:lpstr>
      <vt:lpstr>Wingdings</vt:lpstr>
      <vt:lpstr>Wingdings 2</vt:lpstr>
      <vt:lpstr>Wingdings 3</vt:lpstr>
      <vt:lpstr>Module</vt:lpstr>
      <vt:lpstr>  Justice Freya Kristjanson, Ontario Superior Court of Justice November 1, 2018  SOAR Conference   </vt:lpstr>
      <vt:lpstr>Disclaimer</vt:lpstr>
      <vt:lpstr>Outline</vt:lpstr>
      <vt:lpstr>The Focus</vt:lpstr>
      <vt:lpstr>Challenges for SRL’s- PBO Factum in Pintea) </vt:lpstr>
      <vt:lpstr>Challenges for SRL’s- PBO Factum in Pintea</vt:lpstr>
      <vt:lpstr>Other Challenges for SRL’s</vt:lpstr>
      <vt:lpstr>CJC Statement of Principles</vt:lpstr>
      <vt:lpstr>CJC Statement of Principles</vt:lpstr>
      <vt:lpstr>Sporting Theory of Justice</vt:lpstr>
      <vt:lpstr>Active Adjudication</vt:lpstr>
      <vt:lpstr>Pre-Hearing</vt:lpstr>
      <vt:lpstr>How Litigants Assess Fairness </vt:lpstr>
      <vt:lpstr>Neutral Engagement </vt:lpstr>
      <vt:lpstr>1. Early Explanation</vt:lpstr>
      <vt:lpstr>Set the Stage</vt:lpstr>
      <vt:lpstr>HEARING</vt:lpstr>
      <vt:lpstr>HEARING – Legal Framework</vt:lpstr>
      <vt:lpstr>2. Emphasize Facts and Law</vt:lpstr>
      <vt:lpstr>3. Explain Decision, Rulings</vt:lpstr>
      <vt:lpstr>Final Submissions</vt:lpstr>
      <vt:lpstr>OBJECTIONS</vt:lpstr>
      <vt:lpstr>One SRL, One Represented Party</vt:lpstr>
      <vt:lpstr>QUESTIONS?</vt:lpstr>
    </vt:vector>
  </TitlesOfParts>
  <Company>York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Justice and Innovation:  Beyond the Adversarial/Inquisitorial Dichotomy</dc:title>
  <dc:creator>Lorne Sossin</dc:creator>
  <cp:lastModifiedBy>Daphne Simon</cp:lastModifiedBy>
  <cp:revision>187</cp:revision>
  <cp:lastPrinted>2018-02-28T17:15:40Z</cp:lastPrinted>
  <dcterms:created xsi:type="dcterms:W3CDTF">2011-05-26T03:12:42Z</dcterms:created>
  <dcterms:modified xsi:type="dcterms:W3CDTF">2018-10-18T16:35:23Z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0x0101001D3B001547007847A3E6303B0FCBA6E1000FD19BC003A91C4F9C8DA024E7A269FB</vt:lpwstr>
  </property>
  <property fmtid="{D5CDD505-2E9C-101B-9397-08002B2CF9AE}" pid="3" name="_dlc_DocIdItemGuid">
    <vt:lpwstr>04df8945-bf1d-41ef-a7f5-63977a8c58fd</vt:lpwstr>
  </property>
  <property fmtid="{D5CDD505-2E9C-101B-9397-08002B2CF9AE}" pid="4" name="Program Categories">
    <vt:lpwstr/>
  </property>
  <property fmtid="{D5CDD505-2E9C-101B-9397-08002B2CF9AE}" pid="5" name="Courts">
    <vt:lpwstr>81;#AB Court of Queen's Bench of Alberta|475b2f25-9e7c-40ff-82cc-83ebdbb33280</vt:lpwstr>
  </property>
  <property fmtid="{D5CDD505-2E9C-101B-9397-08002B2CF9AE}" pid="6" name="Program Category">
    <vt:lpwstr>25;#Planning|43a162e4-c8a4-4b57-a03e-0c2ec8559447</vt:lpwstr>
  </property>
  <property fmtid="{D5CDD505-2E9C-101B-9397-08002B2CF9AE}" pid="7" name="Program Month">
    <vt:lpwstr>56;#January|df6cd7d7-d0e2-4ffa-8074-a3169b2f9f4f</vt:lpwstr>
  </property>
  <property fmtid="{D5CDD505-2E9C-101B-9397-08002B2CF9AE}" pid="8" name="Program Type">
    <vt:lpwstr>39;#Court Requested|4e7a763d-1ce2-40ab-960f-63d766712256</vt:lpwstr>
  </property>
</Properties>
</file>